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41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hyperlink" Target="https://copilot.microsoft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pport.microsoft.com/en-us/topic/overview-of-microsoft-365-chat-preview-5b00a52d-7296-48ee-b938-b95b7209f737" TargetMode="External"/><Relationship Id="rId11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>
            <a:extLst>
              <a:ext uri="{FF2B5EF4-FFF2-40B4-BE49-F238E27FC236}">
                <a16:creationId xmlns:a16="http://schemas.microsoft.com/office/drawing/2014/main" id="{23F16038-3ECA-5B93-BFF2-67AAFF1E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497918" cy="263149"/>
          </a:xfrm>
        </p:spPr>
        <p:txBody>
          <a:bodyPr/>
          <a:lstStyle/>
          <a:p>
            <a:r>
              <a:rPr lang="en-US"/>
              <a:t>A day in the life of an IT Product Manager at Microsoft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64378299-3226-F8AA-1A31-4D7A041A6D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Copilot for Service </a:t>
            </a:r>
            <a:r>
              <a:rPr lang="en-US" sz="900" i="1"/>
              <a:t>(includes Microsoft 365 Copilot)</a:t>
            </a:r>
            <a:endParaRPr lang="en-US" sz="900" i="1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9202F3-45F6-DA9D-CEBC-CB865F784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TW" noProof="0"/>
              <a:t>8:00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5EAF7ED9-8BDC-B74B-D090-6D16D03CB4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Joe uses Copilot</a:t>
            </a:r>
            <a:r>
              <a:rPr lang="en-US">
                <a:solidFill>
                  <a:srgbClr val="1A1A1A"/>
                </a:solidFill>
                <a:latin typeface="Segoe UI"/>
                <a:ea typeface="Segoe UI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rPr>
              <a:t>to get up to speed on a support ticket and understand the service escalation he receives. </a:t>
            </a:r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1DF21CE8-2D2F-A9A8-1754-17C9B69B4C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Action: Use the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case summary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get up to speed on the support ticket and progress of service engagement.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6443AD-9802-B30B-8F46-2FAD0903E1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altLang="zh-TW" noProof="0"/>
              <a:t>9:00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3209EBD5-B9E9-81C4-3FA8-121C362DE8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Joe finds a gap in one service interaction and uses Copilot for Service to write a response to the user that helps speed up the service process.</a:t>
            </a: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1EC663B4-100A-D9BA-4B3A-3B672B0C3F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Write an email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in response to the customer question.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728156E-2D0E-723D-8FBA-40AEA047DB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altLang="zh-TW" noProof="0"/>
              <a:t>11:00</a:t>
            </a:r>
            <a:r>
              <a:rPr lang="zh-TW" altLang="en-US" noProof="0"/>
              <a:t> </a:t>
            </a:r>
            <a:r>
              <a:rPr lang="en-US" altLang="zh-TW" noProof="0"/>
              <a:t>am</a:t>
            </a:r>
            <a:endParaRPr lang="en-US" noProof="0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CD31F78C-1672-E81A-BA97-9B62C20530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Joe reviews and approves the Statement of Work.  Copilot in Word helps him highlight key deliverables, risks, and timelines using only a screen reader.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9CEB8F47-0636-C46E-7C6C-0379F293C9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Highlight key deliverables, risk and timelines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helping screen reader users review 16-page documents more effectively.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</a:t>
            </a:r>
            <a:endParaRPr kumimoji="0" lang="en-US" sz="900" b="0" i="0" u="none" strike="noStrike" kern="1200" cap="none" spc="0" normalizeH="0" baseline="0" noProof="0">
              <a:ln w="3175"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A3E01CE-0F21-19AE-B0B9-B5E60537A70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altLang="zh-TW" noProof="0"/>
              <a:t>4:00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8ECCCFB0-8659-5CAC-CE45-5C7C961D8E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Joe uses Copilot to write up a performance review summary referencing conversations, documents, and relevant info internally.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1070B9E7-B978-1D7C-CDEE-557812E7D82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Write a summary of my goals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helping prepare for performance review discussion.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E476531-3BBC-F7C6-F044-27E1634E173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altLang="zh-TW" noProof="0"/>
              <a:t>3:00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1139089D-CB9E-B849-8210-43BA8D497D8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Joe uses Copilot to initiate a high-level service requirement slide based on a meeting recap.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22B5DA3C-BEE4-7C2C-66C8-F508B899362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Create a presentation from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the meeting notes that outline the product charter.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4BBBF67-DAD7-8121-1531-701F9B79A7B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altLang="zh-TW" noProof="0"/>
              <a:t>2:00</a:t>
            </a:r>
            <a:r>
              <a:rPr lang="zh-TW" altLang="en-US" noProof="0"/>
              <a:t> </a:t>
            </a:r>
            <a:r>
              <a:rPr lang="en-US" altLang="zh-TW" noProof="0"/>
              <a:t>pm</a:t>
            </a:r>
            <a:endParaRPr lang="en-US" noProof="0"/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9127D975-B3A8-ED5A-0F2E-21D2E766976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Joe participates in a sprint review and assigns work items to the workstream. He uses Copilot in Stream after the meeting to quickly document action items and expected timelines.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66A395D7-FE2F-C15A-17F6-D303B6614DB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579568" cy="626701"/>
          </a:xfrm>
        </p:spPr>
        <p:txBody>
          <a:bodyPr>
            <a:normAutofit/>
          </a:bodyPr>
          <a:lstStyle/>
          <a:p>
            <a:r>
              <a:rPr lang="en-US" sz="900" kern="0">
                <a:solidFill>
                  <a:srgbClr val="1A1A1A"/>
                </a:solidFill>
                <a:latin typeface="Segoe UI"/>
              </a:rPr>
              <a:t>Sample Prompt: </a:t>
            </a: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Recap the meeting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helping me focus on the discussion and easily draft notes to help</a:t>
            </a:r>
            <a:r>
              <a:rPr lang="en-US">
                <a:ln w="3175">
                  <a:noFill/>
                </a:ln>
                <a:solidFill>
                  <a:srgbClr val="000000"/>
                </a:solidFill>
                <a:latin typeface="Segoe UI"/>
              </a:rPr>
              <a:t>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ensure on time follow-up.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D916D14-9732-1289-3A7F-3CAE7C63F3F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100"/>
              <a:t>Extend</a:t>
            </a:r>
          </a:p>
        </p:txBody>
      </p:sp>
      <p:sp>
        <p:nvSpPr>
          <p:cNvPr id="204" name="Text Placeholder 60">
            <a:extLst>
              <a:ext uri="{FF2B5EF4-FFF2-40B4-BE49-F238E27FC236}">
                <a16:creationId xmlns:a16="http://schemas.microsoft.com/office/drawing/2014/main" id="{EA6C114F-C9CC-663C-F4CE-BA35616B6F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05" name="Text Placeholder 61">
            <a:extLst>
              <a:ext uri="{FF2B5EF4-FFF2-40B4-BE49-F238E27FC236}">
                <a16:creationId xmlns:a16="http://schemas.microsoft.com/office/drawing/2014/main" id="{06F8107B-BEAE-8B84-74C7-1690C850F76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06" name="Text Placeholder 62">
            <a:extLst>
              <a:ext uri="{FF2B5EF4-FFF2-40B4-BE49-F238E27FC236}">
                <a16:creationId xmlns:a16="http://schemas.microsoft.com/office/drawing/2014/main" id="{76AA380C-217C-ADF6-C613-392AC9E0EB7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FD64C1C-F771-5311-0762-2E86CE4AE266}"/>
              </a:ext>
            </a:extLst>
          </p:cNvPr>
          <p:cNvGrpSpPr/>
          <p:nvPr/>
        </p:nvGrpSpPr>
        <p:grpSpPr>
          <a:xfrm>
            <a:off x="10195084" y="1462475"/>
            <a:ext cx="1696592" cy="1231837"/>
            <a:chOff x="10195084" y="1462475"/>
            <a:chExt cx="1696592" cy="1231837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7214391-A987-6AB8-2A0D-A379E348139E}"/>
                </a:ext>
              </a:extLst>
            </p:cNvPr>
            <p:cNvSpPr txBox="1"/>
            <p:nvPr/>
          </p:nvSpPr>
          <p:spPr>
            <a:xfrm>
              <a:off x="10195084" y="1462475"/>
              <a:ext cx="1696592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Joe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Senior </a:t>
              </a:r>
              <a:b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</a:b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Product Manager</a:t>
              </a:r>
            </a:p>
          </p:txBody>
        </p:sp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F740AD35-159B-35FB-416A-BC6F168373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1616886" y="2419522"/>
              <a:ext cx="274790" cy="274790"/>
            </a:xfrm>
            <a:prstGeom prst="rect">
              <a:avLst/>
            </a:prstGeom>
          </p:spPr>
        </p:pic>
      </p:grpSp>
      <p:pic>
        <p:nvPicPr>
          <p:cNvPr id="2" name="Picture 1" descr="A person in a brown jacket&#10;&#10;Description automatically generated">
            <a:extLst>
              <a:ext uri="{FF2B5EF4-FFF2-40B4-BE49-F238E27FC236}">
                <a16:creationId xmlns:a16="http://schemas.microsoft.com/office/drawing/2014/main" id="{53549487-2D7B-0CA5-BAE4-AE1E131E1A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105" t="23312" r="26008"/>
          <a:stretch/>
        </p:blipFill>
        <p:spPr>
          <a:xfrm>
            <a:off x="9423764" y="3347752"/>
            <a:ext cx="3099179" cy="3510248"/>
          </a:xfrm>
          <a:prstGeom prst="rect">
            <a:avLst/>
          </a:prstGeom>
        </p:spPr>
      </p:pic>
      <p:grpSp>
        <p:nvGrpSpPr>
          <p:cNvPr id="180" name="Group 179">
            <a:extLst>
              <a:ext uri="{FF2B5EF4-FFF2-40B4-BE49-F238E27FC236}">
                <a16:creationId xmlns:a16="http://schemas.microsoft.com/office/drawing/2014/main" id="{40A0CD28-DA76-9B5B-4E49-36672D21C5C4}"/>
              </a:ext>
            </a:extLst>
          </p:cNvPr>
          <p:cNvGrpSpPr/>
          <p:nvPr/>
        </p:nvGrpSpPr>
        <p:grpSpPr>
          <a:xfrm>
            <a:off x="812633" y="2721252"/>
            <a:ext cx="2199291" cy="360000"/>
            <a:chOff x="588263" y="1217924"/>
            <a:chExt cx="2199291" cy="360000"/>
          </a:xfrm>
        </p:grpSpPr>
        <p:pic>
          <p:nvPicPr>
            <p:cNvPr id="181" name="Picture 180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22428DC4-B3AD-3904-B61B-3B687E1884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D9BA2F1-FBD3-49AA-643B-258EECE1D3C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74034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3B3686BC-F5C3-3445-39FA-3CF32223BACF}"/>
              </a:ext>
            </a:extLst>
          </p:cNvPr>
          <p:cNvGrpSpPr/>
          <p:nvPr/>
        </p:nvGrpSpPr>
        <p:grpSpPr>
          <a:xfrm>
            <a:off x="3955765" y="2743899"/>
            <a:ext cx="2318697" cy="420628"/>
            <a:chOff x="588263" y="1667443"/>
            <a:chExt cx="2318697" cy="420628"/>
          </a:xfrm>
        </p:grpSpPr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89B034D1-26A7-8337-2527-78878457F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8223733-B25A-E501-0D0F-51ED09B25F0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667443"/>
              <a:ext cx="1859747" cy="42062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</a:p>
            <a:p>
              <a:pPr defTabSz="914367"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for Service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F6B8779-7515-3E28-0E40-B726F3C3C59F}"/>
              </a:ext>
            </a:extLst>
          </p:cNvPr>
          <p:cNvGrpSpPr/>
          <p:nvPr/>
        </p:nvGrpSpPr>
        <p:grpSpPr>
          <a:xfrm>
            <a:off x="7198028" y="2721252"/>
            <a:ext cx="2351135" cy="360000"/>
            <a:chOff x="588263" y="2657420"/>
            <a:chExt cx="2351135" cy="360000"/>
          </a:xfrm>
        </p:grpSpPr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DF9E7691-0EDB-C54E-12DD-97D7096D5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549D9FA1-3887-9C83-8C22-D5F950E9BDA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BD3ECCB-CF8F-FE8E-25D9-7077EC2DC358}"/>
              </a:ext>
            </a:extLst>
          </p:cNvPr>
          <p:cNvGrpSpPr/>
          <p:nvPr/>
        </p:nvGrpSpPr>
        <p:grpSpPr>
          <a:xfrm>
            <a:off x="812633" y="5156688"/>
            <a:ext cx="2351135" cy="360000"/>
            <a:chOff x="588263" y="1217924"/>
            <a:chExt cx="2351135" cy="360000"/>
          </a:xfrm>
        </p:grpSpPr>
        <p:pic>
          <p:nvPicPr>
            <p:cNvPr id="196" name="Picture 195" descr="Zip Co logo SVG free download, id: 101874 - Brandlogos.net">
              <a:hlinkClick r:id="rId6"/>
              <a:extLst>
                <a:ext uri="{FF2B5EF4-FFF2-40B4-BE49-F238E27FC236}">
                  <a16:creationId xmlns:a16="http://schemas.microsoft.com/office/drawing/2014/main" id="{CCC1164D-F724-1E46-23FB-E0FE64EBFC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7638978B-7E9B-0B7E-0590-004C729C10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BD335F0-967D-5D16-E806-7853FEB7E489}"/>
              </a:ext>
            </a:extLst>
          </p:cNvPr>
          <p:cNvGrpSpPr/>
          <p:nvPr/>
        </p:nvGrpSpPr>
        <p:grpSpPr>
          <a:xfrm>
            <a:off x="3947719" y="5156688"/>
            <a:ext cx="2351135" cy="360000"/>
            <a:chOff x="588263" y="2177588"/>
            <a:chExt cx="2351135" cy="360000"/>
          </a:xfrm>
        </p:grpSpPr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id="{961B4216-448E-C107-68D7-2A1B5D3A9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7AC0978-6305-6BDB-EF2A-621DAAAD142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6087EC53-27F9-3F67-55F4-E482A5D05343}"/>
              </a:ext>
            </a:extLst>
          </p:cNvPr>
          <p:cNvGrpSpPr/>
          <p:nvPr/>
        </p:nvGrpSpPr>
        <p:grpSpPr>
          <a:xfrm>
            <a:off x="7198028" y="5156688"/>
            <a:ext cx="2351135" cy="360000"/>
            <a:chOff x="588263" y="5536412"/>
            <a:chExt cx="2351135" cy="360000"/>
          </a:xfrm>
        </p:grpSpPr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9C1A9930-83DC-85E0-E2A3-1C62DF089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553641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B29C439C-35D1-68C5-6B49-55C34971BB0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563177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Stream 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0D88DC1D-A83D-5EB3-7E41-0013A0C16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98A8FB-F633-79EF-9035-B82EEDC3E68A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6C140DF6-5083-AACF-828A-5BD5AFB3E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~1 hour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D6C8A5A-3687-507F-E272-12D6D4CB4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037EFDB-959D-0AF7-409C-8C73B0B6BE25}"/>
              </a:ext>
            </a:extLst>
          </p:cNvPr>
          <p:cNvGrpSpPr/>
          <p:nvPr/>
        </p:nvGrpSpPr>
        <p:grpSpPr>
          <a:xfrm>
            <a:off x="5754502" y="1134767"/>
            <a:ext cx="3469421" cy="215444"/>
            <a:chOff x="6235578" y="969899"/>
            <a:chExt cx="3469421" cy="215444"/>
          </a:xfrm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680EA6EE-AE17-429C-2986-C22FBF50F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6235578" y="969899"/>
              <a:ext cx="3469421" cy="21544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Faster responses, better insights and better communication 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252B61B-CF7B-4051-153D-24312E374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282712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20B806-B633-71D7-0D6F-7339B86EE1C8}"/>
              </a:ext>
            </a:extLst>
          </p:cNvPr>
          <p:cNvGrpSpPr/>
          <p:nvPr/>
        </p:nvGrpSpPr>
        <p:grpSpPr>
          <a:xfrm>
            <a:off x="2908241" y="1134767"/>
            <a:ext cx="2795593" cy="216000"/>
            <a:chOff x="3133720" y="969899"/>
            <a:chExt cx="2795593" cy="216000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B94E3374-00FC-3EB6-7BF1-BF2CCF9C6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795593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Brainstorming new solutions </a:t>
              </a:r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40113BA2-E267-1E89-8ADB-C05FE47C49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17" name="Text Placeholder 44">
            <a:extLst>
              <a:ext uri="{FF2B5EF4-FFF2-40B4-BE49-F238E27FC236}">
                <a16:creationId xmlns:a16="http://schemas.microsoft.com/office/drawing/2014/main" id="{D19FDA81-8E7C-5C41-84EC-48D4C5A0B6A6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8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8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7377627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sharepoint/v3"/>
    <ds:schemaRef ds:uri="9b9b331a-5640-4f50-a010-6cc4266aa39c"/>
    <ds:schemaRef ds:uri="http://schemas.microsoft.com/office/2006/documentManagement/types"/>
    <ds:schemaRef ds:uri="c12c9beb-9115-4dd4-b4b0-98592a7680e2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an IT Product Manager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2024-10-29T18:27:07Z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