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sv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8336090-C54A-0446-1D33-DBFC691D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an Issues Management Manager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F57150F-4322-DE0A-2EE2-8CF3A53F2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7A651F6-46AB-357E-E234-1169F360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D44787D-D2D3-FC35-05D9-4A398F9D57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E7F0EA8-5749-1DE1-BB0D-34861D79F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E0A95DA-C6D1-7182-024A-5A3353622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3:00 pm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B81C5E-005C-66E1-0ADD-609369A3DF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1:00 pm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9BE5AE2-4222-E065-C74B-20A66B496C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am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C2DDAA2-F358-D8A8-9377-4AED945DF4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40F5F3B8-B18C-E9C7-6E78-0A293E3040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3449B73B-3C87-8118-0C8B-751D9B674FD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DBEE48BE-1F9A-4EAB-0E19-287C5E6DC0F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745785"/>
            <a:chOff x="10195084" y="1462475"/>
            <a:chExt cx="1696592" cy="174578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Abigail 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a Communications Manager at a product company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933470"/>
              <a:ext cx="274790" cy="274790"/>
            </a:xfrm>
            <a:prstGeom prst="rect">
              <a:avLst/>
            </a:prstGeom>
          </p:spPr>
        </p:pic>
      </p:grp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20AF53-53C8-FC7F-6C6A-797D5F69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E384-6482-C446-0D2A-387863A896F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C396BBC-334C-BE08-4CA3-996D1DAFD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A6D3239-B99B-6BF0-758A-EDC1022A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E7D46-F0E0-ADA3-68E7-78B81588C2AC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20D191-5385-8805-FABF-435CFFAF5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Alignment and rapid response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E58B725-EDFC-0FC1-B8FE-5E96202C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EB2B79-242D-39F4-AE7C-47FFC206EC34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713DCC62-B79F-1F87-9C2D-81A5D7AB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Faster, more thoughtful, responses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9FA928-1874-1E01-57DB-8D9DE039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62" name="Text Placeholder 70">
            <a:extLst>
              <a:ext uri="{FF2B5EF4-FFF2-40B4-BE49-F238E27FC236}">
                <a16:creationId xmlns:a16="http://schemas.microsoft.com/office/drawing/2014/main" id="{56BE7A10-7308-BE15-F03C-148012E51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needs to prepare for her day, so she summarizes emails and chats from yesterday. Microsoft 365 Copilot Chat provides a summary of the messages along with her action items.</a:t>
            </a:r>
          </a:p>
        </p:txBody>
      </p:sp>
      <p:sp>
        <p:nvSpPr>
          <p:cNvPr id="163" name="Text Placeholder 71">
            <a:extLst>
              <a:ext uri="{FF2B5EF4-FFF2-40B4-BE49-F238E27FC236}">
                <a16:creationId xmlns:a16="http://schemas.microsoft.com/office/drawing/2014/main" id="{D8A738A7-0B22-2738-C282-77FDAB5499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the emails and Teams chats in the past day highlighting the primary asks and open items.</a:t>
            </a:r>
          </a:p>
        </p:txBody>
      </p:sp>
      <p:sp>
        <p:nvSpPr>
          <p:cNvPr id="164" name="Text Placeholder 73">
            <a:extLst>
              <a:ext uri="{FF2B5EF4-FFF2-40B4-BE49-F238E27FC236}">
                <a16:creationId xmlns:a16="http://schemas.microsoft.com/office/drawing/2014/main" id="{ECA5C204-3065-B931-20DC-65230D3BD0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receives a request from a media reporter inquiring about a rumor related to a new product. She uses Copilot in Outlook to respond to the email.</a:t>
            </a:r>
          </a:p>
        </p:txBody>
      </p:sp>
      <p:sp>
        <p:nvSpPr>
          <p:cNvPr id="165" name="Text Placeholder 74">
            <a:extLst>
              <a:ext uri="{FF2B5EF4-FFF2-40B4-BE49-F238E27FC236}">
                <a16:creationId xmlns:a16="http://schemas.microsoft.com/office/drawing/2014/main" id="{95A56AFD-81D0-7C96-F4BA-5DD441A85C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confirm the receipt of this mail. Highlight how we are looking into the rumor and will respond with a statement. Use a formal tone and keep the email concise.</a:t>
            </a:r>
          </a:p>
        </p:txBody>
      </p:sp>
      <p:sp>
        <p:nvSpPr>
          <p:cNvPr id="166" name="Text Placeholder 76">
            <a:extLst>
              <a:ext uri="{FF2B5EF4-FFF2-40B4-BE49-F238E27FC236}">
                <a16:creationId xmlns:a16="http://schemas.microsoft.com/office/drawing/2014/main" id="{CF1438CD-7236-E41E-348E-DFEE83B6C0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coordinates a meeting with SMEs and senior leaders to brainstorm responses. They use Copilot in Loop to help generate and organize ideas, and Copilot in Teams to capture meeting notes. </a:t>
            </a:r>
          </a:p>
        </p:txBody>
      </p:sp>
      <p:sp>
        <p:nvSpPr>
          <p:cNvPr id="167" name="Text Placeholder 77">
            <a:extLst>
              <a:ext uri="{FF2B5EF4-FFF2-40B4-BE49-F238E27FC236}">
                <a16:creationId xmlns:a16="http://schemas.microsoft.com/office/drawing/2014/main" id="{E2293471-EAF8-F8E0-17D9-3219B9560F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Conduct a meeting in Teams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gather facts and get input to draft the potential statements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in teams keeps track of the notes and action items. </a:t>
            </a:r>
          </a:p>
        </p:txBody>
      </p:sp>
      <p:sp>
        <p:nvSpPr>
          <p:cNvPr id="168" name="Text Placeholder 79">
            <a:extLst>
              <a:ext uri="{FF2B5EF4-FFF2-40B4-BE49-F238E27FC236}">
                <a16:creationId xmlns:a16="http://schemas.microsoft.com/office/drawing/2014/main" id="{859D464C-E318-0F9D-F2D8-6AEA63D4D5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uses Copilot in Outlook to respond back to the media reporter with the approved statement.</a:t>
            </a:r>
          </a:p>
        </p:txBody>
      </p:sp>
      <p:sp>
        <p:nvSpPr>
          <p:cNvPr id="169" name="Text Placeholder 80">
            <a:extLst>
              <a:ext uri="{FF2B5EF4-FFF2-40B4-BE49-F238E27FC236}">
                <a16:creationId xmlns:a16="http://schemas.microsoft.com/office/drawing/2014/main" id="{0EDB689D-8E18-384C-9D76-27148C91C3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response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make sure to include a polite introduction, a copy of the statement, and the name and title of spokesperson</a:t>
            </a:r>
          </a:p>
        </p:txBody>
      </p:sp>
      <p:sp>
        <p:nvSpPr>
          <p:cNvPr id="170" name="Text Placeholder 82">
            <a:extLst>
              <a:ext uri="{FF2B5EF4-FFF2-40B4-BE49-F238E27FC236}">
                <a16:creationId xmlns:a16="http://schemas.microsoft.com/office/drawing/2014/main" id="{E4AFCAF1-877F-93E3-74A4-F3B2468680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shares the final statement with senior leaders to approve on Teams. Based on the Copilot-generated meeting notes, Abigail makes updates directly to the statement in Word.</a:t>
            </a:r>
          </a:p>
        </p:txBody>
      </p:sp>
      <p:sp>
        <p:nvSpPr>
          <p:cNvPr id="171" name="Text Placeholder 83">
            <a:extLst>
              <a:ext uri="{FF2B5EF4-FFF2-40B4-BE49-F238E27FC236}">
                <a16:creationId xmlns:a16="http://schemas.microsoft.com/office/drawing/2014/main" id="{8F800ED0-5EE3-BD68-948C-E390228FDF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feedback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meeting in Teams and include action items.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2" name="Text Placeholder 85">
            <a:extLst>
              <a:ext uri="{FF2B5EF4-FFF2-40B4-BE49-F238E27FC236}">
                <a16:creationId xmlns:a16="http://schemas.microsoft.com/office/drawing/2014/main" id="{0E1DED86-703B-79F8-D8C2-466800886C2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Abigail drafts a statement by having Copilot generate a response based off the meeting notes and Loop workspace. She pastes the response in a Word document.</a:t>
            </a:r>
          </a:p>
        </p:txBody>
      </p:sp>
      <p:sp>
        <p:nvSpPr>
          <p:cNvPr id="173" name="Text Placeholder 86">
            <a:extLst>
              <a:ext uri="{FF2B5EF4-FFF2-40B4-BE49-F238E27FC236}">
                <a16:creationId xmlns:a16="http://schemas.microsoft.com/office/drawing/2014/main" id="{E81434E1-B6F6-60F4-0AAC-52D1D3BFEF3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response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the meeting notes and the loop summary highlighting our position.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AF86D38-0555-1DC8-23D2-CDB47705A9B7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1217924"/>
            <a:chExt cx="2351135" cy="360000"/>
          </a:xfrm>
        </p:grpSpPr>
        <p:pic>
          <p:nvPicPr>
            <p:cNvPr id="200" name="Picture 199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3EC4734D-0E02-E2B5-0CE3-3AEA76EA0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AC21694C-B438-1057-F4DE-8933CD211E8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FFA1944-3ED1-160C-E4C5-9412BD535B7C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1697756"/>
            <a:chExt cx="2351135" cy="360000"/>
          </a:xfrm>
        </p:grpSpPr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517C5E5D-E4A7-DBFE-E95C-E6A94646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04E9421-305D-BE01-7A5E-596A79A6E3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29E159C-95DF-B1FB-B8D6-D2AD344201A6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1217924"/>
            <a:chExt cx="2351135" cy="360000"/>
          </a:xfrm>
        </p:grpSpPr>
        <p:pic>
          <p:nvPicPr>
            <p:cNvPr id="206" name="Picture 205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3B81F239-564C-86B3-26CB-A71F3CA77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9301CBB5-4B6F-7B1C-A2BE-DC9B0DE40E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9D803B6-1A8C-6DBC-9D17-0D0829F6FBD8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697756"/>
            <a:chExt cx="2351135" cy="360000"/>
          </a:xfrm>
        </p:grpSpPr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CD41F3D1-C23D-E748-D81D-52B6B997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EB10F830-39A1-C041-2EC4-73265F692F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C0A3674-31DC-B7BD-23CC-C80A59D36EC4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3617084"/>
            <a:chExt cx="2351135" cy="360000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4F404A37-C45D-A799-2539-2F6406ABA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F2C254E-378D-5B68-4857-A0170198E7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C47D15A-CE1E-A3F1-199D-3FC5C4C92BC8}"/>
              </a:ext>
            </a:extLst>
          </p:cNvPr>
          <p:cNvGrpSpPr/>
          <p:nvPr/>
        </p:nvGrpSpPr>
        <p:grpSpPr>
          <a:xfrm>
            <a:off x="7198028" y="2721252"/>
            <a:ext cx="1041228" cy="360000"/>
            <a:chOff x="3277688" y="2657420"/>
            <a:chExt cx="1041228" cy="360000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8100ECF7-8C65-D5DB-1621-4B3FFC911A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79CE043-649D-434E-B54D-09647271C3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noProof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18" name="Graphic 217">
                <a:extLst>
                  <a:ext uri="{FF2B5EF4-FFF2-40B4-BE49-F238E27FC236}">
                    <a16:creationId xmlns:a16="http://schemas.microsoft.com/office/drawing/2014/main" id="{7001DF42-2DDE-B352-D1E5-768004A6E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D300898-8DE6-1E2C-A570-B56E8EC0BD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668144"/>
              <a:ext cx="565386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B0924CD-1138-6BAE-3685-E9000DABFC4E}"/>
              </a:ext>
            </a:extLst>
          </p:cNvPr>
          <p:cNvGrpSpPr/>
          <p:nvPr/>
        </p:nvGrpSpPr>
        <p:grpSpPr>
          <a:xfrm>
            <a:off x="8309077" y="2721252"/>
            <a:ext cx="1108112" cy="360000"/>
            <a:chOff x="588263" y="3617084"/>
            <a:chExt cx="1108112" cy="360000"/>
          </a:xfrm>
        </p:grpSpPr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D31F93A2-9687-58C5-8927-9724F9D6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2B297BB-0BBF-B06A-21D2-F9E96203F8E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27808"/>
              <a:ext cx="649161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person in a yellow sweater&#10;&#10;AI-generated content may be incorrect.">
            <a:extLst>
              <a:ext uri="{FF2B5EF4-FFF2-40B4-BE49-F238E27FC236}">
                <a16:creationId xmlns:a16="http://schemas.microsoft.com/office/drawing/2014/main" id="{05215061-868C-FC0B-BDF2-7FFDAB09B4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03346" y="3206179"/>
            <a:ext cx="2188654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68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395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Issues Management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