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0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4C7417-FC3A-57AE-66F7-32695C202A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5B0256-A919-3FDF-C0D5-2517BCC3CD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40951A3-5478-316C-0753-DBB29874A3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24164-EED1-FC72-4B83-13D0CE1962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54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hyperlink" Target="https://support.microsoft.com/en-us/topic/overview-of-microsoft-365-chat-preview-5b00a52d-7296-48ee-b938-b95b7209f737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8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2FD031-4925-207F-53E8-6846440029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67">
            <a:extLst>
              <a:ext uri="{FF2B5EF4-FFF2-40B4-BE49-F238E27FC236}">
                <a16:creationId xmlns:a16="http://schemas.microsoft.com/office/drawing/2014/main" id="{24B5D2C9-3C22-BC18-F238-949335973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/>
              <a:t>A day in the life of an Investigator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7EEF642B-1009-D09A-021D-D176ED96A9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1" y="521099"/>
            <a:ext cx="4022928" cy="169277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Microsoft 365 Copilot</a:t>
            </a:r>
            <a:endParaRPr lang="en-US" noProof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F872EE77-1928-05AB-F7B4-876488B1F2A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A760FACC-55BE-D604-6758-84CF2359932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EBF3A4C3-B76D-B12D-48B9-5C81B3FB2612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" name="Rectangle: Rounded Corners 6">
            <a:extLst>
              <a:ext uri="{FF2B5EF4-FFF2-40B4-BE49-F238E27FC236}">
                <a16:creationId xmlns:a16="http://schemas.microsoft.com/office/drawing/2014/main" id="{8BE794A3-3230-137C-C2FD-9174E4ECF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4248867-0A35-A207-EFEE-3155771B6B5F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0BF9950E-4E76-A13D-23BD-E6DC30FFC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</a:t>
              </a:r>
              <a:r>
                <a:rPr lang="en-US" sz="900" noProof="0">
                  <a:solidFill>
                    <a:srgbClr val="73391D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40 minutes per day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E53FC151-11D1-73F6-3A37-F3BDC84AA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2648C7B-D0AA-F77D-551B-8A3F59F51E8E}"/>
              </a:ext>
            </a:extLst>
          </p:cNvPr>
          <p:cNvGrpSpPr/>
          <p:nvPr/>
        </p:nvGrpSpPr>
        <p:grpSpPr>
          <a:xfrm>
            <a:off x="5754503" y="1134767"/>
            <a:ext cx="2325078" cy="216000"/>
            <a:chOff x="6235579" y="969899"/>
            <a:chExt cx="2325078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424F90D4-7D56-4874-E4F8-F56FE926E7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2325078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Analysis techniques</a:t>
              </a: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F6EAB928-2197-4CEA-1CE5-8B56F872B4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E984EA2-6D94-0176-3077-30E4C04A4873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8AD3E555-2847-2BA0-FC1E-A60219A5D9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Investigation efficiency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B2659C97-423C-EDCE-6171-3586657F489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1B81EB9-E957-1B14-B040-1BE08CA78264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77" name="Rectangle: Rounded Corners 6">
            <a:extLst>
              <a:ext uri="{FF2B5EF4-FFF2-40B4-BE49-F238E27FC236}">
                <a16:creationId xmlns:a16="http://schemas.microsoft.com/office/drawing/2014/main" id="{B27C1C73-29AC-D850-2781-DA806DBFF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5753713"/>
            <a:ext cx="2705513" cy="597470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Summarize case information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 and description details of suspect vehicle. 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b="1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8" name="Rectangle: Rounded Corners 4">
            <a:extLst>
              <a:ext uri="{FF2B5EF4-FFF2-40B4-BE49-F238E27FC236}">
                <a16:creationId xmlns:a16="http://schemas.microsoft.com/office/drawing/2014/main" id="{EB02D2FA-D201-B4FB-4D00-BA1AF7E79F9D}"/>
              </a:ext>
            </a:extLst>
          </p:cNvPr>
          <p:cNvSpPr/>
          <p:nvPr/>
        </p:nvSpPr>
        <p:spPr bwMode="auto">
          <a:xfrm>
            <a:off x="566416" y="4048426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12:00 am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AE2F44F-B15E-D3EA-D811-5EB87D2E89C0}"/>
              </a:ext>
            </a:extLst>
          </p:cNvPr>
          <p:cNvSpPr txBox="1"/>
          <p:nvPr/>
        </p:nvSpPr>
        <p:spPr>
          <a:xfrm>
            <a:off x="566415" y="4500890"/>
            <a:ext cx="2748203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Coordinate efforts with other law enforcement or government entities.</a:t>
            </a:r>
          </a:p>
        </p:txBody>
      </p:sp>
      <p:sp>
        <p:nvSpPr>
          <p:cNvPr id="81" name="Rectangle: Rounded Corners 6">
            <a:extLst>
              <a:ext uri="{FF2B5EF4-FFF2-40B4-BE49-F238E27FC236}">
                <a16:creationId xmlns:a16="http://schemas.microsoft.com/office/drawing/2014/main" id="{7AE0F9F7-C0A8-16E2-B5FB-83942D550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5751931"/>
            <a:ext cx="2705513" cy="480654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Add a column 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for date to spreadsheet. Create a chart showing ATM withdrawals and deposits greater than $1000.</a:t>
            </a: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1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83" name="Rectangle: Rounded Corners 7">
            <a:extLst>
              <a:ext uri="{FF2B5EF4-FFF2-40B4-BE49-F238E27FC236}">
                <a16:creationId xmlns:a16="http://schemas.microsoft.com/office/drawing/2014/main" id="{D8C98184-3B70-5A90-93DE-284DFECF96F1}"/>
              </a:ext>
            </a:extLst>
          </p:cNvPr>
          <p:cNvSpPr/>
          <p:nvPr/>
        </p:nvSpPr>
        <p:spPr bwMode="auto">
          <a:xfrm>
            <a:off x="7074495" y="405058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2:00 pm</a:t>
            </a:r>
          </a:p>
        </p:txBody>
      </p:sp>
      <p:sp>
        <p:nvSpPr>
          <p:cNvPr id="84" name="Rectangle: Rounded Corners 6">
            <a:extLst>
              <a:ext uri="{FF2B5EF4-FFF2-40B4-BE49-F238E27FC236}">
                <a16:creationId xmlns:a16="http://schemas.microsoft.com/office/drawing/2014/main" id="{BB4B79C3-4DB1-FC4B-73E4-8858218AB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3167836"/>
            <a:ext cx="2705513" cy="665832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Summarize and list key evidence found on the scene.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CF2D3D0-869B-30C8-45AF-E0AF2A045FF2}"/>
              </a:ext>
            </a:extLst>
          </p:cNvPr>
          <p:cNvSpPr txBox="1"/>
          <p:nvPr/>
        </p:nvSpPr>
        <p:spPr>
          <a:xfrm>
            <a:off x="566414" y="2033954"/>
            <a:ext cx="2705513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900" noProof="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Collect evidence, document details, and analyze the scene.</a:t>
            </a:r>
          </a:p>
        </p:txBody>
      </p:sp>
      <p:sp>
        <p:nvSpPr>
          <p:cNvPr id="87" name="Rectangle: Rounded Corners 11">
            <a:extLst>
              <a:ext uri="{FF2B5EF4-FFF2-40B4-BE49-F238E27FC236}">
                <a16:creationId xmlns:a16="http://schemas.microsoft.com/office/drawing/2014/main" id="{F15AA5CC-C975-276B-5436-EBFDA6A35317}"/>
              </a:ext>
            </a:extLst>
          </p:cNvPr>
          <p:cNvSpPr/>
          <p:nvPr/>
        </p:nvSpPr>
        <p:spPr bwMode="auto">
          <a:xfrm>
            <a:off x="566416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7:00 am</a:t>
            </a:r>
          </a:p>
        </p:txBody>
      </p:sp>
      <p:sp>
        <p:nvSpPr>
          <p:cNvPr id="88" name="Rectangle: Rounded Corners 6">
            <a:extLst>
              <a:ext uri="{FF2B5EF4-FFF2-40B4-BE49-F238E27FC236}">
                <a16:creationId xmlns:a16="http://schemas.microsoft.com/office/drawing/2014/main" id="{950B25FA-C939-8CB5-4E8E-1AA5DDD258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802523" y="3167835"/>
            <a:ext cx="2844911" cy="667049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Summarize the audio recording of the witness statement and interview.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9" name="Rectangle: Rounded Corners 13">
            <a:extLst>
              <a:ext uri="{FF2B5EF4-FFF2-40B4-BE49-F238E27FC236}">
                <a16:creationId xmlns:a16="http://schemas.microsoft.com/office/drawing/2014/main" id="{B8E0FEA5-350A-FA63-5042-18BE9B196399}"/>
              </a:ext>
            </a:extLst>
          </p:cNvPr>
          <p:cNvSpPr/>
          <p:nvPr/>
        </p:nvSpPr>
        <p:spPr bwMode="auto">
          <a:xfrm>
            <a:off x="382045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8:00 am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CF0C44F-C9CA-BA0B-3DF1-7C4705FDC6FB}"/>
              </a:ext>
            </a:extLst>
          </p:cNvPr>
          <p:cNvSpPr txBox="1"/>
          <p:nvPr/>
        </p:nvSpPr>
        <p:spPr>
          <a:xfrm>
            <a:off x="3802523" y="2033954"/>
            <a:ext cx="2907304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Gather information from individuals related to the case. Use audio and or video recording.</a:t>
            </a:r>
          </a:p>
        </p:txBody>
      </p:sp>
      <p:sp>
        <p:nvSpPr>
          <p:cNvPr id="91" name="Rectangle: Rounded Corners 15">
            <a:extLst>
              <a:ext uri="{FF2B5EF4-FFF2-40B4-BE49-F238E27FC236}">
                <a16:creationId xmlns:a16="http://schemas.microsoft.com/office/drawing/2014/main" id="{A3ECCFEC-EF50-2261-D113-B237EE941EFE}"/>
              </a:ext>
            </a:extLst>
          </p:cNvPr>
          <p:cNvSpPr/>
          <p:nvPr/>
        </p:nvSpPr>
        <p:spPr bwMode="auto">
          <a:xfrm>
            <a:off x="707449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12:00 am</a:t>
            </a:r>
          </a:p>
        </p:txBody>
      </p:sp>
      <p:sp>
        <p:nvSpPr>
          <p:cNvPr id="92" name="Rectangle: Rounded Corners 6">
            <a:extLst>
              <a:ext uri="{FF2B5EF4-FFF2-40B4-BE49-F238E27FC236}">
                <a16:creationId xmlns:a16="http://schemas.microsoft.com/office/drawing/2014/main" id="{FE76950A-3FA3-E215-9CA2-06648DF93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3167835"/>
            <a:ext cx="2705513" cy="665833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Draft warrant from / police report.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F6AC3EE-AA57-5EE3-1B89-CD95EEA65A6E}"/>
              </a:ext>
            </a:extLst>
          </p:cNvPr>
          <p:cNvSpPr txBox="1"/>
          <p:nvPr/>
        </p:nvSpPr>
        <p:spPr>
          <a:xfrm>
            <a:off x="7074494" y="2033954"/>
            <a:ext cx="2705513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Document findings and request legal authorization.</a:t>
            </a:r>
          </a:p>
        </p:txBody>
      </p:sp>
      <p:sp>
        <p:nvSpPr>
          <p:cNvPr id="94" name="Rectangle: Rounded Corners 6">
            <a:extLst>
              <a:ext uri="{FF2B5EF4-FFF2-40B4-BE49-F238E27FC236}">
                <a16:creationId xmlns:a16="http://schemas.microsoft.com/office/drawing/2014/main" id="{7E3EB6B1-F20C-3FD3-05B4-110C891E65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690824" y="5750163"/>
            <a:ext cx="2844911" cy="480654"/>
          </a:xfrm>
          <a:prstGeom prst="roundRect">
            <a:avLst>
              <a:gd name="adj" fmla="val 8425"/>
            </a:avLst>
          </a:prstGeom>
          <a:solidFill>
            <a:schemeClr val="bg1">
              <a:lumMod val="85000"/>
              <a:lumOff val="15000"/>
              <a:alpha val="62000"/>
            </a:schemeClr>
          </a:solidFill>
          <a:ln w="1270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64008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Create transcription 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of audio and organize by date, time and topic.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5" name="Rectangle: Rounded Corners 19">
            <a:extLst>
              <a:ext uri="{FF2B5EF4-FFF2-40B4-BE49-F238E27FC236}">
                <a16:creationId xmlns:a16="http://schemas.microsoft.com/office/drawing/2014/main" id="{63A63BC6-A7D8-6479-5814-31811390605E}"/>
              </a:ext>
            </a:extLst>
          </p:cNvPr>
          <p:cNvSpPr/>
          <p:nvPr/>
        </p:nvSpPr>
        <p:spPr bwMode="auto">
          <a:xfrm>
            <a:off x="3820455" y="405101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10:00 pm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9AB5732-5AF0-3D7A-2C01-9E4C20563312}"/>
              </a:ext>
            </a:extLst>
          </p:cNvPr>
          <p:cNvSpPr txBox="1"/>
          <p:nvPr/>
        </p:nvSpPr>
        <p:spPr>
          <a:xfrm>
            <a:off x="3690700" y="4500890"/>
            <a:ext cx="3026453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Voice based note taking during investigations to ensure accuracy and completeness of information.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1D972C64-D8A6-C96E-9023-A238329178AA}"/>
              </a:ext>
            </a:extLst>
          </p:cNvPr>
          <p:cNvSpPr>
            <a:spLocks/>
          </p:cNvSpPr>
          <p:nvPr/>
        </p:nvSpPr>
        <p:spPr bwMode="auto">
          <a:xfrm>
            <a:off x="7500428" y="5273411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3761AD89-5F7C-26A6-73EA-1AA91A848621}"/>
              </a:ext>
            </a:extLst>
          </p:cNvPr>
          <p:cNvSpPr txBox="1"/>
          <p:nvPr/>
        </p:nvSpPr>
        <p:spPr>
          <a:xfrm>
            <a:off x="10190678" y="1239276"/>
            <a:ext cx="1905067" cy="19082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2400" noProof="0">
                <a:solidFill>
                  <a:schemeClr val="accent3"/>
                </a:solidFill>
                <a:latin typeface="Segoe UI Semibold"/>
              </a:rPr>
              <a:t>John</a:t>
            </a:r>
          </a:p>
          <a:p>
            <a:pPr algn="r"/>
            <a:r>
              <a:rPr kumimoji="0" lang="en-US" sz="1600" u="none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is an investigator who uses AI tools to analyze evidence, uncover patterns and solve cases swiftly.</a:t>
            </a:r>
          </a:p>
          <a:p>
            <a:pPr algn="r"/>
            <a:endParaRPr kumimoji="0" lang="en-US" sz="2000" u="none" strike="noStrike" kern="1200" cap="none" spc="0" normalizeH="0" baseline="0" noProof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3" name="Graphic 152">
            <a:extLst>
              <a:ext uri="{FF2B5EF4-FFF2-40B4-BE49-F238E27FC236}">
                <a16:creationId xmlns:a16="http://schemas.microsoft.com/office/drawing/2014/main" id="{525A59DD-CB31-C2A0-9214-2A1CE2AC0C1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11095650" y="2900532"/>
            <a:ext cx="274790" cy="2747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BDE7188-E9B6-0DAD-21C5-C0BA62201B0A}"/>
              </a:ext>
            </a:extLst>
          </p:cNvPr>
          <p:cNvSpPr txBox="1"/>
          <p:nvPr/>
        </p:nvSpPr>
        <p:spPr>
          <a:xfrm>
            <a:off x="7068596" y="4494256"/>
            <a:ext cx="2901234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Examine financial transactions, bank statements, tax records, call detail records, and location information to create insightful visualizations.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68B5BCF-9372-BCE5-44D3-ADCE9CA4826D}"/>
              </a:ext>
            </a:extLst>
          </p:cNvPr>
          <p:cNvGrpSpPr/>
          <p:nvPr/>
        </p:nvGrpSpPr>
        <p:grpSpPr>
          <a:xfrm>
            <a:off x="7274210" y="5277607"/>
            <a:ext cx="2361959" cy="360000"/>
            <a:chOff x="577439" y="3137252"/>
            <a:chExt cx="2361959" cy="360000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EAFC9EC4-49AF-ABCD-93A7-A0EF5193B4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D2354D8-910B-64DA-4D89-2FE75902173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52F539D-4C00-DE3F-F6B2-EC03CB96AC34}"/>
              </a:ext>
            </a:extLst>
          </p:cNvPr>
          <p:cNvGrpSpPr/>
          <p:nvPr/>
        </p:nvGrpSpPr>
        <p:grpSpPr>
          <a:xfrm>
            <a:off x="718033" y="5232794"/>
            <a:ext cx="2011569" cy="411480"/>
            <a:chOff x="4495083" y="5273411"/>
            <a:chExt cx="2011569" cy="411480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4D1CAAC5-020B-2644-076B-17A95D3D9743}"/>
                </a:ext>
              </a:extLst>
            </p:cNvPr>
            <p:cNvGrpSpPr/>
            <p:nvPr/>
          </p:nvGrpSpPr>
          <p:grpSpPr>
            <a:xfrm>
              <a:off x="4495083" y="5273411"/>
              <a:ext cx="411480" cy="411480"/>
              <a:chOff x="4447458" y="5129735"/>
              <a:chExt cx="411480" cy="411480"/>
            </a:xfrm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4E8C4B4C-0225-7178-73E0-BF8204EF53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458" y="5129735"/>
                <a:ext cx="411480" cy="41148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 b="1" kern="0" noProof="0">
                  <a:solidFill>
                    <a:srgbClr val="1A1A1A"/>
                  </a:solidFill>
                  <a:latin typeface="Segoe UI"/>
                </a:endParaRPr>
              </a:p>
            </p:txBody>
          </p:sp>
          <p:pic>
            <p:nvPicPr>
              <p:cNvPr id="61" name="Picture 60" descr="Zip Co logo SVG free download, id: 101874 - Brandlogos.net">
                <a:hlinkClick r:id="rId12"/>
                <a:extLst>
                  <a:ext uri="{FF2B5EF4-FFF2-40B4-BE49-F238E27FC236}">
                    <a16:creationId xmlns:a16="http://schemas.microsoft.com/office/drawing/2014/main" id="{52E5DA17-7E34-C61A-E274-D6EEA212BCBD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569" y="5292092"/>
                <a:ext cx="197434" cy="1604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8E08738E-60E8-F92A-B782-35865D6CA3B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5010283" y="5411550"/>
              <a:ext cx="1496369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2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16D88ED-4066-0267-6C9C-5BDA2328CC2F}"/>
              </a:ext>
            </a:extLst>
          </p:cNvPr>
          <p:cNvGrpSpPr/>
          <p:nvPr/>
        </p:nvGrpSpPr>
        <p:grpSpPr>
          <a:xfrm>
            <a:off x="744050" y="2723997"/>
            <a:ext cx="2368026" cy="360000"/>
            <a:chOff x="3277688" y="1217924"/>
            <a:chExt cx="2368026" cy="360000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9BB34700-9427-EE4C-CFFC-6D0B92BF0D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77688" y="1217924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22" name="TextBox 108">
              <a:extLst>
                <a:ext uri="{FF2B5EF4-FFF2-40B4-BE49-F238E27FC236}">
                  <a16:creationId xmlns:a16="http://schemas.microsoft.com/office/drawing/2014/main" id="{14995337-268E-B1D5-8615-FE18153FA7D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Notes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047EE35-D36E-4F08-6E88-76A7E776B634}"/>
              </a:ext>
            </a:extLst>
          </p:cNvPr>
          <p:cNvGrpSpPr/>
          <p:nvPr/>
        </p:nvGrpSpPr>
        <p:grpSpPr>
          <a:xfrm>
            <a:off x="4039160" y="2723997"/>
            <a:ext cx="2368026" cy="360000"/>
            <a:chOff x="3277688" y="1217924"/>
            <a:chExt cx="2368026" cy="360000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C6768F61-F8E4-ED07-0CD9-816971AA83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77688" y="1217924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25" name="TextBox 108">
              <a:extLst>
                <a:ext uri="{FF2B5EF4-FFF2-40B4-BE49-F238E27FC236}">
                  <a16:creationId xmlns:a16="http://schemas.microsoft.com/office/drawing/2014/main" id="{3481C1AE-2DC8-8C4B-C078-24EB75AB433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Notes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08CCCD2-A747-0D26-3ADA-B7C910128A65}"/>
              </a:ext>
            </a:extLst>
          </p:cNvPr>
          <p:cNvGrpSpPr/>
          <p:nvPr/>
        </p:nvGrpSpPr>
        <p:grpSpPr>
          <a:xfrm>
            <a:off x="7228693" y="2721943"/>
            <a:ext cx="2351135" cy="360000"/>
            <a:chOff x="588263" y="2657420"/>
            <a:chExt cx="2351135" cy="360000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46203D84-9EEA-D0D3-F646-5F59066614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3B14703-2DF4-DAA8-072E-4EB5CCC153D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04650DC-C5F3-6D9A-4A60-118A83785724}"/>
              </a:ext>
            </a:extLst>
          </p:cNvPr>
          <p:cNvGrpSpPr/>
          <p:nvPr/>
        </p:nvGrpSpPr>
        <p:grpSpPr>
          <a:xfrm>
            <a:off x="4039160" y="5277385"/>
            <a:ext cx="2368026" cy="360000"/>
            <a:chOff x="3277688" y="1217924"/>
            <a:chExt cx="2368026" cy="360000"/>
          </a:xfrm>
        </p:grpSpPr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F5CD3A71-969C-D17A-28D2-137B263AEE3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77688" y="1217924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31" name="TextBox 108">
              <a:extLst>
                <a:ext uri="{FF2B5EF4-FFF2-40B4-BE49-F238E27FC236}">
                  <a16:creationId xmlns:a16="http://schemas.microsoft.com/office/drawing/2014/main" id="{7386445F-58E3-2147-1768-BFAC3C5A15B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Notes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32" name="Picture 31" descr="A person holding a computer&#10;&#10;Description automatically generated">
            <a:extLst>
              <a:ext uri="{FF2B5EF4-FFF2-40B4-BE49-F238E27FC236}">
                <a16:creationId xmlns:a16="http://schemas.microsoft.com/office/drawing/2014/main" id="{C2BBE521-5348-A4A7-43F8-22D8500BE31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104986" y="3429000"/>
            <a:ext cx="2076450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3605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239</Words>
  <Application>Microsoft Office PowerPoint</Application>
  <PresentationFormat>Widescreen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an Investigator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