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0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svg"/><Relationship Id="rId17" Type="http://schemas.openxmlformats.org/officeDocument/2006/relationships/hyperlink" Target="https://www.microsoft.com/en-us/videoplayer/embed/RW1lDvw" TargetMode="External"/><Relationship Id="rId2" Type="http://schemas.openxmlformats.org/officeDocument/2006/relationships/image" Target="../media/image7.png"/><Relationship Id="rId16" Type="http://schemas.openxmlformats.org/officeDocument/2006/relationships/image" Target="../media/image20.sv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hyperlink" Target="https://support.microsoft.com/en-us/topic/overview-of-microsoft-365-chat-preview-5b00a52d-7296-48ee-b938-b95b7209f737" TargetMode="External"/><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23F16038-3ECA-5B93-BFF2-67AAFF1E240D}"/>
              </a:ext>
            </a:extLst>
          </p:cNvPr>
          <p:cNvSpPr>
            <a:spLocks noGrp="1"/>
          </p:cNvSpPr>
          <p:nvPr>
            <p:ph type="title"/>
          </p:nvPr>
        </p:nvSpPr>
        <p:spPr>
          <a:xfrm>
            <a:off x="584200" y="387766"/>
            <a:ext cx="3135086" cy="526298"/>
          </a:xfrm>
        </p:spPr>
        <p:txBody>
          <a:bodyPr/>
          <a:lstStyle/>
          <a:p>
            <a:r>
              <a:rPr lang="en-US" noProof="0"/>
              <a:t>A day in the life of an Income Tax Compliance Manager</a:t>
            </a:r>
          </a:p>
        </p:txBody>
      </p:sp>
      <p:sp>
        <p:nvSpPr>
          <p:cNvPr id="125" name="Text Placeholder 124">
            <a:extLst>
              <a:ext uri="{FF2B5EF4-FFF2-40B4-BE49-F238E27FC236}">
                <a16:creationId xmlns:a16="http://schemas.microsoft.com/office/drawing/2014/main" id="{64378299-3226-F8AA-1A31-4D7A041A6D42}"/>
              </a:ext>
            </a:extLst>
          </p:cNvPr>
          <p:cNvSpPr>
            <a:spLocks noGrp="1"/>
          </p:cNvSpPr>
          <p:nvPr>
            <p:ph type="body" sz="quarter" idx="17"/>
          </p:nvPr>
        </p:nvSpPr>
        <p:spPr>
          <a:xfrm>
            <a:off x="6309679" y="521099"/>
            <a:ext cx="3809250" cy="169277"/>
          </a:xfrm>
        </p:spPr>
        <p:txBody>
          <a:bodyPr/>
          <a:lstStyle/>
          <a:p>
            <a:pPr marL="0" marR="0" lvl="0" indent="0" algn="r"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1100" b="1" i="0" u="none" strike="noStrike" kern="1200" cap="none" spc="-20" normalizeH="0" baseline="0" noProof="0">
                <a:ln>
                  <a:noFill/>
                </a:ln>
                <a:solidFill>
                  <a:srgbClr val="C03BC4"/>
                </a:solidFill>
                <a:effectLst/>
                <a:uLnTx/>
                <a:uFillTx/>
                <a:latin typeface="Segoe UI Semibold" panose="020B0502040204020203" pitchFamily="34" charset="0"/>
                <a:ea typeface="+mn-ea"/>
                <a:cs typeface="Segoe UI Semibold" panose="020B0502040204020203" pitchFamily="34" charset="0"/>
              </a:rPr>
              <a:t>Microsoft 365 Copilot for Finance</a:t>
            </a:r>
            <a:endParaRPr lang="en-US" noProof="0"/>
          </a:p>
        </p:txBody>
      </p:sp>
      <p:sp>
        <p:nvSpPr>
          <p:cNvPr id="40" name="Text Placeholder 39">
            <a:extLst>
              <a:ext uri="{FF2B5EF4-FFF2-40B4-BE49-F238E27FC236}">
                <a16:creationId xmlns:a16="http://schemas.microsoft.com/office/drawing/2014/main" id="{379D624F-A860-9CE9-D756-825F40761990}"/>
              </a:ext>
            </a:extLst>
          </p:cNvPr>
          <p:cNvSpPr>
            <a:spLocks noGrp="1"/>
          </p:cNvSpPr>
          <p:nvPr>
            <p:ph type="body" sz="quarter" idx="11"/>
          </p:nvPr>
        </p:nvSpPr>
        <p:spPr>
          <a:xfrm>
            <a:off x="584200" y="1593881"/>
            <a:ext cx="976461" cy="345600"/>
          </a:xfrm>
        </p:spPr>
        <p:txBody>
          <a:bodyPr/>
          <a:lstStyle/>
          <a:p>
            <a:r>
              <a:rPr lang="en-US" noProof="0"/>
              <a:t>8:00 am</a:t>
            </a:r>
          </a:p>
        </p:txBody>
      </p:sp>
      <p:sp>
        <p:nvSpPr>
          <p:cNvPr id="20" name="Text Placeholder 19">
            <a:extLst>
              <a:ext uri="{FF2B5EF4-FFF2-40B4-BE49-F238E27FC236}">
                <a16:creationId xmlns:a16="http://schemas.microsoft.com/office/drawing/2014/main" id="{40B84EA2-608A-E69B-2AA1-85373E34BB84}"/>
              </a:ext>
            </a:extLst>
          </p:cNvPr>
          <p:cNvSpPr>
            <a:spLocks noGrp="1"/>
          </p:cNvSpPr>
          <p:nvPr>
            <p:ph type="body" sz="quarter" idx="18"/>
          </p:nvPr>
        </p:nvSpPr>
        <p:spPr>
          <a:xfrm>
            <a:off x="584200" y="2032188"/>
            <a:ext cx="2808000" cy="626701"/>
          </a:xfrm>
        </p:spPr>
        <p:txBody>
          <a:bodyPr/>
          <a:lstStyle/>
          <a:p>
            <a:r>
              <a:rPr lang="en-US" noProof="0" dirty="0"/>
              <a:t>Emma has several new emails from 3rd parties in relation to tax returns. Instead of reading through each email, she uses Microsoft 365 Copilot Chat to summarize recent emails about tax returns.</a:t>
            </a:r>
          </a:p>
          <a:p>
            <a:endParaRPr lang="en-US" noProof="0" dirty="0"/>
          </a:p>
        </p:txBody>
      </p:sp>
      <p:sp>
        <p:nvSpPr>
          <p:cNvPr id="147" name="Text Placeholder 146">
            <a:extLst>
              <a:ext uri="{FF2B5EF4-FFF2-40B4-BE49-F238E27FC236}">
                <a16:creationId xmlns:a16="http://schemas.microsoft.com/office/drawing/2014/main" id="{23E5A124-2111-A026-9A96-B0F98862CBC8}"/>
              </a:ext>
            </a:extLst>
          </p:cNvPr>
          <p:cNvSpPr>
            <a:spLocks noGrp="1"/>
          </p:cNvSpPr>
          <p:nvPr>
            <p:ph type="body" sz="quarter" idx="21"/>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 recent email threads </a:t>
            </a:r>
            <a:r>
              <a:rPr kumimoji="0" lang="en-US" sz="900" b="0" i="0" u="none" strike="noStrike" kern="0" cap="none" spc="0" normalizeH="0" baseline="0" noProof="0">
                <a:ln>
                  <a:noFill/>
                </a:ln>
                <a:solidFill>
                  <a:srgbClr val="1A1A1A"/>
                </a:solidFill>
                <a:effectLst/>
                <a:uLnTx/>
                <a:uFillTx/>
                <a:latin typeface="Segoe UI"/>
                <a:ea typeface="+mn-ea"/>
                <a:cs typeface="+mn-cs"/>
              </a:rPr>
              <a:t>about tax returns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and list action items.</a:t>
            </a:r>
          </a:p>
        </p:txBody>
      </p:sp>
      <p:sp>
        <p:nvSpPr>
          <p:cNvPr id="43" name="Text Placeholder 42">
            <a:extLst>
              <a:ext uri="{FF2B5EF4-FFF2-40B4-BE49-F238E27FC236}">
                <a16:creationId xmlns:a16="http://schemas.microsoft.com/office/drawing/2014/main" id="{F786ECC7-0497-8250-7086-DCE4E9C52A03}"/>
              </a:ext>
            </a:extLst>
          </p:cNvPr>
          <p:cNvSpPr>
            <a:spLocks noGrp="1"/>
          </p:cNvSpPr>
          <p:nvPr>
            <p:ph type="body" sz="quarter" idx="22"/>
          </p:nvPr>
        </p:nvSpPr>
        <p:spPr>
          <a:xfrm>
            <a:off x="3776898" y="1593881"/>
            <a:ext cx="976461" cy="345600"/>
          </a:xfrm>
        </p:spPr>
        <p:txBody>
          <a:bodyPr/>
          <a:lstStyle/>
          <a:p>
            <a:r>
              <a:rPr lang="en-US" noProof="0"/>
              <a:t>8:30 am</a:t>
            </a:r>
          </a:p>
        </p:txBody>
      </p:sp>
      <p:sp>
        <p:nvSpPr>
          <p:cNvPr id="22" name="Text Placeholder 21">
            <a:extLst>
              <a:ext uri="{FF2B5EF4-FFF2-40B4-BE49-F238E27FC236}">
                <a16:creationId xmlns:a16="http://schemas.microsoft.com/office/drawing/2014/main" id="{B06D00D9-EB2E-0BBA-34EA-58523DD63D78}"/>
              </a:ext>
            </a:extLst>
          </p:cNvPr>
          <p:cNvSpPr>
            <a:spLocks noGrp="1"/>
          </p:cNvSpPr>
          <p:nvPr>
            <p:ph type="body" sz="quarter" idx="23"/>
          </p:nvPr>
        </p:nvSpPr>
        <p:spPr>
          <a:xfrm>
            <a:off x="3776898" y="2032188"/>
            <a:ext cx="2808000" cy="626701"/>
          </a:xfrm>
        </p:spPr>
        <p:txBody>
          <a:bodyPr/>
          <a:lstStyle/>
          <a:p>
            <a:r>
              <a:rPr lang="en-US" noProof="0"/>
              <a:t>Emma reviews the final tax analysis using Copilot for Finance in Excel to check for any inconsistent formulas. </a:t>
            </a:r>
          </a:p>
          <a:p>
            <a:endParaRPr lang="en-US" noProof="0"/>
          </a:p>
        </p:txBody>
      </p:sp>
      <p:sp>
        <p:nvSpPr>
          <p:cNvPr id="148" name="Text Placeholder 147">
            <a:extLst>
              <a:ext uri="{FF2B5EF4-FFF2-40B4-BE49-F238E27FC236}">
                <a16:creationId xmlns:a16="http://schemas.microsoft.com/office/drawing/2014/main" id="{8A145720-68F0-7830-0F57-C75E14311332}"/>
              </a:ext>
            </a:extLst>
          </p:cNvPr>
          <p:cNvSpPr>
            <a:spLocks noGrp="1"/>
          </p:cNvSpPr>
          <p:nvPr>
            <p:ph type="body" sz="quarter" idx="24"/>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0" cap="none" spc="0" normalizeH="0" baseline="0" noProof="0">
                <a:ln>
                  <a:noFill/>
                </a:ln>
                <a:solidFill>
                  <a:srgbClr val="1A1A1A"/>
                </a:solidFill>
                <a:effectLst/>
                <a:uLnTx/>
                <a:uFillTx/>
                <a:latin typeface="Segoe UI"/>
                <a:ea typeface="+mn-ea"/>
                <a:cs typeface="+mn-cs"/>
              </a:rPr>
              <a:t>Explain the formula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used to calculate deprecation for Contoso.</a:t>
            </a:r>
          </a:p>
        </p:txBody>
      </p:sp>
      <p:sp>
        <p:nvSpPr>
          <p:cNvPr id="46" name="Text Placeholder 45">
            <a:extLst>
              <a:ext uri="{FF2B5EF4-FFF2-40B4-BE49-F238E27FC236}">
                <a16:creationId xmlns:a16="http://schemas.microsoft.com/office/drawing/2014/main" id="{B711834C-1181-E54E-3F35-4A3D37910D88}"/>
              </a:ext>
            </a:extLst>
          </p:cNvPr>
          <p:cNvSpPr>
            <a:spLocks noGrp="1"/>
          </p:cNvSpPr>
          <p:nvPr>
            <p:ph type="body" sz="quarter" idx="25"/>
          </p:nvPr>
        </p:nvSpPr>
        <p:spPr>
          <a:xfrm>
            <a:off x="6969595" y="1593881"/>
            <a:ext cx="976461" cy="345600"/>
          </a:xfrm>
        </p:spPr>
        <p:txBody>
          <a:bodyPr/>
          <a:lstStyle/>
          <a:p>
            <a:r>
              <a:rPr lang="en-US" noProof="0"/>
              <a:t>9:00 am</a:t>
            </a:r>
          </a:p>
        </p:txBody>
      </p:sp>
      <p:sp>
        <p:nvSpPr>
          <p:cNvPr id="35" name="Text Placeholder 34">
            <a:extLst>
              <a:ext uri="{FF2B5EF4-FFF2-40B4-BE49-F238E27FC236}">
                <a16:creationId xmlns:a16="http://schemas.microsoft.com/office/drawing/2014/main" id="{1A519B11-3017-D745-EBDE-E0BBCC312AAD}"/>
              </a:ext>
            </a:extLst>
          </p:cNvPr>
          <p:cNvSpPr>
            <a:spLocks noGrp="1"/>
          </p:cNvSpPr>
          <p:nvPr>
            <p:ph type="body" sz="quarter" idx="26"/>
          </p:nvPr>
        </p:nvSpPr>
        <p:spPr>
          <a:xfrm>
            <a:off x="6969595" y="2032188"/>
            <a:ext cx="2808000" cy="626701"/>
          </a:xfrm>
        </p:spPr>
        <p:txBody>
          <a:bodyPr vert="horz" wrap="square" lIns="90000" tIns="36000" rIns="90000" bIns="36000" rtlCol="0">
            <a:noAutofit/>
          </a:bodyPr>
          <a:lstStyle/>
          <a:p>
            <a:r>
              <a:rPr lang="en-US" noProof="0"/>
              <a:t>Emma requests Copilot to create a list of all the emails and chats related to the Contoso tax return. She uses Copilot in Outlook to draft replies to an email thread with the tax preparation team.</a:t>
            </a:r>
          </a:p>
        </p:txBody>
      </p:sp>
      <p:sp>
        <p:nvSpPr>
          <p:cNvPr id="149" name="Text Placeholder 148">
            <a:extLst>
              <a:ext uri="{FF2B5EF4-FFF2-40B4-BE49-F238E27FC236}">
                <a16:creationId xmlns:a16="http://schemas.microsoft.com/office/drawing/2014/main" id="{1A053F06-E0A0-8C81-AC3F-ED44941EDA80}"/>
              </a:ext>
            </a:extLst>
          </p:cNvPr>
          <p:cNvSpPr>
            <a:spLocks noGrp="1"/>
          </p:cNvSpPr>
          <p:nvPr>
            <p:ph type="body" sz="quarter" idx="27"/>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20" normalizeH="0" baseline="0" noProof="0">
                <a:ln w="3175">
                  <a:noFill/>
                </a:ln>
                <a:solidFill>
                  <a:srgbClr val="000000"/>
                </a:solidFill>
                <a:effectLst/>
                <a:uLnTx/>
                <a:uFillTx/>
                <a:latin typeface="Segoe UI"/>
                <a:ea typeface="+mn-ea"/>
                <a:cs typeface="Segoe UI" pitchFamily="34" charset="0"/>
              </a:rPr>
              <a:t>Summarize all the conversations </a:t>
            </a:r>
            <a:r>
              <a:rPr kumimoji="0" lang="en-US" sz="900" b="0" i="0" u="none" strike="noStrike" kern="1200" cap="none" spc="-20" normalizeH="0" baseline="0" noProof="0">
                <a:ln w="3175">
                  <a:noFill/>
                </a:ln>
                <a:solidFill>
                  <a:prstClr val="black"/>
                </a:solidFill>
                <a:effectLst/>
                <a:uLnTx/>
                <a:uFillTx/>
                <a:latin typeface="Segoe UI"/>
                <a:ea typeface="+mn-ea"/>
                <a:cs typeface="Segoe UI" pitchFamily="34" charset="0"/>
              </a:rPr>
              <a:t>about the Contoso return in my emails and Teams messages.</a:t>
            </a:r>
          </a:p>
        </p:txBody>
      </p:sp>
      <p:sp>
        <p:nvSpPr>
          <p:cNvPr id="49" name="Text Placeholder 48">
            <a:extLst>
              <a:ext uri="{FF2B5EF4-FFF2-40B4-BE49-F238E27FC236}">
                <a16:creationId xmlns:a16="http://schemas.microsoft.com/office/drawing/2014/main" id="{B9B71A71-82A6-309C-41D4-38ECA93CF523}"/>
              </a:ext>
            </a:extLst>
          </p:cNvPr>
          <p:cNvSpPr>
            <a:spLocks noGrp="1"/>
          </p:cNvSpPr>
          <p:nvPr>
            <p:ph type="body" sz="quarter" idx="28"/>
          </p:nvPr>
        </p:nvSpPr>
        <p:spPr>
          <a:xfrm>
            <a:off x="584200" y="4053821"/>
            <a:ext cx="976461" cy="345600"/>
          </a:xfrm>
        </p:spPr>
        <p:txBody>
          <a:bodyPr/>
          <a:lstStyle/>
          <a:p>
            <a:r>
              <a:rPr lang="en-US" noProof="0"/>
              <a:t>4:00 pm</a:t>
            </a:r>
          </a:p>
        </p:txBody>
      </p:sp>
      <p:sp>
        <p:nvSpPr>
          <p:cNvPr id="117" name="Text Placeholder 116">
            <a:extLst>
              <a:ext uri="{FF2B5EF4-FFF2-40B4-BE49-F238E27FC236}">
                <a16:creationId xmlns:a16="http://schemas.microsoft.com/office/drawing/2014/main" id="{CD3BC732-3BFE-6E63-5B0C-F48FFBF2FECF}"/>
              </a:ext>
            </a:extLst>
          </p:cNvPr>
          <p:cNvSpPr>
            <a:spLocks noGrp="1"/>
          </p:cNvSpPr>
          <p:nvPr>
            <p:ph type="body" sz="quarter" idx="29"/>
          </p:nvPr>
        </p:nvSpPr>
        <p:spPr>
          <a:xfrm>
            <a:off x="584200" y="4488366"/>
            <a:ext cx="2808000" cy="626701"/>
          </a:xfrm>
        </p:spPr>
        <p:txBody>
          <a:bodyPr/>
          <a:lstStyle/>
          <a:p>
            <a:r>
              <a:rPr lang="en-US" noProof="0"/>
              <a:t>Emma uses Copilot in SharePoint to get answers about previous tax returns without having to open the large pdf files.  </a:t>
            </a:r>
          </a:p>
          <a:p>
            <a:endParaRPr lang="en-US" noProof="0"/>
          </a:p>
        </p:txBody>
      </p:sp>
      <p:sp>
        <p:nvSpPr>
          <p:cNvPr id="150" name="Text Placeholder 149">
            <a:extLst>
              <a:ext uri="{FF2B5EF4-FFF2-40B4-BE49-F238E27FC236}">
                <a16:creationId xmlns:a16="http://schemas.microsoft.com/office/drawing/2014/main" id="{BF9E464B-214B-3736-9F63-83B1CFC8D43A}"/>
              </a:ext>
            </a:extLst>
          </p:cNvPr>
          <p:cNvSpPr>
            <a:spLocks noGrp="1"/>
          </p:cNvSpPr>
          <p:nvPr>
            <p:ph type="body" sz="quarter" idx="30"/>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What was the opening cash balance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on the US income tax return for Contoso?</a:t>
            </a:r>
          </a:p>
        </p:txBody>
      </p:sp>
      <p:sp>
        <p:nvSpPr>
          <p:cNvPr id="52" name="Text Placeholder 51">
            <a:extLst>
              <a:ext uri="{FF2B5EF4-FFF2-40B4-BE49-F238E27FC236}">
                <a16:creationId xmlns:a16="http://schemas.microsoft.com/office/drawing/2014/main" id="{D4F50D37-8419-C7C8-D6C1-C4A6598A5269}"/>
              </a:ext>
            </a:extLst>
          </p:cNvPr>
          <p:cNvSpPr>
            <a:spLocks noGrp="1"/>
          </p:cNvSpPr>
          <p:nvPr>
            <p:ph type="body" sz="quarter" idx="31"/>
          </p:nvPr>
        </p:nvSpPr>
        <p:spPr>
          <a:xfrm>
            <a:off x="3776898" y="4053821"/>
            <a:ext cx="976461" cy="345600"/>
          </a:xfrm>
        </p:spPr>
        <p:txBody>
          <a:bodyPr/>
          <a:lstStyle/>
          <a:p>
            <a:r>
              <a:rPr lang="en-US" noProof="0"/>
              <a:t>2:00 pm</a:t>
            </a:r>
          </a:p>
        </p:txBody>
      </p:sp>
      <p:sp>
        <p:nvSpPr>
          <p:cNvPr id="119" name="Text Placeholder 118">
            <a:extLst>
              <a:ext uri="{FF2B5EF4-FFF2-40B4-BE49-F238E27FC236}">
                <a16:creationId xmlns:a16="http://schemas.microsoft.com/office/drawing/2014/main" id="{D8C712DF-9BE5-1927-A8E8-2D9D41CDD3EC}"/>
              </a:ext>
            </a:extLst>
          </p:cNvPr>
          <p:cNvSpPr>
            <a:spLocks noGrp="1"/>
          </p:cNvSpPr>
          <p:nvPr>
            <p:ph type="body" sz="quarter" idx="32"/>
          </p:nvPr>
        </p:nvSpPr>
        <p:spPr>
          <a:xfrm>
            <a:off x="3776898" y="4488366"/>
            <a:ext cx="2808000" cy="626701"/>
          </a:xfrm>
        </p:spPr>
        <p:txBody>
          <a:bodyPr/>
          <a:lstStyle/>
          <a:p>
            <a:r>
              <a:rPr lang="en-US" noProof="0"/>
              <a:t>Emma uses Copilot for Finance in Excel to highlight any differences between the financial analysis and tax return. She asks it to highlight the variances and then adds the table to an email. </a:t>
            </a:r>
          </a:p>
          <a:p>
            <a:endParaRPr lang="en-US" noProof="0"/>
          </a:p>
        </p:txBody>
      </p:sp>
      <p:sp>
        <p:nvSpPr>
          <p:cNvPr id="151" name="Text Placeholder 150">
            <a:extLst>
              <a:ext uri="{FF2B5EF4-FFF2-40B4-BE49-F238E27FC236}">
                <a16:creationId xmlns:a16="http://schemas.microsoft.com/office/drawing/2014/main" id="{D1BF1120-F3A1-E168-E486-70450145FD09}"/>
              </a:ext>
            </a:extLst>
          </p:cNvPr>
          <p:cNvSpPr>
            <a:spLocks noGrp="1"/>
          </p:cNvSpPr>
          <p:nvPr>
            <p:ph type="body" sz="quarter" idx="33"/>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Add a formula column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in ‘Section D: Total Assets’ showing the difference between the financial analysis and tax return data.</a:t>
            </a:r>
          </a:p>
        </p:txBody>
      </p:sp>
      <p:sp>
        <p:nvSpPr>
          <p:cNvPr id="55" name="Text Placeholder 54">
            <a:extLst>
              <a:ext uri="{FF2B5EF4-FFF2-40B4-BE49-F238E27FC236}">
                <a16:creationId xmlns:a16="http://schemas.microsoft.com/office/drawing/2014/main" id="{A0F9A379-1E39-4C5C-CC0A-EE3070586169}"/>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121" name="Text Placeholder 120">
            <a:extLst>
              <a:ext uri="{FF2B5EF4-FFF2-40B4-BE49-F238E27FC236}">
                <a16:creationId xmlns:a16="http://schemas.microsoft.com/office/drawing/2014/main" id="{EC8892D0-3FA1-BE26-AD21-396B4890FC1C}"/>
              </a:ext>
            </a:extLst>
          </p:cNvPr>
          <p:cNvSpPr>
            <a:spLocks noGrp="1"/>
          </p:cNvSpPr>
          <p:nvPr>
            <p:ph type="body" sz="quarter" idx="35"/>
          </p:nvPr>
        </p:nvSpPr>
        <p:spPr>
          <a:xfrm>
            <a:off x="6969595" y="4488366"/>
            <a:ext cx="2808000" cy="626701"/>
          </a:xfrm>
        </p:spPr>
        <p:txBody>
          <a:bodyPr>
            <a:noAutofit/>
          </a:bodyPr>
          <a:lstStyle/>
          <a:p>
            <a:r>
              <a:rPr lang="en-US" noProof="0"/>
              <a:t>Emma receives an email to say the Tax Returns are ready for her review. Emma verifies the accuracy of tax return data using an OCR model she built in AI Builder instead of manually retyping it.</a:t>
            </a:r>
          </a:p>
          <a:p>
            <a:endParaRPr lang="en-US" noProof="0"/>
          </a:p>
        </p:txBody>
      </p:sp>
      <p:sp>
        <p:nvSpPr>
          <p:cNvPr id="152" name="Text Placeholder 151">
            <a:extLst>
              <a:ext uri="{FF2B5EF4-FFF2-40B4-BE49-F238E27FC236}">
                <a16:creationId xmlns:a16="http://schemas.microsoft.com/office/drawing/2014/main" id="{B2F1DC1F-6A57-150A-63D2-30F48F606FA7}"/>
              </a:ext>
            </a:extLst>
          </p:cNvPr>
          <p:cNvSpPr>
            <a:spLocks noGrp="1"/>
          </p:cNvSpPr>
          <p:nvPr>
            <p:ph type="body" sz="quarter" idx="36"/>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Example </a:t>
            </a:r>
            <a:r>
              <a:rPr lang="en-US" noProof="0">
                <a:solidFill>
                  <a:srgbClr val="000000"/>
                </a:solidFill>
                <a:latin typeface="Segoe UI"/>
                <a:cs typeface="+mn-cs"/>
              </a:rPr>
              <a:t>prompt: </a:t>
            </a:r>
            <a:r>
              <a:rPr kumimoji="0" lang="en-US" sz="900" b="1" i="0" u="none" strike="noStrike" kern="1200" cap="none" spc="0" normalizeH="0" baseline="0" noProof="0">
                <a:ln>
                  <a:noFill/>
                </a:ln>
                <a:solidFill>
                  <a:srgbClr val="000000"/>
                </a:solidFill>
                <a:effectLst/>
                <a:uLnTx/>
                <a:uFillTx/>
                <a:latin typeface="Segoe UI"/>
                <a:ea typeface="+mn-ea"/>
                <a:cs typeface="+mn-cs"/>
              </a:rPr>
              <a:t>Extract the information </a:t>
            </a:r>
            <a:r>
              <a:rPr kumimoji="0" lang="en-US" sz="900" b="0" i="0" u="none" strike="noStrike" kern="1200" cap="none" spc="0" normalizeH="0" baseline="0" noProof="0">
                <a:ln>
                  <a:noFill/>
                </a:ln>
                <a:solidFill>
                  <a:srgbClr val="000000"/>
                </a:solidFill>
                <a:effectLst/>
                <a:uLnTx/>
                <a:uFillTx/>
                <a:latin typeface="Segoe UI"/>
                <a:ea typeface="+mn-ea"/>
                <a:cs typeface="+mn-cs"/>
              </a:rPr>
              <a:t>from a structured document.</a:t>
            </a:r>
          </a:p>
          <a:p>
            <a:endParaRPr lang="en-US" noProof="0"/>
          </a:p>
        </p:txBody>
      </p:sp>
      <p:grpSp>
        <p:nvGrpSpPr>
          <p:cNvPr id="58" name="Group 57">
            <a:extLst>
              <a:ext uri="{FF2B5EF4-FFF2-40B4-BE49-F238E27FC236}">
                <a16:creationId xmlns:a16="http://schemas.microsoft.com/office/drawing/2014/main" id="{9FD64C1C-F771-5311-0762-2E86CE4AE266}"/>
              </a:ext>
            </a:extLst>
          </p:cNvPr>
          <p:cNvGrpSpPr/>
          <p:nvPr/>
        </p:nvGrpSpPr>
        <p:grpSpPr>
          <a:xfrm>
            <a:off x="10195084" y="1462475"/>
            <a:ext cx="1696592" cy="1231837"/>
            <a:chOff x="10195084" y="1462475"/>
            <a:chExt cx="1696592" cy="1231837"/>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noProof="0">
                  <a:solidFill>
                    <a:srgbClr val="C03BC4"/>
                  </a:solidFill>
                  <a:latin typeface="Segoe UI Semibold"/>
                </a:rPr>
                <a:t>Emma</a:t>
              </a:r>
              <a:br>
                <a:rPr lang="en-US" sz="2400" noProof="0">
                  <a:solidFill>
                    <a:srgbClr val="C03BC4"/>
                  </a:solidFill>
                  <a:latin typeface="Segoe UI Semibold"/>
                </a:rPr>
              </a:br>
              <a:r>
                <a:rPr lang="en-US" sz="1600" noProof="0">
                  <a:solidFill>
                    <a:srgbClr val="C03BC4"/>
                  </a:solidFill>
                  <a:latin typeface="Segoe UI" panose="020B0502040204020203" pitchFamily="34" charset="0"/>
                  <a:cs typeface="Segoe UI" panose="020B0502040204020203" pitchFamily="34" charset="0"/>
                </a:rPr>
                <a:t>works in </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noProof="0">
                  <a:solidFill>
                    <a:srgbClr val="C03BC4"/>
                  </a:solidFill>
                  <a:latin typeface="Segoe UI" panose="020B0502040204020203" pitchFamily="34" charset="0"/>
                  <a:cs typeface="Segoe UI" panose="020B0502040204020203" pitchFamily="34" charset="0"/>
                </a:rPr>
                <a:t>Tax &amp; Customs</a:t>
              </a:r>
            </a:p>
          </p:txBody>
        </p:sp>
        <p:pic>
          <p:nvPicPr>
            <p:cNvPr id="57" name="Graphic 56">
              <a:extLst>
                <a:ext uri="{FF2B5EF4-FFF2-40B4-BE49-F238E27FC236}">
                  <a16:creationId xmlns:a16="http://schemas.microsoft.com/office/drawing/2014/main" id="{F740AD35-159B-35FB-416A-BC6F1683737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rot="10800000">
              <a:off x="11616886" y="2419522"/>
              <a:ext cx="274790" cy="274790"/>
            </a:xfrm>
            <a:prstGeom prst="rect">
              <a:avLst/>
            </a:prstGeom>
          </p:spPr>
        </p:pic>
      </p:grpSp>
      <p:pic>
        <p:nvPicPr>
          <p:cNvPr id="191" name="Picture 190" descr="A person with a colorful scarf&#10;&#10;Description automatically generated">
            <a:extLst>
              <a:ext uri="{FF2B5EF4-FFF2-40B4-BE49-F238E27FC236}">
                <a16:creationId xmlns:a16="http://schemas.microsoft.com/office/drawing/2014/main" id="{4B752D7F-AD30-208E-E899-DB80ADC3EB0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9998671" y="3344294"/>
            <a:ext cx="2193329" cy="3513706"/>
          </a:xfrm>
          <a:prstGeom prst="rect">
            <a:avLst/>
          </a:prstGeom>
        </p:spPr>
      </p:pic>
      <p:grpSp>
        <p:nvGrpSpPr>
          <p:cNvPr id="224" name="Group 223">
            <a:extLst>
              <a:ext uri="{FF2B5EF4-FFF2-40B4-BE49-F238E27FC236}">
                <a16:creationId xmlns:a16="http://schemas.microsoft.com/office/drawing/2014/main" id="{E32F0D7D-A218-3CED-18B4-94C67099B3E1}"/>
              </a:ext>
            </a:extLst>
          </p:cNvPr>
          <p:cNvGrpSpPr/>
          <p:nvPr/>
        </p:nvGrpSpPr>
        <p:grpSpPr>
          <a:xfrm>
            <a:off x="812633" y="2934612"/>
            <a:ext cx="2351135" cy="360000"/>
            <a:chOff x="588263" y="1217924"/>
            <a:chExt cx="2351135" cy="360000"/>
          </a:xfrm>
        </p:grpSpPr>
        <p:pic>
          <p:nvPicPr>
            <p:cNvPr id="225" name="Picture 224" descr="Zip Co logo SVG free download, id: 101874 - Brandlogos.net">
              <a:hlinkClick r:id="rId5"/>
              <a:extLst>
                <a:ext uri="{FF2B5EF4-FFF2-40B4-BE49-F238E27FC236}">
                  <a16:creationId xmlns:a16="http://schemas.microsoft.com/office/drawing/2014/main" id="{773DB505-D18E-79F5-221B-4E26C7C96B41}"/>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26" name="TextBox 225">
              <a:extLst>
                <a:ext uri="{FF2B5EF4-FFF2-40B4-BE49-F238E27FC236}">
                  <a16:creationId xmlns:a16="http://schemas.microsoft.com/office/drawing/2014/main" id="{968F2843-ED44-B29C-DE20-C6A84A678A4D}"/>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227" name="Group 226">
            <a:extLst>
              <a:ext uri="{FF2B5EF4-FFF2-40B4-BE49-F238E27FC236}">
                <a16:creationId xmlns:a16="http://schemas.microsoft.com/office/drawing/2014/main" id="{60351693-AE2D-C02A-B184-1EC143D49231}"/>
              </a:ext>
            </a:extLst>
          </p:cNvPr>
          <p:cNvGrpSpPr/>
          <p:nvPr/>
        </p:nvGrpSpPr>
        <p:grpSpPr>
          <a:xfrm>
            <a:off x="3947719" y="2934612"/>
            <a:ext cx="2361959" cy="360000"/>
            <a:chOff x="577439" y="3137252"/>
            <a:chExt cx="2361959" cy="360000"/>
          </a:xfrm>
        </p:grpSpPr>
        <p:pic>
          <p:nvPicPr>
            <p:cNvPr id="228" name="Picture 227">
              <a:extLst>
                <a:ext uri="{FF2B5EF4-FFF2-40B4-BE49-F238E27FC236}">
                  <a16:creationId xmlns:a16="http://schemas.microsoft.com/office/drawing/2014/main" id="{6B477C60-7069-BDC9-5B46-4226F920F7BD}"/>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229" name="TextBox 228">
              <a:extLst>
                <a:ext uri="{FF2B5EF4-FFF2-40B4-BE49-F238E27FC236}">
                  <a16:creationId xmlns:a16="http://schemas.microsoft.com/office/drawing/2014/main" id="{9FD41135-FF36-AB69-DD5C-BD1AA27AB585}"/>
                </a:ext>
                <a:ext uri="{C183D7F6-B498-43B3-948B-1728B52AA6E4}">
                  <adec:decorative xmlns:adec="http://schemas.microsoft.com/office/drawing/2017/decorative" val="0"/>
                </a:ext>
              </a:extLst>
            </p:cNvPr>
            <p:cNvSpPr txBox="1"/>
            <p:nvPr/>
          </p:nvSpPr>
          <p:spPr>
            <a:xfrm>
              <a:off x="1047214" y="3232614"/>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lang="en-US" sz="900" i="1" noProof="0">
                <a:solidFill>
                  <a:srgbClr val="0078D4"/>
                </a:solidFill>
                <a:latin typeface="Segoe UI" panose="020B0502040204020203" pitchFamily="34" charset="0"/>
                <a:cs typeface="Segoe UI" panose="020B0502040204020203" pitchFamily="34" charset="0"/>
              </a:endParaRPr>
            </a:p>
          </p:txBody>
        </p:sp>
      </p:grpSp>
      <p:grpSp>
        <p:nvGrpSpPr>
          <p:cNvPr id="230" name="Group 229">
            <a:extLst>
              <a:ext uri="{FF2B5EF4-FFF2-40B4-BE49-F238E27FC236}">
                <a16:creationId xmlns:a16="http://schemas.microsoft.com/office/drawing/2014/main" id="{8E827939-0A4E-0A8E-2183-3B0711E3EA48}"/>
              </a:ext>
            </a:extLst>
          </p:cNvPr>
          <p:cNvGrpSpPr/>
          <p:nvPr/>
        </p:nvGrpSpPr>
        <p:grpSpPr>
          <a:xfrm>
            <a:off x="8241691" y="2934612"/>
            <a:ext cx="1181557" cy="360000"/>
            <a:chOff x="588263" y="1697756"/>
            <a:chExt cx="1181557" cy="360000"/>
          </a:xfrm>
        </p:grpSpPr>
        <p:pic>
          <p:nvPicPr>
            <p:cNvPr id="231" name="Picture 230">
              <a:extLst>
                <a:ext uri="{FF2B5EF4-FFF2-40B4-BE49-F238E27FC236}">
                  <a16:creationId xmlns:a16="http://schemas.microsoft.com/office/drawing/2014/main" id="{E45993DB-2D50-B06B-B826-CB30A8EF95D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232" name="TextBox 231">
              <a:extLst>
                <a:ext uri="{FF2B5EF4-FFF2-40B4-BE49-F238E27FC236}">
                  <a16:creationId xmlns:a16="http://schemas.microsoft.com/office/drawing/2014/main" id="{A1EEF26F-345E-1097-4AE1-664875A7E9A8}"/>
                </a:ext>
                <a:ext uri="{C183D7F6-B498-43B3-948B-1728B52AA6E4}">
                  <adec:decorative xmlns:adec="http://schemas.microsoft.com/office/drawing/2017/decorative" val="0"/>
                </a:ext>
              </a:extLst>
            </p:cNvPr>
            <p:cNvSpPr txBox="1"/>
            <p:nvPr/>
          </p:nvSpPr>
          <p:spPr>
            <a:xfrm>
              <a:off x="1047214" y="1708480"/>
              <a:ext cx="722606"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33" name="Group 232">
            <a:extLst>
              <a:ext uri="{FF2B5EF4-FFF2-40B4-BE49-F238E27FC236}">
                <a16:creationId xmlns:a16="http://schemas.microsoft.com/office/drawing/2014/main" id="{5859E33A-118F-74AD-E8CE-5294CB7C2D2B}"/>
              </a:ext>
            </a:extLst>
          </p:cNvPr>
          <p:cNvGrpSpPr/>
          <p:nvPr/>
        </p:nvGrpSpPr>
        <p:grpSpPr>
          <a:xfrm>
            <a:off x="7198028" y="2934612"/>
            <a:ext cx="1004195" cy="360000"/>
            <a:chOff x="588263" y="1217924"/>
            <a:chExt cx="1004195" cy="360000"/>
          </a:xfrm>
        </p:grpSpPr>
        <p:pic>
          <p:nvPicPr>
            <p:cNvPr id="234" name="Picture 233" descr="Zip Co logo SVG free download, id: 101874 - Brandlogos.net">
              <a:hlinkClick r:id="rId5"/>
              <a:extLst>
                <a:ext uri="{FF2B5EF4-FFF2-40B4-BE49-F238E27FC236}">
                  <a16:creationId xmlns:a16="http://schemas.microsoft.com/office/drawing/2014/main" id="{13A1C94C-4F11-B694-6BD8-D793D0D21221}"/>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235" name="TextBox 234">
              <a:extLst>
                <a:ext uri="{FF2B5EF4-FFF2-40B4-BE49-F238E27FC236}">
                  <a16:creationId xmlns:a16="http://schemas.microsoft.com/office/drawing/2014/main" id="{C845B3E4-05EA-8CA9-947D-D6738057D937}"/>
                </a:ext>
                <a:ext uri="{C183D7F6-B498-43B3-948B-1728B52AA6E4}">
                  <adec:decorative xmlns:adec="http://schemas.microsoft.com/office/drawing/2017/decorative" val="0"/>
                </a:ext>
              </a:extLst>
            </p:cNvPr>
            <p:cNvSpPr txBox="1"/>
            <p:nvPr/>
          </p:nvSpPr>
          <p:spPr>
            <a:xfrm>
              <a:off x="1047214" y="1228648"/>
              <a:ext cx="545244" cy="338554"/>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noProof="0" dirty="0">
                <a:solidFill>
                  <a:prstClr val="black"/>
                </a:solidFill>
                <a:latin typeface="Segoe UI Semibold"/>
              </a:endParaRPr>
            </a:p>
          </p:txBody>
        </p:sp>
      </p:grpSp>
      <p:grpSp>
        <p:nvGrpSpPr>
          <p:cNvPr id="236" name="Group 235">
            <a:extLst>
              <a:ext uri="{FF2B5EF4-FFF2-40B4-BE49-F238E27FC236}">
                <a16:creationId xmlns:a16="http://schemas.microsoft.com/office/drawing/2014/main" id="{6C4A23BC-94FD-726F-6E10-A621EFED5810}"/>
              </a:ext>
            </a:extLst>
          </p:cNvPr>
          <p:cNvGrpSpPr/>
          <p:nvPr/>
        </p:nvGrpSpPr>
        <p:grpSpPr>
          <a:xfrm>
            <a:off x="812633" y="5156688"/>
            <a:ext cx="2368026" cy="360000"/>
            <a:chOff x="3277688" y="2177588"/>
            <a:chExt cx="2368026" cy="360000"/>
          </a:xfrm>
        </p:grpSpPr>
        <p:pic>
          <p:nvPicPr>
            <p:cNvPr id="237" name="Picture 236">
              <a:extLst>
                <a:ext uri="{FF2B5EF4-FFF2-40B4-BE49-F238E27FC236}">
                  <a16:creationId xmlns:a16="http://schemas.microsoft.com/office/drawing/2014/main" id="{CE844B65-86C6-72FD-BECE-C9CB080EDBFB}"/>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77688" y="2177588"/>
              <a:ext cx="360000" cy="360000"/>
            </a:xfrm>
            <a:prstGeom prst="ellipse">
              <a:avLst/>
            </a:prstGeom>
            <a:solidFill>
              <a:schemeClr val="bg1"/>
            </a:solidFill>
          </p:spPr>
        </p:pic>
        <p:sp>
          <p:nvSpPr>
            <p:cNvPr id="238" name="TextBox 237">
              <a:extLst>
                <a:ext uri="{FF2B5EF4-FFF2-40B4-BE49-F238E27FC236}">
                  <a16:creationId xmlns:a16="http://schemas.microsoft.com/office/drawing/2014/main" id="{014A49FA-CC62-A680-7A05-597658667F35}"/>
                </a:ext>
                <a:ext uri="{C183D7F6-B498-43B3-948B-1728B52AA6E4}">
                  <adec:decorative xmlns:adec="http://schemas.microsoft.com/office/drawing/2017/decorative" val="0"/>
                </a:ext>
              </a:extLst>
            </p:cNvPr>
            <p:cNvSpPr txBox="1"/>
            <p:nvPr/>
          </p:nvSpPr>
          <p:spPr>
            <a:xfrm>
              <a:off x="3753530"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SharePoint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39" name="Group 238">
            <a:extLst>
              <a:ext uri="{FF2B5EF4-FFF2-40B4-BE49-F238E27FC236}">
                <a16:creationId xmlns:a16="http://schemas.microsoft.com/office/drawing/2014/main" id="{761F4607-C462-792B-267D-9E79ADBAC178}"/>
              </a:ext>
            </a:extLst>
          </p:cNvPr>
          <p:cNvGrpSpPr/>
          <p:nvPr/>
        </p:nvGrpSpPr>
        <p:grpSpPr>
          <a:xfrm>
            <a:off x="7198028" y="5156688"/>
            <a:ext cx="2351135" cy="360000"/>
            <a:chOff x="588263" y="5056580"/>
            <a:chExt cx="2351135" cy="360000"/>
          </a:xfrm>
        </p:grpSpPr>
        <p:pic>
          <p:nvPicPr>
            <p:cNvPr id="240" name="Picture 239">
              <a:extLst>
                <a:ext uri="{FF2B5EF4-FFF2-40B4-BE49-F238E27FC236}">
                  <a16:creationId xmlns:a16="http://schemas.microsoft.com/office/drawing/2014/main" id="{D39E7D2A-4464-A14F-CD5D-4D4FC76ACD37}"/>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5056580"/>
              <a:ext cx="360000" cy="360000"/>
            </a:xfrm>
            <a:prstGeom prst="ellipse">
              <a:avLst/>
            </a:prstGeom>
            <a:solidFill>
              <a:schemeClr val="bg1"/>
            </a:solidFill>
          </p:spPr>
        </p:pic>
        <p:sp>
          <p:nvSpPr>
            <p:cNvPr id="241" name="TextBox 240">
              <a:extLst>
                <a:ext uri="{FF2B5EF4-FFF2-40B4-BE49-F238E27FC236}">
                  <a16:creationId xmlns:a16="http://schemas.microsoft.com/office/drawing/2014/main" id="{FE6712BA-CC83-CBE0-BF6B-3E8F0D841568}"/>
                </a:ext>
                <a:ext uri="{C183D7F6-B498-43B3-948B-1728B52AA6E4}">
                  <adec:decorative xmlns:adec="http://schemas.microsoft.com/office/drawing/2017/decorative" val="0"/>
                </a:ext>
              </a:extLst>
            </p:cNvPr>
            <p:cNvSpPr txBox="1"/>
            <p:nvPr/>
          </p:nvSpPr>
          <p:spPr>
            <a:xfrm>
              <a:off x="1047214" y="515194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 Automate</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42" name="Group 241">
            <a:extLst>
              <a:ext uri="{FF2B5EF4-FFF2-40B4-BE49-F238E27FC236}">
                <a16:creationId xmlns:a16="http://schemas.microsoft.com/office/drawing/2014/main" id="{FFFD1AEA-43F3-6536-3194-327092F3D95D}"/>
              </a:ext>
            </a:extLst>
          </p:cNvPr>
          <p:cNvGrpSpPr/>
          <p:nvPr/>
        </p:nvGrpSpPr>
        <p:grpSpPr>
          <a:xfrm>
            <a:off x="3947719" y="5156688"/>
            <a:ext cx="2361959" cy="360000"/>
            <a:chOff x="577439" y="3137252"/>
            <a:chExt cx="2361959" cy="360000"/>
          </a:xfrm>
        </p:grpSpPr>
        <p:pic>
          <p:nvPicPr>
            <p:cNvPr id="243" name="Picture 242">
              <a:extLst>
                <a:ext uri="{FF2B5EF4-FFF2-40B4-BE49-F238E27FC236}">
                  <a16:creationId xmlns:a16="http://schemas.microsoft.com/office/drawing/2014/main" id="{911E8F5D-EAA7-FFBA-CB1E-36DC058EF66B}"/>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244" name="TextBox 243">
              <a:extLst>
                <a:ext uri="{FF2B5EF4-FFF2-40B4-BE49-F238E27FC236}">
                  <a16:creationId xmlns:a16="http://schemas.microsoft.com/office/drawing/2014/main" id="{F64ECE4E-D8A1-9503-987C-7CD67432B6EA}"/>
                </a:ext>
                <a:ext uri="{C183D7F6-B498-43B3-948B-1728B52AA6E4}">
                  <adec:decorative xmlns:adec="http://schemas.microsoft.com/office/drawing/2017/decorative" val="0"/>
                </a:ext>
              </a:extLst>
            </p:cNvPr>
            <p:cNvSpPr txBox="1"/>
            <p:nvPr/>
          </p:nvSpPr>
          <p:spPr>
            <a:xfrm>
              <a:off x="1047214" y="3163364"/>
              <a:ext cx="1892184" cy="3077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br>
                <a:rPr kumimoji="0" lang="en-US" sz="1100" b="0" i="0" u="none" strike="noStrike" kern="1200" cap="none" spc="0" normalizeH="0" baseline="0" noProof="0">
                  <a:ln>
                    <a:noFill/>
                  </a:ln>
                  <a:solidFill>
                    <a:prstClr val="black"/>
                  </a:solidFill>
                  <a:effectLst/>
                  <a:uLnTx/>
                  <a:uFillTx/>
                  <a:latin typeface="Segoe UI Semibold"/>
                  <a:ea typeface="+mn-ea"/>
                  <a:cs typeface="+mn-cs"/>
                </a:rPr>
              </a:br>
              <a:r>
                <a:rPr lang="en-US" sz="900" noProof="0">
                  <a:solidFill>
                    <a:srgbClr val="0078D4"/>
                  </a:solidFill>
                  <a:latin typeface="Segoe UI Semibold"/>
                </a:rPr>
                <a:t>+Copilot for Finance </a:t>
              </a:r>
              <a:r>
                <a:rPr lang="en-US" sz="900" i="1" noProof="0">
                  <a:solidFill>
                    <a:srgbClr val="0078D4"/>
                  </a:solidFill>
                  <a:latin typeface="Segoe UI" panose="020B0502040204020203" pitchFamily="34" charset="0"/>
                  <a:cs typeface="Segoe UI" panose="020B0502040204020203" pitchFamily="34" charset="0"/>
                </a:rPr>
                <a:t>Preview</a:t>
              </a:r>
            </a:p>
          </p:txBody>
        </p:sp>
      </p:grpSp>
      <p:sp>
        <p:nvSpPr>
          <p:cNvPr id="2" name="Text Placeholder 40">
            <a:extLst>
              <a:ext uri="{FF2B5EF4-FFF2-40B4-BE49-F238E27FC236}">
                <a16:creationId xmlns:a16="http://schemas.microsoft.com/office/drawing/2014/main" id="{4FE7141F-B22D-603D-42BA-810E350D0369}"/>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3" name="Text Placeholder 41">
            <a:extLst>
              <a:ext uri="{FF2B5EF4-FFF2-40B4-BE49-F238E27FC236}">
                <a16:creationId xmlns:a16="http://schemas.microsoft.com/office/drawing/2014/main" id="{DA60CCD8-678C-9308-D5D6-44DFA0E8B7FD}"/>
              </a:ext>
            </a:extLst>
          </p:cNvPr>
          <p:cNvSpPr>
            <a:spLocks noGrp="1"/>
          </p:cNvSpPr>
          <p:nvPr>
            <p:ph type="body" sz="quarter" idx="39"/>
          </p:nvPr>
        </p:nvSpPr>
        <p:spPr>
          <a:xfrm>
            <a:off x="11588664" y="357645"/>
            <a:ext cx="127000" cy="125999"/>
          </a:xfrm>
          <a:solidFill>
            <a:srgbClr val="0070C0"/>
          </a:solidFill>
        </p:spPr>
        <p:txBody>
          <a:bodyPr/>
          <a:lstStyle/>
          <a:p>
            <a:endParaRPr lang="en-US" noProof="0"/>
          </a:p>
        </p:txBody>
      </p:sp>
      <p:sp>
        <p:nvSpPr>
          <p:cNvPr id="4" name="Text Placeholder 42">
            <a:extLst>
              <a:ext uri="{FF2B5EF4-FFF2-40B4-BE49-F238E27FC236}">
                <a16:creationId xmlns:a16="http://schemas.microsoft.com/office/drawing/2014/main" id="{F8A74D02-3DB1-F498-398B-621692C87350}"/>
              </a:ext>
            </a:extLst>
          </p:cNvPr>
          <p:cNvSpPr>
            <a:spLocks noGrp="1"/>
          </p:cNvSpPr>
          <p:nvPr>
            <p:ph type="body" sz="quarter" idx="40"/>
          </p:nvPr>
        </p:nvSpPr>
        <p:spPr>
          <a:xfrm>
            <a:off x="11760200" y="357645"/>
            <a:ext cx="127000" cy="125999"/>
          </a:xfrm>
          <a:solidFill>
            <a:srgbClr val="0070C0"/>
          </a:solidFill>
        </p:spPr>
        <p:txBody>
          <a:bodyPr/>
          <a:lstStyle/>
          <a:p>
            <a:endParaRPr lang="en-US" noProof="0"/>
          </a:p>
        </p:txBody>
      </p:sp>
      <p:sp>
        <p:nvSpPr>
          <p:cNvPr id="17" name="Text Placeholder 16">
            <a:extLst>
              <a:ext uri="{FF2B5EF4-FFF2-40B4-BE49-F238E27FC236}">
                <a16:creationId xmlns:a16="http://schemas.microsoft.com/office/drawing/2014/main" id="{AA5A3349-46DB-88EB-B2E1-A6D640F40A19}"/>
              </a:ext>
            </a:extLst>
          </p:cNvPr>
          <p:cNvSpPr>
            <a:spLocks noGrp="1"/>
          </p:cNvSpPr>
          <p:nvPr>
            <p:ph type="body" sz="quarter" idx="37"/>
          </p:nvPr>
        </p:nvSpPr>
        <p:spPr/>
        <p:txBody>
          <a:bodyPr/>
          <a:lstStyle/>
          <a:p>
            <a:r>
              <a:rPr lang="en-US" noProof="0"/>
              <a:t>Extend</a:t>
            </a:r>
          </a:p>
        </p:txBody>
      </p:sp>
      <p:sp>
        <p:nvSpPr>
          <p:cNvPr id="18" name="Rectangle: Rounded Corners 6">
            <a:extLst>
              <a:ext uri="{FF2B5EF4-FFF2-40B4-BE49-F238E27FC236}">
                <a16:creationId xmlns:a16="http://schemas.microsoft.com/office/drawing/2014/main" id="{1AB6CFD6-71E5-DB35-1787-7CDEDD368868}"/>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19" name="Group 18">
            <a:extLst>
              <a:ext uri="{FF2B5EF4-FFF2-40B4-BE49-F238E27FC236}">
                <a16:creationId xmlns:a16="http://schemas.microsoft.com/office/drawing/2014/main" id="{75AF6C81-A7C3-FC68-D4B9-211CA0F95658}"/>
              </a:ext>
            </a:extLst>
          </p:cNvPr>
          <p:cNvGrpSpPr/>
          <p:nvPr/>
        </p:nvGrpSpPr>
        <p:grpSpPr>
          <a:xfrm>
            <a:off x="1286540" y="1134767"/>
            <a:ext cx="1571031" cy="216000"/>
            <a:chOff x="1372194" y="969899"/>
            <a:chExt cx="1571031" cy="216000"/>
          </a:xfrm>
        </p:grpSpPr>
        <p:sp>
          <p:nvSpPr>
            <p:cNvPr id="21" name="Rectangle: Rounded Corners 6">
              <a:extLst>
                <a:ext uri="{FF2B5EF4-FFF2-40B4-BE49-F238E27FC236}">
                  <a16:creationId xmlns:a16="http://schemas.microsoft.com/office/drawing/2014/main" id="{3B60AB55-6DAD-E3DE-9C67-899B6D2A4106}"/>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~1 hour per week</a:t>
              </a:r>
            </a:p>
          </p:txBody>
        </p:sp>
        <p:pic>
          <p:nvPicPr>
            <p:cNvPr id="24" name="Graphic 23">
              <a:extLst>
                <a:ext uri="{FF2B5EF4-FFF2-40B4-BE49-F238E27FC236}">
                  <a16:creationId xmlns:a16="http://schemas.microsoft.com/office/drawing/2014/main" id="{26C4ACBD-C904-3B3A-2790-B5E439D13497}"/>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421924" y="1005899"/>
              <a:ext cx="144000" cy="144000"/>
            </a:xfrm>
            <a:prstGeom prst="rect">
              <a:avLst/>
            </a:prstGeom>
          </p:spPr>
        </p:pic>
      </p:grpSp>
      <p:grpSp>
        <p:nvGrpSpPr>
          <p:cNvPr id="25" name="Group 24">
            <a:extLst>
              <a:ext uri="{FF2B5EF4-FFF2-40B4-BE49-F238E27FC236}">
                <a16:creationId xmlns:a16="http://schemas.microsoft.com/office/drawing/2014/main" id="{B15787DC-8ABC-BBA5-DD4B-99D31723D8CD}"/>
              </a:ext>
            </a:extLst>
          </p:cNvPr>
          <p:cNvGrpSpPr/>
          <p:nvPr/>
        </p:nvGrpSpPr>
        <p:grpSpPr>
          <a:xfrm>
            <a:off x="5754503" y="1134767"/>
            <a:ext cx="2325078" cy="216000"/>
            <a:chOff x="6235579" y="969899"/>
            <a:chExt cx="2325078" cy="216000"/>
          </a:xfrm>
        </p:grpSpPr>
        <p:sp>
          <p:nvSpPr>
            <p:cNvPr id="26" name="Rectangle: Rounded Corners 6">
              <a:extLst>
                <a:ext uri="{FF2B5EF4-FFF2-40B4-BE49-F238E27FC236}">
                  <a16:creationId xmlns:a16="http://schemas.microsoft.com/office/drawing/2014/main" id="{4C5B6971-B398-5DD3-FB7E-208BFC378648}"/>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73391D"/>
                  </a:solidFill>
                  <a:latin typeface="Segoe UI Semibold" panose="020B0702040204020203" pitchFamily="34" charset="0"/>
                  <a:cs typeface="Segoe UI Semibold" panose="020B0702040204020203" pitchFamily="34" charset="0"/>
                </a:rPr>
                <a:t>Focus on improving accuracy</a:t>
              </a:r>
              <a:endPar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endParaRPr>
            </a:p>
          </p:txBody>
        </p:sp>
        <p:pic>
          <p:nvPicPr>
            <p:cNvPr id="27" name="Graphic 26">
              <a:extLst>
                <a:ext uri="{FF2B5EF4-FFF2-40B4-BE49-F238E27FC236}">
                  <a16:creationId xmlns:a16="http://schemas.microsoft.com/office/drawing/2014/main" id="{F262C115-B759-CB71-BB68-812FBF712052}"/>
                </a:ext>
              </a:extLst>
            </p:cNvPr>
            <p:cNvPicPr>
              <a:picLocks noChangeAspect="1"/>
            </p:cNvPicPr>
            <p:nvPr/>
          </p:nvPicPr>
          <p:blipFill>
            <a:blip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6282712" y="1005899"/>
              <a:ext cx="144000" cy="144000"/>
            </a:xfrm>
            <a:prstGeom prst="rect">
              <a:avLst/>
            </a:prstGeom>
          </p:spPr>
        </p:pic>
      </p:grpSp>
      <p:grpSp>
        <p:nvGrpSpPr>
          <p:cNvPr id="28" name="Group 27">
            <a:extLst>
              <a:ext uri="{FF2B5EF4-FFF2-40B4-BE49-F238E27FC236}">
                <a16:creationId xmlns:a16="http://schemas.microsoft.com/office/drawing/2014/main" id="{916616BD-4243-35BB-01BF-B7CF3F40DF2A}"/>
              </a:ext>
            </a:extLst>
          </p:cNvPr>
          <p:cNvGrpSpPr/>
          <p:nvPr/>
        </p:nvGrpSpPr>
        <p:grpSpPr>
          <a:xfrm>
            <a:off x="2908241" y="1134767"/>
            <a:ext cx="2795593" cy="216000"/>
            <a:chOff x="3133720" y="969899"/>
            <a:chExt cx="2795593" cy="216000"/>
          </a:xfrm>
        </p:grpSpPr>
        <p:sp>
          <p:nvSpPr>
            <p:cNvPr id="29" name="Rectangle: Rounded Corners 6">
              <a:extLst>
                <a:ext uri="{FF2B5EF4-FFF2-40B4-BE49-F238E27FC236}">
                  <a16:creationId xmlns:a16="http://schemas.microsoft.com/office/drawing/2014/main" id="{885CE9A6-1D7E-DB69-EC5D-C3B44F5CECDB}"/>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Learning new skills</a:t>
              </a:r>
            </a:p>
          </p:txBody>
        </p:sp>
        <p:pic>
          <p:nvPicPr>
            <p:cNvPr id="30" name="Graphic 29">
              <a:extLst>
                <a:ext uri="{FF2B5EF4-FFF2-40B4-BE49-F238E27FC236}">
                  <a16:creationId xmlns:a16="http://schemas.microsoft.com/office/drawing/2014/main" id="{F59F6F3A-9E2A-8C22-773A-FA5164789AAB}"/>
                </a:ext>
              </a:extLst>
            </p:cNvPr>
            <p:cNvPicPr>
              <a:picLocks noChangeAspect="1"/>
            </p:cNvPicPr>
            <p:nvPr/>
          </p:nvPicPr>
          <p:blipFill>
            <a:blip r:embed="rId15" cstate="screen">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3193555" y="1005899"/>
              <a:ext cx="144000" cy="144000"/>
            </a:xfrm>
            <a:prstGeom prst="rect">
              <a:avLst/>
            </a:prstGeom>
          </p:spPr>
        </p:pic>
      </p:grpSp>
      <p:sp>
        <p:nvSpPr>
          <p:cNvPr id="16" name="Graphic 2">
            <a:hlinkClick r:id="rId17"/>
            <a:extLst>
              <a:ext uri="{FF2B5EF4-FFF2-40B4-BE49-F238E27FC236}">
                <a16:creationId xmlns:a16="http://schemas.microsoft.com/office/drawing/2014/main" id="{421C7EB1-4E90-65CB-48EB-772DA53F7143}"/>
              </a:ext>
            </a:extLst>
          </p:cNvPr>
          <p:cNvSpPr/>
          <p:nvPr/>
        </p:nvSpPr>
        <p:spPr>
          <a:xfrm>
            <a:off x="3278100" y="668488"/>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spTree>
    <p:extLst>
      <p:ext uri="{BB962C8B-B14F-4D97-AF65-F5344CB8AC3E}">
        <p14:creationId xmlns:p14="http://schemas.microsoft.com/office/powerpoint/2010/main" val="3729922987"/>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1726</TotalTime>
  <Words>367</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an Income Tax Compliance Manager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