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2" autoAdjust="0"/>
    <p:restoredTop sz="94660"/>
  </p:normalViewPr>
  <p:slideViewPr>
    <p:cSldViewPr snapToGrid="0">
      <p:cViewPr varScale="1">
        <p:scale>
          <a:sx n="62" d="100"/>
          <a:sy n="62"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237655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4930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092059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92749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01133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0852602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4221760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6967862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61727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598124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hyperlink" Target="https://www.microsoft.com/en-us/videoplayer/embed/RW1lDvw" TargetMode="External"/><Relationship Id="rId2" Type="http://schemas.openxmlformats.org/officeDocument/2006/relationships/image" Target="../media/image5.png"/><Relationship Id="rId16" Type="http://schemas.openxmlformats.org/officeDocument/2006/relationships/image" Target="../media/image18.sv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3135086" cy="526298"/>
          </a:xfrm>
        </p:spPr>
        <p:txBody>
          <a:bodyPr/>
          <a:lstStyle/>
          <a:p>
            <a:r>
              <a:rPr lang="en-US" dirty="0"/>
              <a:t>A day in the life of an Income Tax Compliance Manager</a:t>
            </a:r>
          </a:p>
        </p:txBody>
      </p:sp>
      <p:sp>
        <p:nvSpPr>
          <p:cNvPr id="146" name="Text Placeholder 145">
            <a:extLst>
              <a:ext uri="{FF2B5EF4-FFF2-40B4-BE49-F238E27FC236}">
                <a16:creationId xmlns:a16="http://schemas.microsoft.com/office/drawing/2014/main" id="{57145CEA-E64E-2EB7-843C-F1AACEEBE0A1}"/>
              </a:ext>
            </a:extLst>
          </p:cNvPr>
          <p:cNvSpPr>
            <a:spLocks noGrp="1"/>
          </p:cNvSpPr>
          <p:nvPr>
            <p:ph type="body" sz="quarter" idx="10"/>
          </p:nvPr>
        </p:nvSpPr>
        <p:spPr>
          <a:xfrm>
            <a:off x="570453" y="6490609"/>
            <a:ext cx="9597418" cy="107722"/>
          </a:xfrm>
        </p:spPr>
        <p:txBody>
          <a:bodyPr/>
          <a:lstStyle/>
          <a:p>
            <a:r>
              <a:rPr lang="en-US" sz="700" baseline="30000"/>
              <a:t>1</a:t>
            </a:r>
            <a:r>
              <a:rPr lang="en-US" sz="700"/>
              <a:t>Access Copilot at </a:t>
            </a:r>
            <a:r>
              <a:rPr lang="en-US" sz="700" err="1"/>
              <a:t>Copilot.Microsoft.com</a:t>
            </a:r>
            <a:r>
              <a:rPr lang="en-US" sz="700"/>
              <a:t>, from the Windows taskbar or Edge browser, or in the Copilot app in Teams, and set toggle to “Work”.</a:t>
            </a:r>
            <a:endParaRPr lang="en-US" sz="700" baseline="30000"/>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309679" y="521099"/>
            <a:ext cx="3809250" cy="169277"/>
          </a:xfrm>
        </p:spPr>
        <p:txBody>
          <a:body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1" i="0"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Copilot for Finance </a:t>
            </a:r>
            <a:r>
              <a:rPr kumimoji="0" lang="en-US" sz="800" b="1" i="1" u="none" strike="noStrike" kern="1200" cap="none" spc="-2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(includes Copilot for Microsoft 365) </a:t>
            </a:r>
            <a:r>
              <a:rPr lang="en-US"/>
              <a:t>and AI Builder</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20" name="Text Placeholder 19">
            <a:extLst>
              <a:ext uri="{FF2B5EF4-FFF2-40B4-BE49-F238E27FC236}">
                <a16:creationId xmlns:a16="http://schemas.microsoft.com/office/drawing/2014/main" id="{40B84EA2-608A-E69B-2AA1-85373E34BB84}"/>
              </a:ext>
            </a:extLst>
          </p:cNvPr>
          <p:cNvSpPr>
            <a:spLocks noGrp="1"/>
          </p:cNvSpPr>
          <p:nvPr>
            <p:ph type="body" sz="quarter" idx="18"/>
          </p:nvPr>
        </p:nvSpPr>
        <p:spPr>
          <a:xfrm>
            <a:off x="584200" y="2032188"/>
            <a:ext cx="2808000" cy="626701"/>
          </a:xfrm>
        </p:spPr>
        <p:txBody>
          <a:bodyPr/>
          <a:lstStyle/>
          <a:p>
            <a:r>
              <a:rPr lang="en-US" noProof="0"/>
              <a:t>Emma has several new emails from 3rd parties in relation to tax returns. Instead of reading through each email, she uses Microsoft Copilot</a:t>
            </a:r>
            <a:r>
              <a:rPr lang="en-US" baseline="30000" noProof="0"/>
              <a:t>1</a:t>
            </a:r>
            <a:r>
              <a:rPr lang="en-US" noProof="0"/>
              <a:t> to summarize recent emails about tax returns.</a:t>
            </a:r>
          </a:p>
          <a:p>
            <a:endParaRPr lang="en-US"/>
          </a:p>
        </p:txBody>
      </p:sp>
      <p:sp>
        <p:nvSpPr>
          <p:cNvPr id="147" name="Text Placeholder 146">
            <a:extLst>
              <a:ext uri="{FF2B5EF4-FFF2-40B4-BE49-F238E27FC236}">
                <a16:creationId xmlns:a16="http://schemas.microsoft.com/office/drawing/2014/main" id="{23E5A124-2111-A026-9A96-B0F98862CBC8}"/>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Summarize recent email threads </a:t>
            </a:r>
            <a:r>
              <a:rPr kumimoji="0" lang="en-US" sz="900" b="0" i="0" u="none" strike="noStrike" kern="0" cap="none" spc="0" normalizeH="0" baseline="0" noProof="0">
                <a:ln>
                  <a:noFill/>
                </a:ln>
                <a:solidFill>
                  <a:srgbClr val="1A1A1A"/>
                </a:solidFill>
                <a:effectLst/>
                <a:uLnTx/>
                <a:uFillTx/>
                <a:latin typeface="Segoe UI"/>
                <a:ea typeface="+mn-ea"/>
                <a:cs typeface="+mn-cs"/>
              </a:rPr>
              <a:t>about tax returns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list action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altLang="zh-TW" noProof="0"/>
              <a:t>8:30</a:t>
            </a:r>
            <a:r>
              <a:rPr lang="zh-TW" altLang="en-US" noProof="0"/>
              <a:t> </a:t>
            </a:r>
            <a:r>
              <a:rPr lang="en-US" altLang="zh-TW" noProof="0"/>
              <a:t>am</a:t>
            </a:r>
            <a:endParaRPr lang="en-US" noProof="0"/>
          </a:p>
        </p:txBody>
      </p:sp>
      <p:sp>
        <p:nvSpPr>
          <p:cNvPr id="22" name="Text Placeholder 21">
            <a:extLst>
              <a:ext uri="{FF2B5EF4-FFF2-40B4-BE49-F238E27FC236}">
                <a16:creationId xmlns:a16="http://schemas.microsoft.com/office/drawing/2014/main" id="{B06D00D9-EB2E-0BBA-34EA-58523DD63D78}"/>
              </a:ext>
            </a:extLst>
          </p:cNvPr>
          <p:cNvSpPr>
            <a:spLocks noGrp="1"/>
          </p:cNvSpPr>
          <p:nvPr>
            <p:ph type="body" sz="quarter" idx="23"/>
          </p:nvPr>
        </p:nvSpPr>
        <p:spPr>
          <a:xfrm>
            <a:off x="3776898" y="2032188"/>
            <a:ext cx="2808000" cy="626701"/>
          </a:xfrm>
        </p:spPr>
        <p:txBody>
          <a:bodyPr/>
          <a:lstStyle/>
          <a:p>
            <a:r>
              <a:rPr lang="en-US" noProof="0"/>
              <a:t>Emma reviews the final tax analysis using Copilot for Finance in Excel to check for any inconsistent formulas. </a:t>
            </a:r>
          </a:p>
          <a:p>
            <a:endParaRPr lang="en-US"/>
          </a:p>
        </p:txBody>
      </p:sp>
      <p:sp>
        <p:nvSpPr>
          <p:cNvPr id="148" name="Text Placeholder 147">
            <a:extLst>
              <a:ext uri="{FF2B5EF4-FFF2-40B4-BE49-F238E27FC236}">
                <a16:creationId xmlns:a16="http://schemas.microsoft.com/office/drawing/2014/main" id="{8A145720-68F0-7830-0F57-C75E14311332}"/>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Explain the formula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used to calculate deprecation for Contoso.</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altLang="zh-TW" noProof="0"/>
              <a:t>9:00</a:t>
            </a:r>
            <a:r>
              <a:rPr lang="zh-TW" altLang="en-US" noProof="0"/>
              <a:t> </a:t>
            </a:r>
            <a:r>
              <a:rPr lang="en-US" altLang="zh-TW" noProof="0"/>
              <a:t>am</a:t>
            </a:r>
            <a:endParaRPr lang="en-US" noProof="0"/>
          </a:p>
        </p:txBody>
      </p:sp>
      <p:sp>
        <p:nvSpPr>
          <p:cNvPr id="35" name="Text Placeholder 34">
            <a:extLst>
              <a:ext uri="{FF2B5EF4-FFF2-40B4-BE49-F238E27FC236}">
                <a16:creationId xmlns:a16="http://schemas.microsoft.com/office/drawing/2014/main" id="{1A519B11-3017-D745-EBDE-E0BBCC312AAD}"/>
              </a:ext>
            </a:extLst>
          </p:cNvPr>
          <p:cNvSpPr>
            <a:spLocks noGrp="1"/>
          </p:cNvSpPr>
          <p:nvPr>
            <p:ph type="body" sz="quarter" idx="26"/>
          </p:nvPr>
        </p:nvSpPr>
        <p:spPr>
          <a:xfrm>
            <a:off x="6969595" y="2032188"/>
            <a:ext cx="2808000" cy="626701"/>
          </a:xfrm>
        </p:spPr>
        <p:txBody>
          <a:bodyPr vert="horz" wrap="square" lIns="90000" tIns="36000" rIns="90000" bIns="36000" rtlCol="0">
            <a:noAutofit/>
          </a:bodyPr>
          <a:lstStyle/>
          <a:p>
            <a:r>
              <a:rPr lang="en-US"/>
              <a:t>Emma requests Copilot</a:t>
            </a:r>
            <a:r>
              <a:rPr lang="en-US" baseline="30000"/>
              <a:t>1</a:t>
            </a:r>
            <a:r>
              <a:rPr lang="en-US"/>
              <a:t> to create a list of all the emails and chats related to the Contoso tax return. She uses Copilot in Outlook to draft replies to an email thread with the tax preparation team.</a:t>
            </a:r>
          </a:p>
        </p:txBody>
      </p:sp>
      <p:sp>
        <p:nvSpPr>
          <p:cNvPr id="149" name="Text Placeholder 148">
            <a:extLst>
              <a:ext uri="{FF2B5EF4-FFF2-40B4-BE49-F238E27FC236}">
                <a16:creationId xmlns:a16="http://schemas.microsoft.com/office/drawing/2014/main" id="{1A053F06-E0A0-8C81-AC3F-ED44941EDA80}"/>
              </a:ext>
            </a:extLst>
          </p:cNvPr>
          <p:cNvSpPr>
            <a:spLocks noGrp="1"/>
          </p:cNvSpPr>
          <p:nvPr>
            <p:ph type="body" sz="quarter" idx="27"/>
          </p:nvPr>
        </p:nvSpPr>
        <p:spPr/>
        <p:txBody>
          <a:bodyPr/>
          <a:lstStyle/>
          <a:p>
            <a:r>
              <a:rPr kumimoji="0" lang="en-US" sz="900" b="1" i="0" u="none" strike="noStrike" kern="1200" cap="none" spc="-20" normalizeH="0" baseline="0" noProof="0">
                <a:ln w="3175">
                  <a:noFill/>
                </a:ln>
                <a:solidFill>
                  <a:srgbClr val="000000"/>
                </a:solidFill>
                <a:effectLst/>
                <a:uLnTx/>
                <a:uFillTx/>
                <a:latin typeface="Segoe UI"/>
                <a:ea typeface="+mn-ea"/>
                <a:cs typeface="Segoe UI" pitchFamily="34" charset="0"/>
              </a:rPr>
              <a:t>Summarize all the conversations </a:t>
            </a:r>
            <a:r>
              <a:rPr kumimoji="0" lang="en-US" sz="900" b="0" i="0" u="none" strike="noStrike" kern="1200" cap="none" spc="-20" normalizeH="0" baseline="0" noProof="0">
                <a:ln w="3175">
                  <a:noFill/>
                </a:ln>
                <a:solidFill>
                  <a:prstClr val="black"/>
                </a:solidFill>
                <a:effectLst/>
                <a:uLnTx/>
                <a:uFillTx/>
                <a:latin typeface="Segoe UI"/>
                <a:ea typeface="+mn-ea"/>
                <a:cs typeface="Segoe UI" pitchFamily="34" charset="0"/>
              </a:rPr>
              <a:t>about the Contoso return in my emails and Teams messages.</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117" name="Text Placeholder 116">
            <a:extLst>
              <a:ext uri="{FF2B5EF4-FFF2-40B4-BE49-F238E27FC236}">
                <a16:creationId xmlns:a16="http://schemas.microsoft.com/office/drawing/2014/main" id="{CD3BC732-3BFE-6E63-5B0C-F48FFBF2FECF}"/>
              </a:ext>
            </a:extLst>
          </p:cNvPr>
          <p:cNvSpPr>
            <a:spLocks noGrp="1"/>
          </p:cNvSpPr>
          <p:nvPr>
            <p:ph type="body" sz="quarter" idx="29"/>
          </p:nvPr>
        </p:nvSpPr>
        <p:spPr>
          <a:xfrm>
            <a:off x="584200" y="4488366"/>
            <a:ext cx="2808000" cy="626701"/>
          </a:xfrm>
        </p:spPr>
        <p:txBody>
          <a:bodyPr/>
          <a:lstStyle/>
          <a:p>
            <a:r>
              <a:rPr lang="en-US" noProof="0"/>
              <a:t>Emma uses Copilot in SharePoint to get answers about previous tax returns without having to open the large pdf files.  </a:t>
            </a:r>
          </a:p>
          <a:p>
            <a:endParaRPr lang="en-US"/>
          </a:p>
        </p:txBody>
      </p:sp>
      <p:sp>
        <p:nvSpPr>
          <p:cNvPr id="150" name="Text Placeholder 149">
            <a:extLst>
              <a:ext uri="{FF2B5EF4-FFF2-40B4-BE49-F238E27FC236}">
                <a16:creationId xmlns:a16="http://schemas.microsoft.com/office/drawing/2014/main" id="{BF9E464B-214B-3736-9F63-83B1CFC8D43A}"/>
              </a:ext>
            </a:extLst>
          </p:cNvPr>
          <p:cNvSpPr>
            <a:spLocks noGrp="1"/>
          </p:cNvSpPr>
          <p:nvPr>
            <p:ph type="body" sz="quarter" idx="30"/>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What was the opening cash balance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on the US income tax return for Contoso?</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altLang="zh-TW" noProof="0"/>
              <a:t>2:00</a:t>
            </a:r>
            <a:r>
              <a:rPr lang="zh-TW" altLang="en-US" noProof="0"/>
              <a:t> </a:t>
            </a:r>
            <a:r>
              <a:rPr lang="en-US" altLang="zh-TW" noProof="0"/>
              <a:t>pm</a:t>
            </a:r>
            <a:endParaRPr lang="en-US" noProof="0"/>
          </a:p>
        </p:txBody>
      </p:sp>
      <p:sp>
        <p:nvSpPr>
          <p:cNvPr id="119" name="Text Placeholder 118">
            <a:extLst>
              <a:ext uri="{FF2B5EF4-FFF2-40B4-BE49-F238E27FC236}">
                <a16:creationId xmlns:a16="http://schemas.microsoft.com/office/drawing/2014/main" id="{D8C712DF-9BE5-1927-A8E8-2D9D41CDD3EC}"/>
              </a:ext>
            </a:extLst>
          </p:cNvPr>
          <p:cNvSpPr>
            <a:spLocks noGrp="1"/>
          </p:cNvSpPr>
          <p:nvPr>
            <p:ph type="body" sz="quarter" idx="32"/>
          </p:nvPr>
        </p:nvSpPr>
        <p:spPr>
          <a:xfrm>
            <a:off x="3776898" y="4488366"/>
            <a:ext cx="2808000" cy="626701"/>
          </a:xfrm>
        </p:spPr>
        <p:txBody>
          <a:bodyPr/>
          <a:lstStyle/>
          <a:p>
            <a:r>
              <a:rPr lang="en-US" noProof="0"/>
              <a:t>Emma uses Copilot for Finance in Excel to highlight any differences between the financial analysis and tax return. She asks it to highlight the variances and then adds the table to an email. </a:t>
            </a:r>
          </a:p>
          <a:p>
            <a:endParaRPr lang="en-US"/>
          </a:p>
        </p:txBody>
      </p:sp>
      <p:sp>
        <p:nvSpPr>
          <p:cNvPr id="151" name="Text Placeholder 150">
            <a:extLst>
              <a:ext uri="{FF2B5EF4-FFF2-40B4-BE49-F238E27FC236}">
                <a16:creationId xmlns:a16="http://schemas.microsoft.com/office/drawing/2014/main" id="{D1BF1120-F3A1-E168-E486-70450145FD09}"/>
              </a:ext>
            </a:extLst>
          </p:cNvPr>
          <p:cNvSpPr>
            <a:spLocks noGrp="1"/>
          </p:cNvSpPr>
          <p:nvPr>
            <p:ph type="body" sz="quarter" idx="33"/>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Add a formula column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in ‘Section D: Total Assets’ showing the difference between the financial analysis and tax return data.</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altLang="zh-TW" noProof="0"/>
              <a:t>11:00</a:t>
            </a:r>
            <a:r>
              <a:rPr lang="zh-TW" altLang="en-US" noProof="0"/>
              <a:t> </a:t>
            </a:r>
            <a:r>
              <a:rPr lang="en-US" altLang="zh-TW" noProof="0"/>
              <a:t>am</a:t>
            </a:r>
            <a:endParaRPr lang="en-US" noProof="0"/>
          </a:p>
        </p:txBody>
      </p:sp>
      <p:sp>
        <p:nvSpPr>
          <p:cNvPr id="121" name="Text Placeholder 120">
            <a:extLst>
              <a:ext uri="{FF2B5EF4-FFF2-40B4-BE49-F238E27FC236}">
                <a16:creationId xmlns:a16="http://schemas.microsoft.com/office/drawing/2014/main" id="{EC8892D0-3FA1-BE26-AD21-396B4890FC1C}"/>
              </a:ext>
            </a:extLst>
          </p:cNvPr>
          <p:cNvSpPr>
            <a:spLocks noGrp="1"/>
          </p:cNvSpPr>
          <p:nvPr>
            <p:ph type="body" sz="quarter" idx="35"/>
          </p:nvPr>
        </p:nvSpPr>
        <p:spPr>
          <a:xfrm>
            <a:off x="6969595" y="4488366"/>
            <a:ext cx="2808000" cy="626701"/>
          </a:xfrm>
        </p:spPr>
        <p:txBody>
          <a:bodyPr>
            <a:noAutofit/>
          </a:bodyPr>
          <a:lstStyle/>
          <a:p>
            <a:r>
              <a:rPr lang="en-US" noProof="0"/>
              <a:t>Emma receives an email to say the Tax Returns are ready for her review. Emma verifies the accuracy of tax return data using an OCR model she built in AI Builder instead of manually retyping it.</a:t>
            </a:r>
          </a:p>
          <a:p>
            <a:endParaRPr lang="en-US"/>
          </a:p>
        </p:txBody>
      </p:sp>
      <p:sp>
        <p:nvSpPr>
          <p:cNvPr id="152" name="Text Placeholder 151">
            <a:extLst>
              <a:ext uri="{FF2B5EF4-FFF2-40B4-BE49-F238E27FC236}">
                <a16:creationId xmlns:a16="http://schemas.microsoft.com/office/drawing/2014/main" id="{B2F1DC1F-6A57-150A-63D2-30F48F606FA7}"/>
              </a:ext>
            </a:extLst>
          </p:cNvPr>
          <p:cNvSpPr>
            <a:spLocks noGrp="1"/>
          </p:cNvSpPr>
          <p:nvPr>
            <p:ph type="body" sz="quarter" idx="36"/>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Extract the information </a:t>
            </a:r>
            <a:r>
              <a:rPr kumimoji="0" lang="en-US" sz="900" b="0" i="0" u="none" strike="noStrike" kern="1200" cap="none" spc="0" normalizeH="0" baseline="0" noProof="0">
                <a:ln>
                  <a:noFill/>
                </a:ln>
                <a:solidFill>
                  <a:srgbClr val="000000"/>
                </a:solidFill>
                <a:effectLst/>
                <a:uLnTx/>
                <a:uFillTx/>
                <a:latin typeface="Segoe UI"/>
                <a:ea typeface="+mn-ea"/>
                <a:cs typeface="+mn-cs"/>
              </a:rPr>
              <a:t>from a structured document.</a:t>
            </a:r>
          </a:p>
          <a:p>
            <a:endParaRPr lang="en-US"/>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Emma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works 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Tax &amp; Customs</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191" name="Picture 190" descr="A person with a colorful scarf&#10;&#10;Description automatically generated">
            <a:extLst>
              <a:ext uri="{FF2B5EF4-FFF2-40B4-BE49-F238E27FC236}">
                <a16:creationId xmlns:a16="http://schemas.microsoft.com/office/drawing/2014/main" id="{4B752D7F-AD30-208E-E899-DB80ADC3EB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708"/>
          <a:stretch/>
        </p:blipFill>
        <p:spPr>
          <a:xfrm>
            <a:off x="9998671" y="3344294"/>
            <a:ext cx="2193329" cy="3513706"/>
          </a:xfrm>
          <a:prstGeom prst="rect">
            <a:avLst/>
          </a:prstGeom>
        </p:spPr>
      </p:pic>
      <p:grpSp>
        <p:nvGrpSpPr>
          <p:cNvPr id="224" name="Group 223">
            <a:extLst>
              <a:ext uri="{FF2B5EF4-FFF2-40B4-BE49-F238E27FC236}">
                <a16:creationId xmlns:a16="http://schemas.microsoft.com/office/drawing/2014/main" id="{E32F0D7D-A218-3CED-18B4-94C67099B3E1}"/>
              </a:ext>
            </a:extLst>
          </p:cNvPr>
          <p:cNvGrpSpPr/>
          <p:nvPr/>
        </p:nvGrpSpPr>
        <p:grpSpPr>
          <a:xfrm>
            <a:off x="812633" y="2934612"/>
            <a:ext cx="2351135" cy="360000"/>
            <a:chOff x="588263" y="1217924"/>
            <a:chExt cx="2351135" cy="360000"/>
          </a:xfrm>
        </p:grpSpPr>
        <p:pic>
          <p:nvPicPr>
            <p:cNvPr id="225" name="Picture 224" descr="Zip Co logo SVG free download, id: 101874 - Brandlogos.net">
              <a:hlinkClick r:id="rId5"/>
              <a:extLst>
                <a:ext uri="{FF2B5EF4-FFF2-40B4-BE49-F238E27FC236}">
                  <a16:creationId xmlns:a16="http://schemas.microsoft.com/office/drawing/2014/main" id="{773DB505-D18E-79F5-221B-4E26C7C96B4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6" name="TextBox 225">
              <a:extLst>
                <a:ext uri="{FF2B5EF4-FFF2-40B4-BE49-F238E27FC236}">
                  <a16:creationId xmlns:a16="http://schemas.microsoft.com/office/drawing/2014/main" id="{968F2843-ED44-B29C-DE20-C6A84A678A4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27" name="Group 226">
            <a:extLst>
              <a:ext uri="{FF2B5EF4-FFF2-40B4-BE49-F238E27FC236}">
                <a16:creationId xmlns:a16="http://schemas.microsoft.com/office/drawing/2014/main" id="{60351693-AE2D-C02A-B184-1EC143D49231}"/>
              </a:ext>
            </a:extLst>
          </p:cNvPr>
          <p:cNvGrpSpPr/>
          <p:nvPr/>
        </p:nvGrpSpPr>
        <p:grpSpPr>
          <a:xfrm>
            <a:off x="3947719" y="2934612"/>
            <a:ext cx="2361959" cy="360000"/>
            <a:chOff x="577439" y="3137252"/>
            <a:chExt cx="2361959" cy="360000"/>
          </a:xfrm>
        </p:grpSpPr>
        <p:pic>
          <p:nvPicPr>
            <p:cNvPr id="228" name="Picture 227">
              <a:extLst>
                <a:ext uri="{FF2B5EF4-FFF2-40B4-BE49-F238E27FC236}">
                  <a16:creationId xmlns:a16="http://schemas.microsoft.com/office/drawing/2014/main" id="{6B477C60-7069-BDC9-5B46-4226F920F7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29" name="TextBox 228">
              <a:extLst>
                <a:ext uri="{FF2B5EF4-FFF2-40B4-BE49-F238E27FC236}">
                  <a16:creationId xmlns:a16="http://schemas.microsoft.com/office/drawing/2014/main" id="{9FD41135-FF36-AB69-DD5C-BD1AA27AB585}"/>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Finance </a:t>
              </a:r>
              <a:r>
                <a:rPr kumimoji="0" lang="en-US" sz="900" b="0" i="1"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Preview</a:t>
              </a:r>
            </a:p>
          </p:txBody>
        </p:sp>
      </p:grpSp>
      <p:grpSp>
        <p:nvGrpSpPr>
          <p:cNvPr id="230" name="Group 229">
            <a:extLst>
              <a:ext uri="{FF2B5EF4-FFF2-40B4-BE49-F238E27FC236}">
                <a16:creationId xmlns:a16="http://schemas.microsoft.com/office/drawing/2014/main" id="{8E827939-0A4E-0A8E-2183-3B0711E3EA48}"/>
              </a:ext>
            </a:extLst>
          </p:cNvPr>
          <p:cNvGrpSpPr/>
          <p:nvPr/>
        </p:nvGrpSpPr>
        <p:grpSpPr>
          <a:xfrm>
            <a:off x="8241691" y="2934612"/>
            <a:ext cx="1181557" cy="360000"/>
            <a:chOff x="588263" y="1697756"/>
            <a:chExt cx="1181557" cy="360000"/>
          </a:xfrm>
        </p:grpSpPr>
        <p:pic>
          <p:nvPicPr>
            <p:cNvPr id="231" name="Picture 230">
              <a:extLst>
                <a:ext uri="{FF2B5EF4-FFF2-40B4-BE49-F238E27FC236}">
                  <a16:creationId xmlns:a16="http://schemas.microsoft.com/office/drawing/2014/main" id="{E45993DB-2D50-B06B-B826-CB30A8EF95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2" name="TextBox 231">
              <a:extLst>
                <a:ext uri="{FF2B5EF4-FFF2-40B4-BE49-F238E27FC236}">
                  <a16:creationId xmlns:a16="http://schemas.microsoft.com/office/drawing/2014/main" id="{A1EEF26F-345E-1097-4AE1-664875A7E9A8}"/>
                </a:ext>
                <a:ext uri="{C183D7F6-B498-43B3-948B-1728B52AA6E4}">
                  <adec:decorative xmlns:adec="http://schemas.microsoft.com/office/drawing/2017/decorative" val="0"/>
                </a:ext>
              </a:extLst>
            </p:cNvPr>
            <p:cNvSpPr txBox="1"/>
            <p:nvPr/>
          </p:nvSpPr>
          <p:spPr>
            <a:xfrm>
              <a:off x="1047214" y="1708480"/>
              <a:ext cx="722606"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3" name="Group 232">
            <a:extLst>
              <a:ext uri="{FF2B5EF4-FFF2-40B4-BE49-F238E27FC236}">
                <a16:creationId xmlns:a16="http://schemas.microsoft.com/office/drawing/2014/main" id="{5859E33A-118F-74AD-E8CE-5294CB7C2D2B}"/>
              </a:ext>
            </a:extLst>
          </p:cNvPr>
          <p:cNvGrpSpPr/>
          <p:nvPr/>
        </p:nvGrpSpPr>
        <p:grpSpPr>
          <a:xfrm>
            <a:off x="7198028" y="2934612"/>
            <a:ext cx="1004195" cy="360000"/>
            <a:chOff x="588263" y="1217924"/>
            <a:chExt cx="1004195" cy="360000"/>
          </a:xfrm>
        </p:grpSpPr>
        <p:pic>
          <p:nvPicPr>
            <p:cNvPr id="234" name="Picture 233" descr="Zip Co logo SVG free download, id: 101874 - Brandlogos.net">
              <a:hlinkClick r:id="rId5"/>
              <a:extLst>
                <a:ext uri="{FF2B5EF4-FFF2-40B4-BE49-F238E27FC236}">
                  <a16:creationId xmlns:a16="http://schemas.microsoft.com/office/drawing/2014/main" id="{13A1C94C-4F11-B694-6BD8-D793D0D2122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35" name="TextBox 234">
              <a:extLst>
                <a:ext uri="{FF2B5EF4-FFF2-40B4-BE49-F238E27FC236}">
                  <a16:creationId xmlns:a16="http://schemas.microsoft.com/office/drawing/2014/main" id="{C845B3E4-05EA-8CA9-947D-D6738057D937}"/>
                </a:ext>
                <a:ext uri="{C183D7F6-B498-43B3-948B-1728B52AA6E4}">
                  <adec:decorative xmlns:adec="http://schemas.microsoft.com/office/drawing/2017/decorative" val="0"/>
                </a:ext>
              </a:extLst>
            </p:cNvPr>
            <p:cNvSpPr txBox="1"/>
            <p:nvPr/>
          </p:nvSpPr>
          <p:spPr>
            <a:xfrm>
              <a:off x="1047214" y="1313286"/>
              <a:ext cx="54524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36" name="Group 235">
            <a:extLst>
              <a:ext uri="{FF2B5EF4-FFF2-40B4-BE49-F238E27FC236}">
                <a16:creationId xmlns:a16="http://schemas.microsoft.com/office/drawing/2014/main" id="{6C4A23BC-94FD-726F-6E10-A621EFED5810}"/>
              </a:ext>
            </a:extLst>
          </p:cNvPr>
          <p:cNvGrpSpPr/>
          <p:nvPr/>
        </p:nvGrpSpPr>
        <p:grpSpPr>
          <a:xfrm>
            <a:off x="812633" y="5156688"/>
            <a:ext cx="2368026" cy="360000"/>
            <a:chOff x="3277688" y="2177588"/>
            <a:chExt cx="2368026" cy="360000"/>
          </a:xfrm>
        </p:grpSpPr>
        <p:pic>
          <p:nvPicPr>
            <p:cNvPr id="237" name="Picture 236">
              <a:extLst>
                <a:ext uri="{FF2B5EF4-FFF2-40B4-BE49-F238E27FC236}">
                  <a16:creationId xmlns:a16="http://schemas.microsoft.com/office/drawing/2014/main" id="{CE844B65-86C6-72FD-BECE-C9CB080EDB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77688" y="2177588"/>
              <a:ext cx="360000" cy="360000"/>
            </a:xfrm>
            <a:prstGeom prst="ellipse">
              <a:avLst/>
            </a:prstGeom>
            <a:solidFill>
              <a:schemeClr val="bg1"/>
            </a:solidFill>
          </p:spPr>
        </p:pic>
        <p:sp>
          <p:nvSpPr>
            <p:cNvPr id="238" name="TextBox 237">
              <a:extLst>
                <a:ext uri="{FF2B5EF4-FFF2-40B4-BE49-F238E27FC236}">
                  <a16:creationId xmlns:a16="http://schemas.microsoft.com/office/drawing/2014/main" id="{014A49FA-CC62-A680-7A05-597658667F35}"/>
                </a:ext>
                <a:ext uri="{C183D7F6-B498-43B3-948B-1728B52AA6E4}">
                  <adec:decorative xmlns:adec="http://schemas.microsoft.com/office/drawing/2017/decorative" val="0"/>
                </a:ext>
              </a:extLst>
            </p:cNvPr>
            <p:cNvSpPr txBox="1"/>
            <p:nvPr/>
          </p:nvSpPr>
          <p:spPr>
            <a:xfrm>
              <a:off x="3753530"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SharePoint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9" name="Group 238">
            <a:extLst>
              <a:ext uri="{FF2B5EF4-FFF2-40B4-BE49-F238E27FC236}">
                <a16:creationId xmlns:a16="http://schemas.microsoft.com/office/drawing/2014/main" id="{761F4607-C462-792B-267D-9E79ADBAC178}"/>
              </a:ext>
            </a:extLst>
          </p:cNvPr>
          <p:cNvGrpSpPr/>
          <p:nvPr/>
        </p:nvGrpSpPr>
        <p:grpSpPr>
          <a:xfrm>
            <a:off x="7198028" y="5156688"/>
            <a:ext cx="2351135" cy="360000"/>
            <a:chOff x="588263" y="5056580"/>
            <a:chExt cx="2351135" cy="360000"/>
          </a:xfrm>
        </p:grpSpPr>
        <p:pic>
          <p:nvPicPr>
            <p:cNvPr id="240" name="Picture 239">
              <a:extLst>
                <a:ext uri="{FF2B5EF4-FFF2-40B4-BE49-F238E27FC236}">
                  <a16:creationId xmlns:a16="http://schemas.microsoft.com/office/drawing/2014/main" id="{D39E7D2A-4464-A14F-CD5D-4D4FC76ACD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5056580"/>
              <a:ext cx="360000" cy="360000"/>
            </a:xfrm>
            <a:prstGeom prst="ellipse">
              <a:avLst/>
            </a:prstGeom>
            <a:solidFill>
              <a:schemeClr val="bg1"/>
            </a:solidFill>
          </p:spPr>
        </p:pic>
        <p:sp>
          <p:nvSpPr>
            <p:cNvPr id="241" name="TextBox 240">
              <a:extLst>
                <a:ext uri="{FF2B5EF4-FFF2-40B4-BE49-F238E27FC236}">
                  <a16:creationId xmlns:a16="http://schemas.microsoft.com/office/drawing/2014/main" id="{FE6712BA-CC83-CBE0-BF6B-3E8F0D841568}"/>
                </a:ext>
                <a:ext uri="{C183D7F6-B498-43B3-948B-1728B52AA6E4}">
                  <adec:decorative xmlns:adec="http://schemas.microsoft.com/office/drawing/2017/decorative" val="0"/>
                </a:ext>
              </a:extLst>
            </p:cNvPr>
            <p:cNvSpPr txBox="1"/>
            <p:nvPr/>
          </p:nvSpPr>
          <p:spPr>
            <a:xfrm>
              <a:off x="1047214"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2" name="Group 241">
            <a:extLst>
              <a:ext uri="{FF2B5EF4-FFF2-40B4-BE49-F238E27FC236}">
                <a16:creationId xmlns:a16="http://schemas.microsoft.com/office/drawing/2014/main" id="{FFFD1AEA-43F3-6536-3194-327092F3D95D}"/>
              </a:ext>
            </a:extLst>
          </p:cNvPr>
          <p:cNvGrpSpPr/>
          <p:nvPr/>
        </p:nvGrpSpPr>
        <p:grpSpPr>
          <a:xfrm>
            <a:off x="3947719" y="5156688"/>
            <a:ext cx="2361959" cy="360000"/>
            <a:chOff x="577439" y="3137252"/>
            <a:chExt cx="2361959" cy="360000"/>
          </a:xfrm>
        </p:grpSpPr>
        <p:pic>
          <p:nvPicPr>
            <p:cNvPr id="243" name="Picture 242">
              <a:extLst>
                <a:ext uri="{FF2B5EF4-FFF2-40B4-BE49-F238E27FC236}">
                  <a16:creationId xmlns:a16="http://schemas.microsoft.com/office/drawing/2014/main" id="{911E8F5D-EAA7-FFBA-CB1E-36DC058EF6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44" name="TextBox 243">
              <a:extLst>
                <a:ext uri="{FF2B5EF4-FFF2-40B4-BE49-F238E27FC236}">
                  <a16:creationId xmlns:a16="http://schemas.microsoft.com/office/drawing/2014/main" id="{F64ECE4E-D8A1-9503-987C-7CD67432B6EA}"/>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Finance </a:t>
              </a:r>
              <a:r>
                <a:rPr kumimoji="0" lang="en-US" sz="900" b="0" i="1"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Preview</a:t>
              </a:r>
            </a:p>
          </p:txBody>
        </p:sp>
      </p:grpSp>
      <p:sp>
        <p:nvSpPr>
          <p:cNvPr id="2" name="Text Placeholder 40">
            <a:extLst>
              <a:ext uri="{FF2B5EF4-FFF2-40B4-BE49-F238E27FC236}">
                <a16:creationId xmlns:a16="http://schemas.microsoft.com/office/drawing/2014/main" id="{4FE7141F-B22D-603D-42BA-810E350D0369}"/>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3" name="Text Placeholder 41">
            <a:extLst>
              <a:ext uri="{FF2B5EF4-FFF2-40B4-BE49-F238E27FC236}">
                <a16:creationId xmlns:a16="http://schemas.microsoft.com/office/drawing/2014/main" id="{DA60CCD8-678C-9308-D5D6-44DFA0E8B7FD}"/>
              </a:ext>
            </a:extLst>
          </p:cNvPr>
          <p:cNvSpPr>
            <a:spLocks noGrp="1"/>
          </p:cNvSpPr>
          <p:nvPr>
            <p:ph type="body" sz="quarter" idx="39"/>
          </p:nvPr>
        </p:nvSpPr>
        <p:spPr>
          <a:xfrm>
            <a:off x="11588664" y="357645"/>
            <a:ext cx="127000" cy="125999"/>
          </a:xfrm>
          <a:solidFill>
            <a:srgbClr val="0070C0"/>
          </a:solidFill>
        </p:spPr>
        <p:txBody>
          <a:bodyPr/>
          <a:lstStyle/>
          <a:p>
            <a:endParaRPr lang="en-US"/>
          </a:p>
        </p:txBody>
      </p:sp>
      <p:sp>
        <p:nvSpPr>
          <p:cNvPr id="4" name="Text Placeholder 42">
            <a:extLst>
              <a:ext uri="{FF2B5EF4-FFF2-40B4-BE49-F238E27FC236}">
                <a16:creationId xmlns:a16="http://schemas.microsoft.com/office/drawing/2014/main" id="{F8A74D02-3DB1-F498-398B-621692C87350}"/>
              </a:ext>
            </a:extLst>
          </p:cNvPr>
          <p:cNvSpPr>
            <a:spLocks noGrp="1"/>
          </p:cNvSpPr>
          <p:nvPr>
            <p:ph type="body" sz="quarter" idx="40"/>
          </p:nvPr>
        </p:nvSpPr>
        <p:spPr>
          <a:xfrm>
            <a:off x="11760200" y="357645"/>
            <a:ext cx="127000" cy="125999"/>
          </a:xfrm>
          <a:solidFill>
            <a:srgbClr val="0070C0"/>
          </a:solidFill>
        </p:spPr>
        <p:txBody>
          <a:bodyPr/>
          <a:lstStyle/>
          <a:p>
            <a:endParaRPr lang="en-US"/>
          </a:p>
        </p:txBody>
      </p:sp>
      <p:sp>
        <p:nvSpPr>
          <p:cNvPr id="17" name="Text Placeholder 16">
            <a:extLst>
              <a:ext uri="{FF2B5EF4-FFF2-40B4-BE49-F238E27FC236}">
                <a16:creationId xmlns:a16="http://schemas.microsoft.com/office/drawing/2014/main" id="{AA5A3349-46DB-88EB-B2E1-A6D640F40A19}"/>
              </a:ext>
            </a:extLst>
          </p:cNvPr>
          <p:cNvSpPr>
            <a:spLocks noGrp="1"/>
          </p:cNvSpPr>
          <p:nvPr>
            <p:ph type="body" sz="quarter" idx="37"/>
          </p:nvPr>
        </p:nvSpPr>
        <p:spPr/>
        <p:txBody>
          <a:bodyPr/>
          <a:lstStyle/>
          <a:p>
            <a:r>
              <a:rPr lang="en-US"/>
              <a:t>Build</a:t>
            </a:r>
          </a:p>
        </p:txBody>
      </p:sp>
      <p:sp>
        <p:nvSpPr>
          <p:cNvPr id="18" name="Rectangle: Rounded Corners 6">
            <a:extLst>
              <a:ext uri="{FF2B5EF4-FFF2-40B4-BE49-F238E27FC236}">
                <a16:creationId xmlns:a16="http://schemas.microsoft.com/office/drawing/2014/main" id="{1AB6CFD6-71E5-DB35-1787-7CDEDD36886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9" name="Group 18">
            <a:extLst>
              <a:ext uri="{FF2B5EF4-FFF2-40B4-BE49-F238E27FC236}">
                <a16:creationId xmlns:a16="http://schemas.microsoft.com/office/drawing/2014/main" id="{75AF6C81-A7C3-FC68-D4B9-211CA0F95658}"/>
              </a:ext>
            </a:extLst>
          </p:cNvPr>
          <p:cNvGrpSpPr/>
          <p:nvPr/>
        </p:nvGrpSpPr>
        <p:grpSpPr>
          <a:xfrm>
            <a:off x="1286540" y="1134767"/>
            <a:ext cx="1571031" cy="216000"/>
            <a:chOff x="1372194" y="969899"/>
            <a:chExt cx="1571031" cy="216000"/>
          </a:xfrm>
        </p:grpSpPr>
        <p:sp>
          <p:nvSpPr>
            <p:cNvPr id="21" name="Rectangle: Rounded Corners 6">
              <a:extLst>
                <a:ext uri="{FF2B5EF4-FFF2-40B4-BE49-F238E27FC236}">
                  <a16:creationId xmlns:a16="http://schemas.microsoft.com/office/drawing/2014/main" id="{3B60AB55-6DAD-E3DE-9C67-899B6D2A410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4" name="Graphic 23">
              <a:extLst>
                <a:ext uri="{FF2B5EF4-FFF2-40B4-BE49-F238E27FC236}">
                  <a16:creationId xmlns:a16="http://schemas.microsoft.com/office/drawing/2014/main" id="{26C4ACBD-C904-3B3A-2790-B5E439D1349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25" name="Group 24">
            <a:extLst>
              <a:ext uri="{FF2B5EF4-FFF2-40B4-BE49-F238E27FC236}">
                <a16:creationId xmlns:a16="http://schemas.microsoft.com/office/drawing/2014/main" id="{B15787DC-8ABC-BBA5-DD4B-99D31723D8CD}"/>
              </a:ext>
            </a:extLst>
          </p:cNvPr>
          <p:cNvGrpSpPr/>
          <p:nvPr/>
        </p:nvGrpSpPr>
        <p:grpSpPr>
          <a:xfrm>
            <a:off x="5754503" y="1134767"/>
            <a:ext cx="2325078" cy="216000"/>
            <a:chOff x="6235579" y="969899"/>
            <a:chExt cx="2325078" cy="216000"/>
          </a:xfrm>
        </p:grpSpPr>
        <p:sp>
          <p:nvSpPr>
            <p:cNvPr id="26" name="Rectangle: Rounded Corners 6">
              <a:extLst>
                <a:ext uri="{FF2B5EF4-FFF2-40B4-BE49-F238E27FC236}">
                  <a16:creationId xmlns:a16="http://schemas.microsoft.com/office/drawing/2014/main" id="{4C5B6971-B398-5DD3-FB7E-208BFC37864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Focus on improving accuracy</a:t>
              </a:r>
            </a:p>
          </p:txBody>
        </p:sp>
        <p:pic>
          <p:nvPicPr>
            <p:cNvPr id="27" name="Graphic 26">
              <a:extLst>
                <a:ext uri="{FF2B5EF4-FFF2-40B4-BE49-F238E27FC236}">
                  <a16:creationId xmlns:a16="http://schemas.microsoft.com/office/drawing/2014/main" id="{F262C115-B759-CB71-BB68-812FBF7120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8" name="Group 27">
            <a:extLst>
              <a:ext uri="{FF2B5EF4-FFF2-40B4-BE49-F238E27FC236}">
                <a16:creationId xmlns:a16="http://schemas.microsoft.com/office/drawing/2014/main" id="{916616BD-4243-35BB-01BF-B7CF3F40DF2A}"/>
              </a:ext>
            </a:extLst>
          </p:cNvPr>
          <p:cNvGrpSpPr/>
          <p:nvPr/>
        </p:nvGrpSpPr>
        <p:grpSpPr>
          <a:xfrm>
            <a:off x="2908241" y="1134767"/>
            <a:ext cx="2795593" cy="216000"/>
            <a:chOff x="3133720" y="969899"/>
            <a:chExt cx="2795593" cy="216000"/>
          </a:xfrm>
        </p:grpSpPr>
        <p:sp>
          <p:nvSpPr>
            <p:cNvPr id="29" name="Rectangle: Rounded Corners 6">
              <a:extLst>
                <a:ext uri="{FF2B5EF4-FFF2-40B4-BE49-F238E27FC236}">
                  <a16:creationId xmlns:a16="http://schemas.microsoft.com/office/drawing/2014/main" id="{885CE9A6-1D7E-DB69-EC5D-C3B44F5CECDB}"/>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new skills</a:t>
              </a:r>
            </a:p>
          </p:txBody>
        </p:sp>
        <p:pic>
          <p:nvPicPr>
            <p:cNvPr id="30" name="Graphic 29">
              <a:extLst>
                <a:ext uri="{FF2B5EF4-FFF2-40B4-BE49-F238E27FC236}">
                  <a16:creationId xmlns:a16="http://schemas.microsoft.com/office/drawing/2014/main" id="{F59F6F3A-9E2A-8C22-773A-FA5164789AA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16" name="Graphic 2">
            <a:hlinkClick r:id="rId17"/>
            <a:extLst>
              <a:ext uri="{FF2B5EF4-FFF2-40B4-BE49-F238E27FC236}">
                <a16:creationId xmlns:a16="http://schemas.microsoft.com/office/drawing/2014/main" id="{421C7EB1-4E90-65CB-48EB-772DA53F7143}"/>
              </a:ext>
            </a:extLst>
          </p:cNvPr>
          <p:cNvSpPr/>
          <p:nvPr/>
        </p:nvSpPr>
        <p:spPr>
          <a:xfrm>
            <a:off x="3278100" y="66848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729922987"/>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3779AD6-E280-44FD-BFFB-DB5A696BB159}"/>
</file>

<file path=customXml/itemProps2.xml><?xml version="1.0" encoding="utf-8"?>
<ds:datastoreItem xmlns:ds="http://schemas.openxmlformats.org/officeDocument/2006/customXml" ds:itemID="{1750B7DC-C3DF-4874-BFFC-6E80B7FF145D}"/>
</file>

<file path=customXml/itemProps3.xml><?xml version="1.0" encoding="utf-8"?>
<ds:datastoreItem xmlns:ds="http://schemas.openxmlformats.org/officeDocument/2006/customXml" ds:itemID="{70007F17-A47B-4DC8-8027-CDC0C9F67AC3}"/>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Light 16x9</vt:lpstr>
      <vt:lpstr>A day in the life of an Income Tax Compliance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dc:creator>
  <cp:lastModifiedBy>Chad Christian</cp:lastModifiedBy>
  <cp:revision>1</cp:revision>
  <dcterms:created xsi:type="dcterms:W3CDTF">2024-05-31T14:47:40Z</dcterms:created>
  <dcterms:modified xsi:type="dcterms:W3CDTF">2024-05-31T14:48:36Z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