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41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94660"/>
  </p:normalViewPr>
  <p:slideViewPr>
    <p:cSldViewPr snapToGrid="0">
      <p:cViewPr varScale="1">
        <p:scale>
          <a:sx n="97" d="100"/>
          <a:sy n="97" d="100"/>
        </p:scale>
        <p:origin x="1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C79B1-8F22-4882-97CD-A5A3D453B99B}" type="datetimeFigureOut">
              <a:rPr lang="en-US" smtClean="0"/>
              <a:t>7/13/2024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078B6-A753-4FBF-8D32-68DCC7EB1810}" type="slidenum">
              <a:rPr lang="en-US" smtClean="0"/>
              <a:t>‹#›</a:t>
            </a:fld>
            <a:endParaRPr lang="en-US"/>
          </a:p>
        </p:txBody>
      </p:sp>
    </p:spTree>
    <p:extLst>
      <p:ext uri="{BB962C8B-B14F-4D97-AF65-F5344CB8AC3E}">
        <p14:creationId xmlns:p14="http://schemas.microsoft.com/office/powerpoint/2010/main" val="100008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29032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96794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9080661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5124277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6181643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439058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141509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8821464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2679896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48978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hyperlink" Target="https://copilot.microsoft.com/" TargetMode="External"/><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hyperlink" Target="https://www.microsoft.com/en-us/videoplayer/embed/RW1lvKQ" TargetMode="External"/><Relationship Id="rId2" Type="http://schemas.openxmlformats.org/officeDocument/2006/relationships/image" Target="../media/image5.png"/><Relationship Id="rId16" Type="http://schemas.openxmlformats.org/officeDocument/2006/relationships/image" Target="../media/image18.sv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11.pn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a:t>A day in the life of an IT Administrator</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519107" y="521099"/>
            <a:ext cx="3599821" cy="169277"/>
          </a:xfrm>
        </p:spPr>
        <p:txBody>
          <a:bodyPr/>
          <a:lstStyle/>
          <a:p>
            <a:pPr lvl="0"/>
            <a:r>
              <a:rPr lang="en-US"/>
              <a:t>Copilot for Microsoft 365</a:t>
            </a:r>
            <a:endParaRPr lang="en-US" noProof="0"/>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593881"/>
            <a:ext cx="976461" cy="345600"/>
          </a:xfrm>
        </p:spPr>
        <p:txBody>
          <a:bodyPr/>
          <a:lstStyle/>
          <a:p>
            <a:r>
              <a:rPr lang="en-US" altLang="zh-TW" noProof="0"/>
              <a:t>7:30</a:t>
            </a:r>
            <a:r>
              <a:rPr lang="zh-TW" altLang="en-US" noProof="0"/>
              <a:t> </a:t>
            </a:r>
            <a:r>
              <a:rPr lang="en-US" altLang="zh-TW" noProof="0"/>
              <a:t>am</a:t>
            </a:r>
            <a:endParaRPr lang="en-US" noProof="0"/>
          </a:p>
        </p:txBody>
      </p:sp>
      <p:sp>
        <p:nvSpPr>
          <p:cNvPr id="41" name="Text Placeholder 40">
            <a:extLst>
              <a:ext uri="{FF2B5EF4-FFF2-40B4-BE49-F238E27FC236}">
                <a16:creationId xmlns:a16="http://schemas.microsoft.com/office/drawing/2014/main" id="{57E3677D-D7BC-DC48-74A3-5AE759249BB3}"/>
              </a:ext>
            </a:extLst>
          </p:cNvPr>
          <p:cNvSpPr>
            <a:spLocks noGrp="1"/>
          </p:cNvSpPr>
          <p:nvPr>
            <p:ph type="body" sz="quarter" idx="18"/>
          </p:nvPr>
        </p:nvSpPr>
        <p:spPr>
          <a:xfrm>
            <a:off x="584200" y="2032188"/>
            <a:ext cx="2808000" cy="626701"/>
          </a:xfrm>
        </p:spPr>
        <p:txBody>
          <a:bodyPr/>
          <a:lstStyle/>
          <a:p>
            <a:r>
              <a:rPr lang="en-US" noProof="0" dirty="0"/>
              <a:t>Will arrives at the office and prompts Microsoft Copilot to check his emails and chats for any urgent issues. He uses Copilot in Outlook to draft replies confirming resolution for each issue.</a:t>
            </a:r>
          </a:p>
        </p:txBody>
      </p:sp>
      <p:sp>
        <p:nvSpPr>
          <p:cNvPr id="76" name="Text Placeholder 75">
            <a:extLst>
              <a:ext uri="{FF2B5EF4-FFF2-40B4-BE49-F238E27FC236}">
                <a16:creationId xmlns:a16="http://schemas.microsoft.com/office/drawing/2014/main" id="{CCFA1B77-B2FF-AECA-5DDA-18FCDE1120D4}"/>
              </a:ext>
            </a:extLst>
          </p:cNvPr>
          <p:cNvSpPr>
            <a:spLocks noGrp="1"/>
          </p:cNvSpPr>
          <p:nvPr>
            <p:ph type="body" sz="quarter" idx="21"/>
          </p:nvPr>
        </p:nvSpPr>
        <p:spPr/>
        <p:txBody>
          <a:bodyPr/>
          <a:lstStyle/>
          <a:p>
            <a:r>
              <a:rPr lang="en-US" sz="900" kern="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any incidents that have been reported last night from my email and chat messages.</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593881"/>
            <a:ext cx="976461" cy="345600"/>
          </a:xfrm>
        </p:spPr>
        <p:txBody>
          <a:bodyPr/>
          <a:lstStyle/>
          <a:p>
            <a:r>
              <a:rPr lang="en-US" altLang="zh-TW" noProof="0"/>
              <a:t>8:00</a:t>
            </a:r>
            <a:r>
              <a:rPr lang="zh-TW" altLang="en-US" noProof="0"/>
              <a:t> </a:t>
            </a:r>
            <a:r>
              <a:rPr lang="en-US" altLang="zh-TW" noProof="0"/>
              <a:t>am</a:t>
            </a:r>
            <a:endParaRPr lang="en-US" noProof="0"/>
          </a:p>
        </p:txBody>
      </p:sp>
      <p:sp>
        <p:nvSpPr>
          <p:cNvPr id="77" name="Text Placeholder 76">
            <a:extLst>
              <a:ext uri="{FF2B5EF4-FFF2-40B4-BE49-F238E27FC236}">
                <a16:creationId xmlns:a16="http://schemas.microsoft.com/office/drawing/2014/main" id="{7CC02033-890A-A9A9-DE0D-AA2428FBBB13}"/>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He attends the daily standup to discuss priorities for the day. During the meeting, Will uses Copilot in Teams to check for unanswered questions.</a:t>
            </a:r>
          </a:p>
        </p:txBody>
      </p:sp>
      <p:sp>
        <p:nvSpPr>
          <p:cNvPr id="78" name="Text Placeholder 77">
            <a:extLst>
              <a:ext uri="{FF2B5EF4-FFF2-40B4-BE49-F238E27FC236}">
                <a16:creationId xmlns:a16="http://schemas.microsoft.com/office/drawing/2014/main" id="{4FE7BFF8-8165-0E09-0B1F-99B5C7011273}"/>
              </a:ext>
            </a:extLst>
          </p:cNvPr>
          <p:cNvSpPr>
            <a:spLocks noGrp="1"/>
          </p:cNvSpPr>
          <p:nvPr>
            <p:ph type="body" sz="quarter" idx="24"/>
          </p:nvPr>
        </p:nvSpPr>
        <p:spPr/>
        <p:txBody>
          <a:bodyPr>
            <a:normAutofit/>
          </a:bodyPr>
          <a:lstStyle/>
          <a:p>
            <a:r>
              <a:rPr lang="en-US" sz="900" kern="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Tell me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if there are any unanswered questions and make some suggestions for questions that should be asked.</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593881"/>
            <a:ext cx="976461" cy="345600"/>
          </a:xfrm>
        </p:spPr>
        <p:txBody>
          <a:bodyPr/>
          <a:lstStyle/>
          <a:p>
            <a:r>
              <a:rPr lang="en-US" altLang="zh-TW" noProof="0"/>
              <a:t>9:00</a:t>
            </a:r>
            <a:r>
              <a:rPr lang="zh-TW" altLang="en-US" noProof="0"/>
              <a:t> </a:t>
            </a:r>
            <a:r>
              <a:rPr lang="en-US" altLang="zh-TW" noProof="0"/>
              <a:t>am</a:t>
            </a:r>
            <a:endParaRPr lang="en-US" noProof="0"/>
          </a:p>
        </p:txBody>
      </p:sp>
      <p:sp>
        <p:nvSpPr>
          <p:cNvPr id="79" name="Text Placeholder 78">
            <a:extLst>
              <a:ext uri="{FF2B5EF4-FFF2-40B4-BE49-F238E27FC236}">
                <a16:creationId xmlns:a16="http://schemas.microsoft.com/office/drawing/2014/main" id="{262AA8A0-80B4-C36C-A2A8-8CF49D58C9EF}"/>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With no system issues to work on now, Will can revise a project plan. He commands Copilot in Word to fill in some missing sections. </a:t>
            </a:r>
          </a:p>
        </p:txBody>
      </p:sp>
      <p:sp>
        <p:nvSpPr>
          <p:cNvPr id="80" name="Text Placeholder 79">
            <a:extLst>
              <a:ext uri="{FF2B5EF4-FFF2-40B4-BE49-F238E27FC236}">
                <a16:creationId xmlns:a16="http://schemas.microsoft.com/office/drawing/2014/main" id="{F64BC94B-FE65-9D60-3E91-D46AEF21B882}"/>
              </a:ext>
            </a:extLst>
          </p:cNvPr>
          <p:cNvSpPr>
            <a:spLocks noGrp="1"/>
          </p:cNvSpPr>
          <p:nvPr>
            <p:ph type="body" sz="quarter" idx="27"/>
          </p:nvPr>
        </p:nvSpPr>
        <p:spPr/>
        <p:txBody>
          <a:bodyPr/>
          <a:lstStyle/>
          <a:p>
            <a:r>
              <a:rPr lang="en-US" sz="900" kern="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Create a</a:t>
            </a:r>
            <a:r>
              <a:rPr kumimoji="0" lang="en-US" sz="900" b="1" i="0" u="sng" strike="noStrike" kern="1200" cap="none" spc="0" normalizeH="0" baseline="0" noProof="0">
                <a:ln w="3175">
                  <a:noFill/>
                </a:ln>
                <a:effectLst/>
                <a:uLnTx/>
                <a:uFillTx/>
                <a:latin typeface="Segoe UI"/>
                <a:ea typeface="+mn-ea"/>
                <a:cs typeface="Segoe UI" pitchFamily="34" charset="0"/>
              </a:rPr>
              <a:t> </a:t>
            </a:r>
            <a:r>
              <a:rPr kumimoji="0" lang="en-US" sz="900" b="1" i="0" strike="noStrike" kern="1200" cap="none" spc="0" normalizeH="0" baseline="0" noProof="0">
                <a:ln w="3175">
                  <a:noFill/>
                </a:ln>
                <a:effectLst/>
                <a:uLnTx/>
                <a:uFillTx/>
                <a:latin typeface="Segoe UI"/>
                <a:ea typeface="+mn-ea"/>
                <a:cs typeface="Segoe UI" pitchFamily="34" charset="0"/>
              </a:rPr>
              <a:t>paragraph </a:t>
            </a:r>
            <a:r>
              <a:rPr kumimoji="0" lang="en-US" sz="900" b="0" i="0" strike="noStrike" kern="1200" cap="none" spc="0" normalizeH="0" baseline="0" noProof="0">
                <a:ln w="3175">
                  <a:noFill/>
                </a:ln>
                <a:effectLst/>
                <a:uLnTx/>
                <a:uFillTx/>
                <a:latin typeface="Segoe UI"/>
                <a:ea typeface="+mn-ea"/>
                <a:cs typeface="Segoe UI" pitchFamily="34" charset="0"/>
              </a:rPr>
              <a:t>on system setting changes from the [</a:t>
            </a:r>
            <a:r>
              <a:rPr kumimoji="0" lang="en-US" sz="900" b="0" i="0" strike="noStrike" kern="1200" cap="none" spc="0" normalizeH="0" baseline="0" noProof="0" err="1">
                <a:ln w="3175">
                  <a:noFill/>
                </a:ln>
                <a:effectLst/>
                <a:uLnTx/>
                <a:uFillTx/>
                <a:latin typeface="Segoe UI"/>
                <a:ea typeface="+mn-ea"/>
                <a:cs typeface="Segoe UI" pitchFamily="34" charset="0"/>
              </a:rPr>
              <a:t>Fabrikam</a:t>
            </a:r>
            <a:r>
              <a:rPr kumimoji="0" lang="en-US" sz="900" b="0" i="0" strike="noStrike" kern="1200" cap="none" spc="0" normalizeH="0" baseline="0" noProof="0">
                <a:ln w="3175">
                  <a:noFill/>
                </a:ln>
                <a:effectLst/>
                <a:uLnTx/>
                <a:uFillTx/>
                <a:latin typeface="Segoe UI"/>
                <a:ea typeface="+mn-ea"/>
                <a:cs typeface="Segoe UI" pitchFamily="34" charset="0"/>
              </a:rPr>
              <a:t> system upgrade documentation[.</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053821"/>
            <a:ext cx="976461" cy="345600"/>
          </a:xfrm>
        </p:spPr>
        <p:txBody>
          <a:bodyPr/>
          <a:lstStyle/>
          <a:p>
            <a:r>
              <a:rPr lang="en-US" altLang="zh-TW" noProof="0"/>
              <a:t>4:00</a:t>
            </a:r>
            <a:r>
              <a:rPr lang="zh-TW" altLang="en-US" noProof="0"/>
              <a:t> </a:t>
            </a:r>
            <a:r>
              <a:rPr lang="en-US" altLang="zh-TW" noProof="0"/>
              <a:t>pm</a:t>
            </a:r>
            <a:endParaRPr lang="en-US" noProof="0"/>
          </a:p>
        </p:txBody>
      </p:sp>
      <p:sp>
        <p:nvSpPr>
          <p:cNvPr id="81" name="Text Placeholder 80">
            <a:extLst>
              <a:ext uri="{FF2B5EF4-FFF2-40B4-BE49-F238E27FC236}">
                <a16:creationId xmlns:a16="http://schemas.microsoft.com/office/drawing/2014/main" id="{02857840-ADAD-F4E4-FEBF-6F30065C83CF}"/>
              </a:ext>
            </a:extLst>
          </p:cNvPr>
          <p:cNvSpPr>
            <a:spLocks noGrp="1"/>
          </p:cNvSpPr>
          <p:nvPr>
            <p:ph type="body" sz="quarter" idx="29"/>
          </p:nvPr>
        </p:nvSpPr>
        <p:spPr/>
        <p:txBody>
          <a:bodyPr/>
          <a:lstStyle/>
          <a:p>
            <a:r>
              <a:rPr kumimoji="0" lang="en-US" sz="900" b="0" i="0" u="none" strike="noStrike" kern="0" cap="none" spc="0" normalizeH="0" baseline="0" noProof="0" dirty="0">
                <a:ln>
                  <a:noFill/>
                </a:ln>
                <a:solidFill>
                  <a:srgbClr val="1A1A1A"/>
                </a:solidFill>
                <a:effectLst/>
                <a:uLnTx/>
                <a:uFillTx/>
                <a:latin typeface="Segoe UI"/>
                <a:cs typeface="Segoe UI" pitchFamily="34" charset="0"/>
              </a:rPr>
              <a:t>At the end of the day Will has some time to research new devices for the next laptop upgrade. He prompts Copilot to produce a report on the best laptops for business users.</a:t>
            </a:r>
          </a:p>
        </p:txBody>
      </p:sp>
      <p:sp>
        <p:nvSpPr>
          <p:cNvPr id="82" name="Text Placeholder 81">
            <a:extLst>
              <a:ext uri="{FF2B5EF4-FFF2-40B4-BE49-F238E27FC236}">
                <a16:creationId xmlns:a16="http://schemas.microsoft.com/office/drawing/2014/main" id="{F47A6946-05E0-9FC5-777A-BBA636AAC901}"/>
              </a:ext>
            </a:extLst>
          </p:cNvPr>
          <p:cNvSpPr>
            <a:spLocks noGrp="1"/>
          </p:cNvSpPr>
          <p:nvPr>
            <p:ph type="body" sz="quarter" idx="30"/>
          </p:nvPr>
        </p:nvSpPr>
        <p:spPr>
          <a:xfrm>
            <a:off x="584200" y="5806322"/>
            <a:ext cx="2808000" cy="626701"/>
          </a:xfrm>
        </p:spPr>
        <p:txBody>
          <a:bodyPr/>
          <a:lstStyle/>
          <a:p>
            <a:r>
              <a:rPr lang="en-US" sz="900" kern="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are the most popular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laptops for enterprise organizations this year?</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053821"/>
            <a:ext cx="976461" cy="345600"/>
          </a:xfrm>
        </p:spPr>
        <p:txBody>
          <a:bodyPr/>
          <a:lstStyle/>
          <a:p>
            <a:r>
              <a:rPr lang="en-US" altLang="zh-TW" noProof="0"/>
              <a:t>3:00</a:t>
            </a:r>
            <a:r>
              <a:rPr lang="zh-TW" altLang="en-US" noProof="0"/>
              <a:t> </a:t>
            </a:r>
            <a:r>
              <a:rPr lang="en-US" altLang="zh-TW" noProof="0"/>
              <a:t>pm</a:t>
            </a:r>
            <a:endParaRPr lang="en-US" noProof="0"/>
          </a:p>
        </p:txBody>
      </p:sp>
      <p:sp>
        <p:nvSpPr>
          <p:cNvPr id="83" name="Text Placeholder 82">
            <a:extLst>
              <a:ext uri="{FF2B5EF4-FFF2-40B4-BE49-F238E27FC236}">
                <a16:creationId xmlns:a16="http://schemas.microsoft.com/office/drawing/2014/main" id="{0691C542-7E77-BCE5-1676-0D0BA9E25A36}"/>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Will returns to Teams to catch up on a meeting he missed when he had to troubleshoot a server issue. He checks out the recap and asks for the key points and action items. </a:t>
            </a:r>
          </a:p>
        </p:txBody>
      </p:sp>
      <p:sp>
        <p:nvSpPr>
          <p:cNvPr id="84" name="Text Placeholder 83">
            <a:extLst>
              <a:ext uri="{FF2B5EF4-FFF2-40B4-BE49-F238E27FC236}">
                <a16:creationId xmlns:a16="http://schemas.microsoft.com/office/drawing/2014/main" id="{7A04F872-6D7E-FA23-0446-7247F7F8FE77}"/>
              </a:ext>
            </a:extLst>
          </p:cNvPr>
          <p:cNvSpPr>
            <a:spLocks noGrp="1"/>
          </p:cNvSpPr>
          <p:nvPr>
            <p:ph type="body" sz="quarter" idx="33"/>
          </p:nvPr>
        </p:nvSpPr>
        <p:spPr>
          <a:xfrm>
            <a:off x="3719286" y="5806322"/>
            <a:ext cx="2808000" cy="626701"/>
          </a:xfrm>
        </p:spPr>
        <p:txBody>
          <a:bodyPr/>
          <a:lstStyle/>
          <a:p>
            <a:r>
              <a:rPr lang="en-US" sz="900" kern="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Summarize this meeting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provide the key points and action items</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053821"/>
            <a:ext cx="976461" cy="345600"/>
          </a:xfrm>
        </p:spPr>
        <p:txBody>
          <a:bodyPr/>
          <a:lstStyle/>
          <a:p>
            <a:r>
              <a:rPr lang="en-US" altLang="zh-TW" noProof="0"/>
              <a:t>1:30</a:t>
            </a:r>
            <a:r>
              <a:rPr lang="zh-TW" altLang="en-US" noProof="0"/>
              <a:t> </a:t>
            </a:r>
            <a:r>
              <a:rPr lang="en-US" altLang="zh-TW" noProof="0"/>
              <a:t>pm</a:t>
            </a:r>
            <a:endParaRPr lang="en-US" noProof="0"/>
          </a:p>
        </p:txBody>
      </p:sp>
      <p:sp>
        <p:nvSpPr>
          <p:cNvPr id="85" name="Text Placeholder 84">
            <a:extLst>
              <a:ext uri="{FF2B5EF4-FFF2-40B4-BE49-F238E27FC236}">
                <a16:creationId xmlns:a16="http://schemas.microsoft.com/office/drawing/2014/main" id="{1E1A22C5-3FA3-F681-D9FC-3419177B489C}"/>
              </a:ext>
            </a:extLst>
          </p:cNvPr>
          <p:cNvSpPr>
            <a:spLocks noGrp="1"/>
          </p:cNvSpPr>
          <p:nvPr>
            <p:ph type="body" sz="quarter" idx="35"/>
          </p:nvPr>
        </p:nvSpPr>
        <p:spPr>
          <a:xfrm>
            <a:off x="6969595" y="4488366"/>
            <a:ext cx="2808000" cy="1153173"/>
          </a:xfrm>
        </p:spPr>
        <p:txBody>
          <a:bodyPr>
            <a:normAutofit/>
          </a:bodyPr>
          <a:lstStyle/>
          <a:p>
            <a:r>
              <a:rPr kumimoji="0" lang="en-US" sz="900" b="0" i="0" u="none" strike="noStrike" kern="0" cap="none" spc="0" normalizeH="0" baseline="0" noProof="0" dirty="0">
                <a:ln>
                  <a:noFill/>
                </a:ln>
                <a:solidFill>
                  <a:srgbClr val="1A1A1A"/>
                </a:solidFill>
                <a:effectLst/>
                <a:uLnTx/>
                <a:uFillTx/>
                <a:latin typeface="Segoe UI"/>
                <a:cs typeface="Segoe UI" pitchFamily="34" charset="0"/>
              </a:rPr>
              <a:t>Will revises his presentation for a meeting with HR on his recommendations for a new employee experience solution. He uses Copilot to summarize the product webpage and then turns it into a slide.</a:t>
            </a:r>
          </a:p>
        </p:txBody>
      </p:sp>
      <p:sp>
        <p:nvSpPr>
          <p:cNvPr id="86" name="Text Placeholder 85">
            <a:extLst>
              <a:ext uri="{FF2B5EF4-FFF2-40B4-BE49-F238E27FC236}">
                <a16:creationId xmlns:a16="http://schemas.microsoft.com/office/drawing/2014/main" id="{1FFCC95C-6B4A-F462-B20A-1EED5C434DD8}"/>
              </a:ext>
            </a:extLst>
          </p:cNvPr>
          <p:cNvSpPr>
            <a:spLocks noGrp="1"/>
          </p:cNvSpPr>
          <p:nvPr>
            <p:ph type="body" sz="quarter" idx="36"/>
          </p:nvPr>
        </p:nvSpPr>
        <p:spPr>
          <a:xfrm>
            <a:off x="6969595" y="5806322"/>
            <a:ext cx="2808000" cy="626701"/>
          </a:xfrm>
        </p:spPr>
        <p:txBody>
          <a:bodyPr/>
          <a:lstStyle/>
          <a:p>
            <a:r>
              <a:rPr lang="en-US" sz="900" kern="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Add a slide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based on [copy summary of the web site]</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a:xfrm>
            <a:off x="10430234" y="521099"/>
            <a:ext cx="1456966" cy="175614"/>
          </a:xfrm>
        </p:spPr>
        <p:txBody>
          <a:bodyPr/>
          <a:lstStyle/>
          <a:p>
            <a:r>
              <a:rPr lang="en-US" sz="1100"/>
              <a:t>Buy</a:t>
            </a:r>
          </a:p>
        </p:txBody>
      </p:sp>
      <p:pic>
        <p:nvPicPr>
          <p:cNvPr id="2" name="Picture 1" descr="A person wearing glasses and a blue shirt&#10;&#10;Description automatically generated">
            <a:extLst>
              <a:ext uri="{FF2B5EF4-FFF2-40B4-BE49-F238E27FC236}">
                <a16:creationId xmlns:a16="http://schemas.microsoft.com/office/drawing/2014/main" id="{539A0AC5-753F-00B4-86D8-8CD8D807BA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46321" y="2853812"/>
            <a:ext cx="2345679" cy="4004188"/>
          </a:xfrm>
          <a:prstGeom prst="rect">
            <a:avLst/>
          </a:prstGeom>
        </p:spPr>
      </p:pic>
      <p:grpSp>
        <p:nvGrpSpPr>
          <p:cNvPr id="127" name="Group 126">
            <a:extLst>
              <a:ext uri="{FF2B5EF4-FFF2-40B4-BE49-F238E27FC236}">
                <a16:creationId xmlns:a16="http://schemas.microsoft.com/office/drawing/2014/main" id="{36B9BF61-3C92-8CBF-6A92-6C4C70527330}"/>
              </a:ext>
            </a:extLst>
          </p:cNvPr>
          <p:cNvGrpSpPr/>
          <p:nvPr/>
        </p:nvGrpSpPr>
        <p:grpSpPr>
          <a:xfrm>
            <a:off x="10195084" y="1462475"/>
            <a:ext cx="1696592" cy="1445921"/>
            <a:chOff x="10195084" y="1462475"/>
            <a:chExt cx="1696592" cy="1445921"/>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Will</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an IT Administrator at Contoso</a:t>
              </a:r>
            </a:p>
          </p:txBody>
        </p:sp>
        <p:pic>
          <p:nvPicPr>
            <p:cNvPr id="126" name="Graphic 125">
              <a:extLst>
                <a:ext uri="{FF2B5EF4-FFF2-40B4-BE49-F238E27FC236}">
                  <a16:creationId xmlns:a16="http://schemas.microsoft.com/office/drawing/2014/main" id="{09E22DAE-DB48-B759-D688-1B90B3A65A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616886" y="2633606"/>
              <a:ext cx="274790" cy="274790"/>
            </a:xfrm>
            <a:prstGeom prst="rect">
              <a:avLst/>
            </a:prstGeom>
          </p:spPr>
        </p:pic>
      </p:grpSp>
      <p:grpSp>
        <p:nvGrpSpPr>
          <p:cNvPr id="128" name="Group 127">
            <a:extLst>
              <a:ext uri="{FF2B5EF4-FFF2-40B4-BE49-F238E27FC236}">
                <a16:creationId xmlns:a16="http://schemas.microsoft.com/office/drawing/2014/main" id="{0BDF6474-9AFF-5CDC-8891-BA1AC844F88F}"/>
              </a:ext>
            </a:extLst>
          </p:cNvPr>
          <p:cNvGrpSpPr/>
          <p:nvPr/>
        </p:nvGrpSpPr>
        <p:grpSpPr>
          <a:xfrm>
            <a:off x="812633" y="2721252"/>
            <a:ext cx="1132959" cy="360000"/>
            <a:chOff x="588263" y="1217924"/>
            <a:chExt cx="1132959" cy="360000"/>
          </a:xfrm>
        </p:grpSpPr>
        <p:pic>
          <p:nvPicPr>
            <p:cNvPr id="129" name="Picture 128" descr="Zip Co logo SVG free download, id: 101874 - Brandlogos.net">
              <a:hlinkClick r:id="rId5"/>
              <a:extLst>
                <a:ext uri="{FF2B5EF4-FFF2-40B4-BE49-F238E27FC236}">
                  <a16:creationId xmlns:a16="http://schemas.microsoft.com/office/drawing/2014/main" id="{4D760B5C-C93E-22DF-9627-3909D878B388}"/>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0" name="TextBox 129">
              <a:extLst>
                <a:ext uri="{FF2B5EF4-FFF2-40B4-BE49-F238E27FC236}">
                  <a16:creationId xmlns:a16="http://schemas.microsoft.com/office/drawing/2014/main" id="{50247294-E780-A7B5-BC79-45767CD09C73}"/>
                </a:ext>
                <a:ext uri="{C183D7F6-B498-43B3-948B-1728B52AA6E4}">
                  <adec:decorative xmlns:adec="http://schemas.microsoft.com/office/drawing/2017/decorative" val="0"/>
                </a:ext>
              </a:extLst>
            </p:cNvPr>
            <p:cNvSpPr txBox="1"/>
            <p:nvPr/>
          </p:nvSpPr>
          <p:spPr>
            <a:xfrm>
              <a:off x="1047214" y="1313286"/>
              <a:ext cx="67400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31" name="Group 130">
            <a:extLst>
              <a:ext uri="{FF2B5EF4-FFF2-40B4-BE49-F238E27FC236}">
                <a16:creationId xmlns:a16="http://schemas.microsoft.com/office/drawing/2014/main" id="{09773883-C5B9-996C-BC14-0198E5CA9DFD}"/>
              </a:ext>
            </a:extLst>
          </p:cNvPr>
          <p:cNvGrpSpPr/>
          <p:nvPr/>
        </p:nvGrpSpPr>
        <p:grpSpPr>
          <a:xfrm>
            <a:off x="1832515" y="2721252"/>
            <a:ext cx="1213776" cy="360000"/>
            <a:chOff x="588263" y="1697756"/>
            <a:chExt cx="1213776" cy="360000"/>
          </a:xfrm>
        </p:grpSpPr>
        <p:pic>
          <p:nvPicPr>
            <p:cNvPr id="132" name="Picture 131">
              <a:extLst>
                <a:ext uri="{FF2B5EF4-FFF2-40B4-BE49-F238E27FC236}">
                  <a16:creationId xmlns:a16="http://schemas.microsoft.com/office/drawing/2014/main" id="{39BA1EF8-5894-D7C2-1D0C-358ED085F7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3" name="TextBox 132">
              <a:extLst>
                <a:ext uri="{FF2B5EF4-FFF2-40B4-BE49-F238E27FC236}">
                  <a16:creationId xmlns:a16="http://schemas.microsoft.com/office/drawing/2014/main" id="{8A016794-383B-60F5-B00C-96EB06619B0E}"/>
                </a:ext>
                <a:ext uri="{C183D7F6-B498-43B3-948B-1728B52AA6E4}">
                  <adec:decorative xmlns:adec="http://schemas.microsoft.com/office/drawing/2017/decorative" val="0"/>
                </a:ext>
              </a:extLst>
            </p:cNvPr>
            <p:cNvSpPr txBox="1"/>
            <p:nvPr/>
          </p:nvSpPr>
          <p:spPr>
            <a:xfrm>
              <a:off x="1047214" y="1708480"/>
              <a:ext cx="754825"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34" name="Group 133">
            <a:extLst>
              <a:ext uri="{FF2B5EF4-FFF2-40B4-BE49-F238E27FC236}">
                <a16:creationId xmlns:a16="http://schemas.microsoft.com/office/drawing/2014/main" id="{3A8F3CD4-D0AF-7842-64AD-8D58C458A91D}"/>
              </a:ext>
            </a:extLst>
          </p:cNvPr>
          <p:cNvGrpSpPr/>
          <p:nvPr/>
        </p:nvGrpSpPr>
        <p:grpSpPr>
          <a:xfrm>
            <a:off x="7198028" y="2721252"/>
            <a:ext cx="2351135" cy="360000"/>
            <a:chOff x="588263" y="2657420"/>
            <a:chExt cx="2351135" cy="360000"/>
          </a:xfrm>
        </p:grpSpPr>
        <p:pic>
          <p:nvPicPr>
            <p:cNvPr id="135" name="Picture 134">
              <a:extLst>
                <a:ext uri="{FF2B5EF4-FFF2-40B4-BE49-F238E27FC236}">
                  <a16:creationId xmlns:a16="http://schemas.microsoft.com/office/drawing/2014/main" id="{45F49B5E-A8D8-8719-E3CD-800DD931DB7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36" name="TextBox 135">
              <a:extLst>
                <a:ext uri="{FF2B5EF4-FFF2-40B4-BE49-F238E27FC236}">
                  <a16:creationId xmlns:a16="http://schemas.microsoft.com/office/drawing/2014/main" id="{1D05BA56-F257-C307-236D-E6F9EAA18026}"/>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7" name="Group 136">
            <a:extLst>
              <a:ext uri="{FF2B5EF4-FFF2-40B4-BE49-F238E27FC236}">
                <a16:creationId xmlns:a16="http://schemas.microsoft.com/office/drawing/2014/main" id="{574B246C-84B9-DFE3-94BF-AD0CCD21CC6E}"/>
              </a:ext>
            </a:extLst>
          </p:cNvPr>
          <p:cNvGrpSpPr/>
          <p:nvPr/>
        </p:nvGrpSpPr>
        <p:grpSpPr>
          <a:xfrm>
            <a:off x="3947719" y="2721252"/>
            <a:ext cx="2351135" cy="360000"/>
            <a:chOff x="588263" y="3617084"/>
            <a:chExt cx="2351135" cy="360000"/>
          </a:xfrm>
        </p:grpSpPr>
        <p:pic>
          <p:nvPicPr>
            <p:cNvPr id="138" name="Picture 137">
              <a:extLst>
                <a:ext uri="{FF2B5EF4-FFF2-40B4-BE49-F238E27FC236}">
                  <a16:creationId xmlns:a16="http://schemas.microsoft.com/office/drawing/2014/main" id="{6381272B-7DD2-2200-F095-A0091A15C6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9" name="TextBox 138">
              <a:extLst>
                <a:ext uri="{FF2B5EF4-FFF2-40B4-BE49-F238E27FC236}">
                  <a16:creationId xmlns:a16="http://schemas.microsoft.com/office/drawing/2014/main" id="{9BE55C32-EF4C-078A-3439-7A1BEAAD4871}"/>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0" name="Group 139">
            <a:extLst>
              <a:ext uri="{FF2B5EF4-FFF2-40B4-BE49-F238E27FC236}">
                <a16:creationId xmlns:a16="http://schemas.microsoft.com/office/drawing/2014/main" id="{3C2590E5-9824-B8DC-DF44-96DAB9F292C0}"/>
              </a:ext>
            </a:extLst>
          </p:cNvPr>
          <p:cNvGrpSpPr/>
          <p:nvPr/>
        </p:nvGrpSpPr>
        <p:grpSpPr>
          <a:xfrm>
            <a:off x="812633" y="5321072"/>
            <a:ext cx="2351135" cy="360000"/>
            <a:chOff x="588263" y="1217924"/>
            <a:chExt cx="2351135" cy="360000"/>
          </a:xfrm>
        </p:grpSpPr>
        <p:pic>
          <p:nvPicPr>
            <p:cNvPr id="141" name="Picture 140" descr="Zip Co logo SVG free download, id: 101874 - Brandlogos.net">
              <a:hlinkClick r:id="rId5"/>
              <a:extLst>
                <a:ext uri="{FF2B5EF4-FFF2-40B4-BE49-F238E27FC236}">
                  <a16:creationId xmlns:a16="http://schemas.microsoft.com/office/drawing/2014/main" id="{499679AE-1F80-AC81-541C-ABC4D83D200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2" name="TextBox 141">
              <a:extLst>
                <a:ext uri="{FF2B5EF4-FFF2-40B4-BE49-F238E27FC236}">
                  <a16:creationId xmlns:a16="http://schemas.microsoft.com/office/drawing/2014/main" id="{7A17098A-12E8-087D-962F-618BED65238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43" name="Group 142">
            <a:extLst>
              <a:ext uri="{FF2B5EF4-FFF2-40B4-BE49-F238E27FC236}">
                <a16:creationId xmlns:a16="http://schemas.microsoft.com/office/drawing/2014/main" id="{AD45727E-65C0-DB9F-D3DA-AC6F4F09E4DC}"/>
              </a:ext>
            </a:extLst>
          </p:cNvPr>
          <p:cNvGrpSpPr/>
          <p:nvPr/>
        </p:nvGrpSpPr>
        <p:grpSpPr>
          <a:xfrm>
            <a:off x="3947719" y="5321072"/>
            <a:ext cx="2351135" cy="360000"/>
            <a:chOff x="588263" y="3617084"/>
            <a:chExt cx="2351135" cy="360000"/>
          </a:xfrm>
        </p:grpSpPr>
        <p:pic>
          <p:nvPicPr>
            <p:cNvPr id="144" name="Picture 143">
              <a:extLst>
                <a:ext uri="{FF2B5EF4-FFF2-40B4-BE49-F238E27FC236}">
                  <a16:creationId xmlns:a16="http://schemas.microsoft.com/office/drawing/2014/main" id="{EA12FEFF-7445-3C90-D23D-D5EFA1D48A5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5" name="TextBox 144">
              <a:extLst>
                <a:ext uri="{FF2B5EF4-FFF2-40B4-BE49-F238E27FC236}">
                  <a16:creationId xmlns:a16="http://schemas.microsoft.com/office/drawing/2014/main" id="{201E3C27-9172-3FF7-5F95-1576C052395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6" name="Group 145">
            <a:extLst>
              <a:ext uri="{FF2B5EF4-FFF2-40B4-BE49-F238E27FC236}">
                <a16:creationId xmlns:a16="http://schemas.microsoft.com/office/drawing/2014/main" id="{0919C7F4-2DD3-3B11-E7EC-F8B2F184DAAC}"/>
              </a:ext>
            </a:extLst>
          </p:cNvPr>
          <p:cNvGrpSpPr/>
          <p:nvPr/>
        </p:nvGrpSpPr>
        <p:grpSpPr>
          <a:xfrm>
            <a:off x="7198028" y="5321072"/>
            <a:ext cx="1132959" cy="360000"/>
            <a:chOff x="588263" y="1217924"/>
            <a:chExt cx="1132959" cy="360000"/>
          </a:xfrm>
        </p:grpSpPr>
        <p:pic>
          <p:nvPicPr>
            <p:cNvPr id="147" name="Picture 146" descr="Zip Co logo SVG free download, id: 101874 - Brandlogos.net">
              <a:hlinkClick r:id="rId5"/>
              <a:extLst>
                <a:ext uri="{FF2B5EF4-FFF2-40B4-BE49-F238E27FC236}">
                  <a16:creationId xmlns:a16="http://schemas.microsoft.com/office/drawing/2014/main" id="{382789EB-1D5D-0D48-D327-781755F3DF2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8" name="TextBox 147">
              <a:extLst>
                <a:ext uri="{FF2B5EF4-FFF2-40B4-BE49-F238E27FC236}">
                  <a16:creationId xmlns:a16="http://schemas.microsoft.com/office/drawing/2014/main" id="{4471FD1C-91EC-2C7B-59EB-B6FC87EF1818}"/>
                </a:ext>
                <a:ext uri="{C183D7F6-B498-43B3-948B-1728B52AA6E4}">
                  <adec:decorative xmlns:adec="http://schemas.microsoft.com/office/drawing/2017/decorative" val="0"/>
                </a:ext>
              </a:extLst>
            </p:cNvPr>
            <p:cNvSpPr txBox="1"/>
            <p:nvPr/>
          </p:nvSpPr>
          <p:spPr>
            <a:xfrm>
              <a:off x="1047214" y="1313286"/>
              <a:ext cx="67400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49" name="Group 148">
            <a:extLst>
              <a:ext uri="{FF2B5EF4-FFF2-40B4-BE49-F238E27FC236}">
                <a16:creationId xmlns:a16="http://schemas.microsoft.com/office/drawing/2014/main" id="{60558115-97E0-4FE1-98DF-A96B64F54566}"/>
              </a:ext>
            </a:extLst>
          </p:cNvPr>
          <p:cNvGrpSpPr/>
          <p:nvPr/>
        </p:nvGrpSpPr>
        <p:grpSpPr>
          <a:xfrm>
            <a:off x="8204344" y="5321072"/>
            <a:ext cx="1306826" cy="360000"/>
            <a:chOff x="588263" y="2177588"/>
            <a:chExt cx="1306826" cy="360000"/>
          </a:xfrm>
        </p:grpSpPr>
        <p:pic>
          <p:nvPicPr>
            <p:cNvPr id="150" name="Picture 149">
              <a:extLst>
                <a:ext uri="{FF2B5EF4-FFF2-40B4-BE49-F238E27FC236}">
                  <a16:creationId xmlns:a16="http://schemas.microsoft.com/office/drawing/2014/main" id="{E62CDB20-8120-9DE9-2929-0916ACB457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51" name="TextBox 150">
              <a:extLst>
                <a:ext uri="{FF2B5EF4-FFF2-40B4-BE49-F238E27FC236}">
                  <a16:creationId xmlns:a16="http://schemas.microsoft.com/office/drawing/2014/main" id="{29787641-452C-C550-CBA4-269A05DEBCEF}"/>
                </a:ext>
                <a:ext uri="{C183D7F6-B498-43B3-948B-1728B52AA6E4}">
                  <adec:decorative xmlns:adec="http://schemas.microsoft.com/office/drawing/2017/decorative" val="0"/>
                </a:ext>
              </a:extLst>
            </p:cNvPr>
            <p:cNvSpPr txBox="1"/>
            <p:nvPr/>
          </p:nvSpPr>
          <p:spPr>
            <a:xfrm>
              <a:off x="1047214" y="2203700"/>
              <a:ext cx="847875"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52" name="Text Placeholder 60">
            <a:extLst>
              <a:ext uri="{FF2B5EF4-FFF2-40B4-BE49-F238E27FC236}">
                <a16:creationId xmlns:a16="http://schemas.microsoft.com/office/drawing/2014/main" id="{B42DBC8A-D050-FA8B-66F1-8FF4AEA67B71}"/>
              </a:ext>
            </a:extLst>
          </p:cNvPr>
          <p:cNvSpPr>
            <a:spLocks noGrp="1"/>
          </p:cNvSpPr>
          <p:nvPr>
            <p:ph type="body" sz="quarter" idx="38"/>
          </p:nvPr>
        </p:nvSpPr>
        <p:spPr>
          <a:xfrm>
            <a:off x="11417128" y="357645"/>
            <a:ext cx="127000" cy="125999"/>
          </a:xfrm>
          <a:solidFill>
            <a:srgbClr val="0078D4"/>
          </a:solidFill>
        </p:spPr>
        <p:txBody>
          <a:bodyPr/>
          <a:lstStyle/>
          <a:p>
            <a:endParaRPr lang="en-US"/>
          </a:p>
        </p:txBody>
      </p:sp>
      <p:sp>
        <p:nvSpPr>
          <p:cNvPr id="153" name="Text Placeholder 61">
            <a:extLst>
              <a:ext uri="{FF2B5EF4-FFF2-40B4-BE49-F238E27FC236}">
                <a16:creationId xmlns:a16="http://schemas.microsoft.com/office/drawing/2014/main" id="{6396DFA4-3C8B-4EAE-D349-D2E3D5D8CF64}"/>
              </a:ext>
            </a:extLst>
          </p:cNvPr>
          <p:cNvSpPr>
            <a:spLocks noGrp="1"/>
          </p:cNvSpPr>
          <p:nvPr>
            <p:ph type="body" sz="quarter" idx="39"/>
          </p:nvPr>
        </p:nvSpPr>
        <p:spPr>
          <a:xfrm>
            <a:off x="11588664" y="357645"/>
            <a:ext cx="127000" cy="125999"/>
          </a:xfrm>
        </p:spPr>
        <p:txBody>
          <a:bodyPr/>
          <a:lstStyle/>
          <a:p>
            <a:endParaRPr lang="en-US"/>
          </a:p>
        </p:txBody>
      </p:sp>
      <p:sp>
        <p:nvSpPr>
          <p:cNvPr id="154" name="Text Placeholder 62">
            <a:extLst>
              <a:ext uri="{FF2B5EF4-FFF2-40B4-BE49-F238E27FC236}">
                <a16:creationId xmlns:a16="http://schemas.microsoft.com/office/drawing/2014/main" id="{988190D2-53E7-B9FE-DC12-C7FEFF0E4003}"/>
              </a:ext>
            </a:extLst>
          </p:cNvPr>
          <p:cNvSpPr>
            <a:spLocks noGrp="1"/>
          </p:cNvSpPr>
          <p:nvPr>
            <p:ph type="body" sz="quarter" idx="40"/>
          </p:nvPr>
        </p:nvSpPr>
        <p:spPr>
          <a:xfrm>
            <a:off x="11760200" y="357645"/>
            <a:ext cx="127000" cy="125999"/>
          </a:xfrm>
        </p:spPr>
        <p:txBody>
          <a:bodyPr/>
          <a:lstStyle/>
          <a:p>
            <a:endParaRPr lang="en-US"/>
          </a:p>
        </p:txBody>
      </p:sp>
      <p:sp>
        <p:nvSpPr>
          <p:cNvPr id="15" name="Rectangle: Rounded Corners 6">
            <a:extLst>
              <a:ext uri="{FF2B5EF4-FFF2-40B4-BE49-F238E27FC236}">
                <a16:creationId xmlns:a16="http://schemas.microsoft.com/office/drawing/2014/main" id="{6D4AD587-00E3-0A1C-42FF-EF4F4B0D6201}"/>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6" name="Group 15">
            <a:extLst>
              <a:ext uri="{FF2B5EF4-FFF2-40B4-BE49-F238E27FC236}">
                <a16:creationId xmlns:a16="http://schemas.microsoft.com/office/drawing/2014/main" id="{1B263A44-6A8A-3C9B-BDE6-E1062C48C813}"/>
              </a:ext>
            </a:extLst>
          </p:cNvPr>
          <p:cNvGrpSpPr/>
          <p:nvPr/>
        </p:nvGrpSpPr>
        <p:grpSpPr>
          <a:xfrm>
            <a:off x="1286540" y="1134767"/>
            <a:ext cx="1571031" cy="216000"/>
            <a:chOff x="1372194" y="969899"/>
            <a:chExt cx="1571031" cy="216000"/>
          </a:xfrm>
        </p:grpSpPr>
        <p:sp>
          <p:nvSpPr>
            <p:cNvPr id="17" name="Rectangle: Rounded Corners 6">
              <a:extLst>
                <a:ext uri="{FF2B5EF4-FFF2-40B4-BE49-F238E27FC236}">
                  <a16:creationId xmlns:a16="http://schemas.microsoft.com/office/drawing/2014/main" id="{00D5E57F-4D46-A9BA-0662-31EF6D5EE744}"/>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18" name="Graphic 17">
              <a:extLst>
                <a:ext uri="{FF2B5EF4-FFF2-40B4-BE49-F238E27FC236}">
                  <a16:creationId xmlns:a16="http://schemas.microsoft.com/office/drawing/2014/main" id="{05397BD7-2D9F-2495-280F-CB3002F545E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21924" y="1005899"/>
              <a:ext cx="144000" cy="144000"/>
            </a:xfrm>
            <a:prstGeom prst="rect">
              <a:avLst/>
            </a:prstGeom>
          </p:spPr>
        </p:pic>
      </p:grpSp>
      <p:grpSp>
        <p:nvGrpSpPr>
          <p:cNvPr id="19" name="Group 18">
            <a:extLst>
              <a:ext uri="{FF2B5EF4-FFF2-40B4-BE49-F238E27FC236}">
                <a16:creationId xmlns:a16="http://schemas.microsoft.com/office/drawing/2014/main" id="{207DEEFE-7D1A-4A69-5331-E106307CADE7}"/>
              </a:ext>
            </a:extLst>
          </p:cNvPr>
          <p:cNvGrpSpPr/>
          <p:nvPr/>
        </p:nvGrpSpPr>
        <p:grpSpPr>
          <a:xfrm>
            <a:off x="5754503" y="1134767"/>
            <a:ext cx="2325078" cy="216000"/>
            <a:chOff x="6235579" y="969899"/>
            <a:chExt cx="2325078" cy="216000"/>
          </a:xfrm>
        </p:grpSpPr>
        <p:sp>
          <p:nvSpPr>
            <p:cNvPr id="20" name="Rectangle: Rounded Corners 6">
              <a:extLst>
                <a:ext uri="{FF2B5EF4-FFF2-40B4-BE49-F238E27FC236}">
                  <a16:creationId xmlns:a16="http://schemas.microsoft.com/office/drawing/2014/main" id="{27FE3A82-9D9E-5404-E765-E36A98508012}"/>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Reducing alerts</a:t>
              </a:r>
            </a:p>
          </p:txBody>
        </p:sp>
        <p:pic>
          <p:nvPicPr>
            <p:cNvPr id="21" name="Graphic 20">
              <a:extLst>
                <a:ext uri="{FF2B5EF4-FFF2-40B4-BE49-F238E27FC236}">
                  <a16:creationId xmlns:a16="http://schemas.microsoft.com/office/drawing/2014/main" id="{92C9C3E4-28EA-8C5A-AEDD-C987BB6C8D4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2712" y="1005899"/>
              <a:ext cx="144000" cy="144000"/>
            </a:xfrm>
            <a:prstGeom prst="rect">
              <a:avLst/>
            </a:prstGeom>
          </p:spPr>
        </p:pic>
      </p:grpSp>
      <p:grpSp>
        <p:nvGrpSpPr>
          <p:cNvPr id="22" name="Group 21">
            <a:extLst>
              <a:ext uri="{FF2B5EF4-FFF2-40B4-BE49-F238E27FC236}">
                <a16:creationId xmlns:a16="http://schemas.microsoft.com/office/drawing/2014/main" id="{3ABFE603-52EE-AADB-2CC7-5D0AA1E042CA}"/>
              </a:ext>
            </a:extLst>
          </p:cNvPr>
          <p:cNvGrpSpPr/>
          <p:nvPr/>
        </p:nvGrpSpPr>
        <p:grpSpPr>
          <a:xfrm>
            <a:off x="2908241" y="1134767"/>
            <a:ext cx="2795593" cy="216000"/>
            <a:chOff x="3133720" y="969899"/>
            <a:chExt cx="2795593" cy="216000"/>
          </a:xfrm>
        </p:grpSpPr>
        <p:sp>
          <p:nvSpPr>
            <p:cNvPr id="24" name="Rectangle: Rounded Corners 6">
              <a:extLst>
                <a:ext uri="{FF2B5EF4-FFF2-40B4-BE49-F238E27FC236}">
                  <a16:creationId xmlns:a16="http://schemas.microsoft.com/office/drawing/2014/main" id="{90BF9F37-C603-B674-A27D-0E12FCB62586}"/>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applications</a:t>
              </a:r>
            </a:p>
          </p:txBody>
        </p:sp>
        <p:pic>
          <p:nvPicPr>
            <p:cNvPr id="25" name="Graphic 24">
              <a:extLst>
                <a:ext uri="{FF2B5EF4-FFF2-40B4-BE49-F238E27FC236}">
                  <a16:creationId xmlns:a16="http://schemas.microsoft.com/office/drawing/2014/main" id="{D46D4A2B-7568-84FA-1D85-BDC2C904ECAC}"/>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93555" y="1005899"/>
              <a:ext cx="144000" cy="144000"/>
            </a:xfrm>
            <a:prstGeom prst="rect">
              <a:avLst/>
            </a:prstGeom>
          </p:spPr>
        </p:pic>
      </p:grpSp>
      <p:sp>
        <p:nvSpPr>
          <p:cNvPr id="34" name="Graphic 2">
            <a:hlinkClick r:id="rId17"/>
            <a:extLst>
              <a:ext uri="{FF2B5EF4-FFF2-40B4-BE49-F238E27FC236}">
                <a16:creationId xmlns:a16="http://schemas.microsoft.com/office/drawing/2014/main" id="{C1A430F7-DD58-6F6C-0609-709F65171D87}"/>
              </a:ext>
            </a:extLst>
          </p:cNvPr>
          <p:cNvSpPr/>
          <p:nvPr/>
        </p:nvSpPr>
        <p:spPr>
          <a:xfrm>
            <a:off x="4639259" y="398956"/>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5" name="Text Placeholder 44">
            <a:extLst>
              <a:ext uri="{FF2B5EF4-FFF2-40B4-BE49-F238E27FC236}">
                <a16:creationId xmlns:a16="http://schemas.microsoft.com/office/drawing/2014/main" id="{BA93AD5E-D1B6-BDFF-77C6-9641EAE5795C}"/>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8"/>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8"/>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899017228"/>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447</Words>
  <Application>Microsoft Office PowerPoint</Application>
  <PresentationFormat>Widescreen</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an IT Administrator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 (SYNAXIS CORPORATION)</cp:lastModifiedBy>
  <cp:revision>11</cp:revision>
  <dcterms:created xsi:type="dcterms:W3CDTF">2024-07-13T20:52:56Z</dcterms:created>
  <dcterms:modified xsi:type="dcterms:W3CDTF">2024-07-13T21:48:43Z</dcterms:modified>
</cp:coreProperties>
</file>