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32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svg"/><Relationship Id="rId15" Type="http://schemas.openxmlformats.org/officeDocument/2006/relationships/image" Target="../media/image19.png"/><Relationship Id="rId10" Type="http://schemas.openxmlformats.org/officeDocument/2006/relationships/hyperlink" Target="https://support.microsoft.com/en-us/topic/overview-of-microsoft-365-chat-preview-5b00a52d-7296-48ee-b938-b95b7209f737" TargetMode="External"/><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C8FB-2E60-778D-EC23-CF1CA149612E}"/>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Higher Education Student</a:t>
            </a:r>
          </a:p>
        </p:txBody>
      </p:sp>
      <p:sp>
        <p:nvSpPr>
          <p:cNvPr id="7" name="Text Placeholder 6">
            <a:extLst>
              <a:ext uri="{FF2B5EF4-FFF2-40B4-BE49-F238E27FC236}">
                <a16:creationId xmlns:a16="http://schemas.microsoft.com/office/drawing/2014/main" id="{D4AE344F-FBB1-8876-CE19-4CFC2E243A6C}"/>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Stay connected and prepared </a:t>
            </a:r>
            <a:r>
              <a:rPr lang="en-US" noProof="0"/>
              <a:t>across classes, extracurriculars, work, and more.</a:t>
            </a:r>
          </a:p>
        </p:txBody>
      </p:sp>
      <p:sp>
        <p:nvSpPr>
          <p:cNvPr id="15" name="Text Placeholder 14">
            <a:extLst>
              <a:ext uri="{FF2B5EF4-FFF2-40B4-BE49-F238E27FC236}">
                <a16:creationId xmlns:a16="http://schemas.microsoft.com/office/drawing/2014/main" id="{A69D7027-A750-081B-7A3C-D0D477193C7B}"/>
              </a:ext>
            </a:extLst>
          </p:cNvPr>
          <p:cNvSpPr>
            <a:spLocks noGrp="1"/>
          </p:cNvSpPr>
          <p:nvPr>
            <p:ph type="body" sz="quarter" idx="29"/>
          </p:nvPr>
        </p:nvSpPr>
        <p:spPr/>
        <p:txBody>
          <a:bodyPr>
            <a:normAutofit/>
          </a:bodyPr>
          <a:lstStyle/>
          <a:p>
            <a:r>
              <a:rPr lang="en-US" noProof="0">
                <a:solidFill>
                  <a:srgbClr val="1A1A1A"/>
                </a:solidFill>
                <a:latin typeface="Segoe UI"/>
                <a:cs typeface="Segoe UI"/>
              </a:rPr>
              <a:t>Alex needs to do one last exam review to boost her confidence, so she turns to Copilot in OneNote to summarize class notes and create a quiz.</a:t>
            </a:r>
          </a:p>
        </p:txBody>
      </p:sp>
      <p:sp>
        <p:nvSpPr>
          <p:cNvPr id="64" name="Rectangle: Rounded Corners 11">
            <a:extLst>
              <a:ext uri="{FF2B5EF4-FFF2-40B4-BE49-F238E27FC236}">
                <a16:creationId xmlns:a16="http://schemas.microsoft.com/office/drawing/2014/main" id="{6B3924DA-3C4B-D9BC-B19C-432FCCC6561F}"/>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65" name="Rectangle: Rounded Corners 13">
            <a:extLst>
              <a:ext uri="{FF2B5EF4-FFF2-40B4-BE49-F238E27FC236}">
                <a16:creationId xmlns:a16="http://schemas.microsoft.com/office/drawing/2014/main" id="{30ECC04B-0BFA-7F9F-024A-679C996CEAAF}"/>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66" name="Rectangle: Rounded Corners 15">
            <a:extLst>
              <a:ext uri="{FF2B5EF4-FFF2-40B4-BE49-F238E27FC236}">
                <a16:creationId xmlns:a16="http://schemas.microsoft.com/office/drawing/2014/main" id="{367294AF-0553-7BC1-EBFB-9795AEB0FCB7}"/>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67" name="Rectangle: Rounded Corners 4">
            <a:extLst>
              <a:ext uri="{FF2B5EF4-FFF2-40B4-BE49-F238E27FC236}">
                <a16:creationId xmlns:a16="http://schemas.microsoft.com/office/drawing/2014/main" id="{3F532B2D-8582-E7E0-7144-C264CC90B345}"/>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pm</a:t>
            </a:r>
          </a:p>
        </p:txBody>
      </p:sp>
      <p:sp>
        <p:nvSpPr>
          <p:cNvPr id="68" name="Rectangle: Rounded Corners 19">
            <a:extLst>
              <a:ext uri="{FF2B5EF4-FFF2-40B4-BE49-F238E27FC236}">
                <a16:creationId xmlns:a16="http://schemas.microsoft.com/office/drawing/2014/main" id="{2D4D2CB7-5998-BF4A-1CAE-36BD1CC077F5}"/>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69" name="Rectangle: Rounded Corners 7">
            <a:extLst>
              <a:ext uri="{FF2B5EF4-FFF2-40B4-BE49-F238E27FC236}">
                <a16:creationId xmlns:a16="http://schemas.microsoft.com/office/drawing/2014/main" id="{671AA79E-0920-E50D-1010-AE1326CD8F20}"/>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70" name="Text Placeholder 69">
            <a:extLst>
              <a:ext uri="{FF2B5EF4-FFF2-40B4-BE49-F238E27FC236}">
                <a16:creationId xmlns:a16="http://schemas.microsoft.com/office/drawing/2014/main" id="{01AFB7BE-972C-1A2D-D59D-EB04A9C23FF4}"/>
              </a:ext>
            </a:extLst>
          </p:cNvPr>
          <p:cNvSpPr txBox="1">
            <a:spLocks noGrp="1"/>
          </p:cNvSpPr>
          <p:nvPr>
            <p:ph type="body" sz="quarter" idx="18"/>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has a busy day ahead and gets started by having Copilot summarize the latest information from professors and the schedule for the week.</a:t>
            </a:r>
          </a:p>
        </p:txBody>
      </p:sp>
      <p:sp>
        <p:nvSpPr>
          <p:cNvPr id="71" name="Text Placeholder 70">
            <a:extLst>
              <a:ext uri="{FF2B5EF4-FFF2-40B4-BE49-F238E27FC236}">
                <a16:creationId xmlns:a16="http://schemas.microsoft.com/office/drawing/2014/main" id="{EB826AAB-80B5-9FF5-17E9-FC38872C3D80}"/>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The summary reminds her of his upcoming presentation, and she uses Copilot to quickly bring her written thoughts to life.</a:t>
            </a:r>
          </a:p>
        </p:txBody>
      </p:sp>
      <p:sp>
        <p:nvSpPr>
          <p:cNvPr id="72" name="Text Placeholder 71">
            <a:extLst>
              <a:ext uri="{FF2B5EF4-FFF2-40B4-BE49-F238E27FC236}">
                <a16:creationId xmlns:a16="http://schemas.microsoft.com/office/drawing/2014/main" id="{331F240D-C9E9-09C8-B572-68EACDC90CF4}"/>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In economics class, Alex uses Copilot in Excel to analyze financial data and create visually appealing charts for a report. </a:t>
            </a:r>
          </a:p>
        </p:txBody>
      </p:sp>
      <p:sp>
        <p:nvSpPr>
          <p:cNvPr id="73" name="Text Placeholder 72">
            <a:extLst>
              <a:ext uri="{FF2B5EF4-FFF2-40B4-BE49-F238E27FC236}">
                <a16:creationId xmlns:a16="http://schemas.microsoft.com/office/drawing/2014/main" id="{3E38DF1B-7E1C-E505-2D60-CC642D3AA2D1}"/>
              </a:ext>
            </a:extLst>
          </p:cNvPr>
          <p:cNvSpPr txBox="1">
            <a:spLocks noGrp="1"/>
          </p:cNvSpPr>
          <p:nvPr>
            <p:ph type="body" sz="quarter" idx="32"/>
          </p:nvPr>
        </p:nvSpPr>
        <p:spPr>
          <a:xfrm>
            <a:off x="3776898" y="4399422"/>
            <a:ext cx="2808000" cy="715646"/>
          </a:xfrm>
          <a:prstGeom prst="rect">
            <a:avLst/>
          </a:prstGeom>
        </p:spPr>
        <p:txBody>
          <a:bodyPr vert="horz" wrap="square" lIns="90000" tIns="36000" rIns="90000" bIns="36000" rtlCol="0">
            <a:no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is on student council where they're using Copilot in Whiteboard to collaboratively brainstorm ideas and Copilot in Loop to iterate on their proposal and outline next steps. Get initial feedback.</a:t>
            </a:r>
          </a:p>
        </p:txBody>
      </p:sp>
      <p:sp>
        <p:nvSpPr>
          <p:cNvPr id="74" name="Text Placeholder 73">
            <a:extLst>
              <a:ext uri="{FF2B5EF4-FFF2-40B4-BE49-F238E27FC236}">
                <a16:creationId xmlns:a16="http://schemas.microsoft.com/office/drawing/2014/main" id="{E89910C2-19D7-CF49-5F9F-E82C60A5AC79}"/>
              </a:ext>
            </a:extLst>
          </p:cNvPr>
          <p:cNvSpPr txBox="1">
            <a:spLocks noGrp="1"/>
          </p:cNvSpPr>
          <p:nvPr>
            <p:ph type="body" sz="quarter" idx="35"/>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was out sick for an exam prep session and uses Copilot in Teams to easily catch up, ask clarification questions, and replay the sections she needed the most help with.</a:t>
            </a:r>
          </a:p>
        </p:txBody>
      </p:sp>
      <p:sp>
        <p:nvSpPr>
          <p:cNvPr id="75" name="Rectangle: Rounded Corners 6">
            <a:extLst>
              <a:ext uri="{FF2B5EF4-FFF2-40B4-BE49-F238E27FC236}">
                <a16:creationId xmlns:a16="http://schemas.microsoft.com/office/drawing/2014/main" id="{EEEFB4EF-E605-0AF2-E32A-E8B8EAC8E29F}"/>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Boost creativity </a:t>
            </a:r>
            <a:r>
              <a:rPr lang="en-US" noProof="0"/>
              <a:t>and spend the time saved rehearsing the presentation with Speaker Coach. </a:t>
            </a:r>
          </a:p>
        </p:txBody>
      </p:sp>
      <p:sp>
        <p:nvSpPr>
          <p:cNvPr id="76" name="Rectangle: Rounded Corners 6">
            <a:extLst>
              <a:ext uri="{FF2B5EF4-FFF2-40B4-BE49-F238E27FC236}">
                <a16:creationId xmlns:a16="http://schemas.microsoft.com/office/drawing/2014/main" id="{C3D23035-8207-A697-CE69-8DD24AF5542B}"/>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data analysis support</a:t>
            </a:r>
            <a:r>
              <a:rPr lang="en-US" noProof="0"/>
              <a:t>, converse to increase understanding of the insights, and easily convey them to others.</a:t>
            </a:r>
          </a:p>
        </p:txBody>
      </p:sp>
      <p:sp>
        <p:nvSpPr>
          <p:cNvPr id="77" name="Rectangle: Rounded Corners 6">
            <a:extLst>
              <a:ext uri="{FF2B5EF4-FFF2-40B4-BE49-F238E27FC236}">
                <a16:creationId xmlns:a16="http://schemas.microsoft.com/office/drawing/2014/main" id="{941A260E-F2D8-C37F-C28B-E020933CA784}"/>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summarize notes </a:t>
            </a:r>
            <a:r>
              <a:rPr lang="en-US" noProof="0"/>
              <a:t>and use them in a way that increases understanding by openly chatting with notes or transforming them.</a:t>
            </a:r>
          </a:p>
        </p:txBody>
      </p:sp>
      <p:sp>
        <p:nvSpPr>
          <p:cNvPr id="78" name="Rectangle: Rounded Corners 6">
            <a:extLst>
              <a:ext uri="{FF2B5EF4-FFF2-40B4-BE49-F238E27FC236}">
                <a16:creationId xmlns:a16="http://schemas.microsoft.com/office/drawing/2014/main" id="{1EE629E4-333B-67F1-0C3E-DB334F1A5FC7}"/>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Spark and organize new ideas </a:t>
            </a:r>
            <a:r>
              <a:rPr lang="en-US" noProof="0">
                <a:solidFill>
                  <a:schemeClr val="tx1"/>
                </a:solidFill>
                <a:cs typeface="Segoe UI" panose="020B0502040204020203" pitchFamily="34" charset="0"/>
              </a:rPr>
              <a:t>while staying in sync to kick start group projects. </a:t>
            </a:r>
          </a:p>
        </p:txBody>
      </p:sp>
      <p:sp>
        <p:nvSpPr>
          <p:cNvPr id="79" name="Rectangle: Rounded Corners 6">
            <a:extLst>
              <a:ext uri="{FF2B5EF4-FFF2-40B4-BE49-F238E27FC236}">
                <a16:creationId xmlns:a16="http://schemas.microsoft.com/office/drawing/2014/main" id="{B2D2CBAC-5405-B5E5-74BC-2575A2BE2AF6}"/>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Keep up and deepen learning experiences </a:t>
            </a:r>
            <a:r>
              <a:rPr lang="en-US" noProof="0"/>
              <a:t>with the opportunity to ask endless questions and adapt content. </a:t>
            </a:r>
          </a:p>
        </p:txBody>
      </p:sp>
      <p:sp>
        <p:nvSpPr>
          <p:cNvPr id="80" name="Rectangle: Rounded Corners 6">
            <a:extLst>
              <a:ext uri="{FF2B5EF4-FFF2-40B4-BE49-F238E27FC236}">
                <a16:creationId xmlns:a16="http://schemas.microsoft.com/office/drawing/2014/main" id="{D039E99C-633B-4D87-96A5-4EFFC405F66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82" name="Rectangle: Rounded Corners 6">
            <a:extLst>
              <a:ext uri="{FF2B5EF4-FFF2-40B4-BE49-F238E27FC236}">
                <a16:creationId xmlns:a16="http://schemas.microsoft.com/office/drawing/2014/main" id="{037DEB0B-7B03-F92F-61C1-90D4CAD05AF3}"/>
              </a:ext>
              <a:ext uri="{C183D7F6-B498-43B3-948B-1728B52AA6E4}">
                <adec:decorative xmlns:adec="http://schemas.microsoft.com/office/drawing/2017/decorative" val="1"/>
              </a:ext>
            </a:extLst>
          </p:cNvPr>
          <p:cNvSpPr/>
          <p:nvPr/>
        </p:nvSpPr>
        <p:spPr bwMode="auto">
          <a:xfrm>
            <a:off x="1286540" y="1134767"/>
            <a:ext cx="133739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Time management</a:t>
            </a:r>
          </a:p>
        </p:txBody>
      </p:sp>
      <p:pic>
        <p:nvPicPr>
          <p:cNvPr id="83" name="Graphic 82">
            <a:extLst>
              <a:ext uri="{FF2B5EF4-FFF2-40B4-BE49-F238E27FC236}">
                <a16:creationId xmlns:a16="http://schemas.microsoft.com/office/drawing/2014/main" id="{75292840-8280-05EB-01CA-472CE156E2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nvGrpSpPr>
          <p:cNvPr id="18" name="Group 17">
            <a:extLst>
              <a:ext uri="{FF2B5EF4-FFF2-40B4-BE49-F238E27FC236}">
                <a16:creationId xmlns:a16="http://schemas.microsoft.com/office/drawing/2014/main" id="{CA1BFA80-E5E4-444C-61DF-37CDDBCDC765}"/>
              </a:ext>
            </a:extLst>
          </p:cNvPr>
          <p:cNvGrpSpPr/>
          <p:nvPr/>
        </p:nvGrpSpPr>
        <p:grpSpPr>
          <a:xfrm>
            <a:off x="4265404" y="1134767"/>
            <a:ext cx="2698042" cy="223717"/>
            <a:chOff x="4729224" y="1134767"/>
            <a:chExt cx="2698042" cy="223717"/>
          </a:xfrm>
        </p:grpSpPr>
        <p:sp>
          <p:nvSpPr>
            <p:cNvPr id="85" name="Rectangle: Rounded Corners 6">
              <a:extLst>
                <a:ext uri="{FF2B5EF4-FFF2-40B4-BE49-F238E27FC236}">
                  <a16:creationId xmlns:a16="http://schemas.microsoft.com/office/drawing/2014/main" id="{FF3B1601-13C1-BA4C-21D9-B8A76D9097E4}"/>
                </a:ext>
                <a:ext uri="{C183D7F6-B498-43B3-948B-1728B52AA6E4}">
                  <adec:decorative xmlns:adec="http://schemas.microsoft.com/office/drawing/2017/decorative" val="1"/>
                </a:ext>
              </a:extLst>
            </p:cNvPr>
            <p:cNvSpPr/>
            <p:nvPr/>
          </p:nvSpPr>
          <p:spPr bwMode="auto">
            <a:xfrm>
              <a:off x="4729224" y="1134767"/>
              <a:ext cx="2698042" cy="22371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Improved note taking and efficient studying</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6" name="Graphic 85">
              <a:extLst>
                <a:ext uri="{FF2B5EF4-FFF2-40B4-BE49-F238E27FC236}">
                  <a16:creationId xmlns:a16="http://schemas.microsoft.com/office/drawing/2014/main" id="{7E66D405-20A7-CFD2-BC41-8737E9D6F7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6357" y="1170767"/>
              <a:ext cx="144000" cy="144000"/>
            </a:xfrm>
            <a:prstGeom prst="rect">
              <a:avLst/>
            </a:prstGeom>
          </p:spPr>
        </p:pic>
      </p:grpSp>
      <p:grpSp>
        <p:nvGrpSpPr>
          <p:cNvPr id="5" name="Group 4">
            <a:extLst>
              <a:ext uri="{FF2B5EF4-FFF2-40B4-BE49-F238E27FC236}">
                <a16:creationId xmlns:a16="http://schemas.microsoft.com/office/drawing/2014/main" id="{42085A8C-268C-3C3F-488F-8B137E92E733}"/>
              </a:ext>
            </a:extLst>
          </p:cNvPr>
          <p:cNvGrpSpPr/>
          <p:nvPr/>
        </p:nvGrpSpPr>
        <p:grpSpPr>
          <a:xfrm>
            <a:off x="2671475" y="1121515"/>
            <a:ext cx="1549349" cy="244016"/>
            <a:chOff x="3141921" y="1134767"/>
            <a:chExt cx="1549349" cy="244016"/>
          </a:xfrm>
        </p:grpSpPr>
        <p:sp>
          <p:nvSpPr>
            <p:cNvPr id="88" name="Rectangle: Rounded Corners 6">
              <a:extLst>
                <a:ext uri="{FF2B5EF4-FFF2-40B4-BE49-F238E27FC236}">
                  <a16:creationId xmlns:a16="http://schemas.microsoft.com/office/drawing/2014/main" id="{1A498F37-5ED5-8F32-331A-EC9103F71B5B}"/>
                </a:ext>
                <a:ext uri="{C183D7F6-B498-43B3-948B-1728B52AA6E4}">
                  <adec:decorative xmlns:adec="http://schemas.microsoft.com/office/drawing/2017/decorative" val="1"/>
                </a:ext>
              </a:extLst>
            </p:cNvPr>
            <p:cNvSpPr/>
            <p:nvPr/>
          </p:nvSpPr>
          <p:spPr bwMode="auto">
            <a:xfrm>
              <a:off x="3141921" y="1134767"/>
              <a:ext cx="1549349" cy="244016"/>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89" name="Graphic 88">
              <a:extLst>
                <a:ext uri="{FF2B5EF4-FFF2-40B4-BE49-F238E27FC236}">
                  <a16:creationId xmlns:a16="http://schemas.microsoft.com/office/drawing/2014/main" id="{B09CF0D7-927D-B87F-264D-305515BC02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01755" y="1170766"/>
              <a:ext cx="162677" cy="162677"/>
            </a:xfrm>
            <a:prstGeom prst="rect">
              <a:avLst/>
            </a:prstGeom>
          </p:spPr>
        </p:pic>
      </p:grpSp>
      <p:grpSp>
        <p:nvGrpSpPr>
          <p:cNvPr id="90" name="Group 89">
            <a:extLst>
              <a:ext uri="{FF2B5EF4-FFF2-40B4-BE49-F238E27FC236}">
                <a16:creationId xmlns:a16="http://schemas.microsoft.com/office/drawing/2014/main" id="{43E13D56-EE49-F97D-51CB-A1A66833EF77}"/>
              </a:ext>
            </a:extLst>
          </p:cNvPr>
          <p:cNvGrpSpPr/>
          <p:nvPr/>
        </p:nvGrpSpPr>
        <p:grpSpPr>
          <a:xfrm>
            <a:off x="10195084" y="1708697"/>
            <a:ext cx="1696592" cy="1224982"/>
            <a:chOff x="10195084" y="1708697"/>
            <a:chExt cx="1696592" cy="1224982"/>
          </a:xfrm>
        </p:grpSpPr>
        <p:sp>
          <p:nvSpPr>
            <p:cNvPr id="91" name="TextBox 90">
              <a:extLst>
                <a:ext uri="{FF2B5EF4-FFF2-40B4-BE49-F238E27FC236}">
                  <a16:creationId xmlns:a16="http://schemas.microsoft.com/office/drawing/2014/main" id="{EFC7E373-9A8D-EF0D-ABF0-26C72739F301}"/>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Higher Education Student</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92" name="Graphic 91">
              <a:extLst>
                <a:ext uri="{FF2B5EF4-FFF2-40B4-BE49-F238E27FC236}">
                  <a16:creationId xmlns:a16="http://schemas.microsoft.com/office/drawing/2014/main" id="{C5928DAE-777E-0804-01A8-2B488B1920A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17" name="Group 116">
            <a:extLst>
              <a:ext uri="{FF2B5EF4-FFF2-40B4-BE49-F238E27FC236}">
                <a16:creationId xmlns:a16="http://schemas.microsoft.com/office/drawing/2014/main" id="{4006444F-6FF1-8624-CDF5-D40CE602905C}"/>
              </a:ext>
            </a:extLst>
          </p:cNvPr>
          <p:cNvGrpSpPr/>
          <p:nvPr/>
        </p:nvGrpSpPr>
        <p:grpSpPr>
          <a:xfrm>
            <a:off x="818241" y="2658888"/>
            <a:ext cx="2351135" cy="360000"/>
            <a:chOff x="588263" y="1217924"/>
            <a:chExt cx="2351135" cy="360000"/>
          </a:xfrm>
        </p:grpSpPr>
        <p:pic>
          <p:nvPicPr>
            <p:cNvPr id="118" name="Picture 117" descr="Zip Co logo SVG free download, id: 101874 - Brandlogos.net">
              <a:hlinkClick r:id="rId10"/>
              <a:extLst>
                <a:ext uri="{FF2B5EF4-FFF2-40B4-BE49-F238E27FC236}">
                  <a16:creationId xmlns:a16="http://schemas.microsoft.com/office/drawing/2014/main" id="{13C78693-DF6D-0D58-3C98-8B01E93D9A0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863918BB-79EA-BB97-BABA-F80A4B0DE5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20" name="Group 119">
            <a:extLst>
              <a:ext uri="{FF2B5EF4-FFF2-40B4-BE49-F238E27FC236}">
                <a16:creationId xmlns:a16="http://schemas.microsoft.com/office/drawing/2014/main" id="{FDA05B25-BFE7-B275-B379-56D98D1D4965}"/>
              </a:ext>
            </a:extLst>
          </p:cNvPr>
          <p:cNvGrpSpPr/>
          <p:nvPr/>
        </p:nvGrpSpPr>
        <p:grpSpPr>
          <a:xfrm>
            <a:off x="3949325" y="2658888"/>
            <a:ext cx="2351135" cy="360000"/>
            <a:chOff x="588263" y="2177588"/>
            <a:chExt cx="2351135" cy="360000"/>
          </a:xfrm>
        </p:grpSpPr>
        <p:pic>
          <p:nvPicPr>
            <p:cNvPr id="121" name="Picture 120">
              <a:extLst>
                <a:ext uri="{FF2B5EF4-FFF2-40B4-BE49-F238E27FC236}">
                  <a16:creationId xmlns:a16="http://schemas.microsoft.com/office/drawing/2014/main" id="{63AA2D1E-CEE2-ECA5-FA32-DCD2EF36AA7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FF57C5EA-76E3-744C-A34C-70C79B514DD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055DEA40-4275-44A2-93EE-E377AE413563}"/>
              </a:ext>
            </a:extLst>
          </p:cNvPr>
          <p:cNvGrpSpPr/>
          <p:nvPr/>
        </p:nvGrpSpPr>
        <p:grpSpPr>
          <a:xfrm>
            <a:off x="7192616" y="2658888"/>
            <a:ext cx="2361959" cy="360000"/>
            <a:chOff x="577439" y="3137252"/>
            <a:chExt cx="2361959" cy="360000"/>
          </a:xfrm>
        </p:grpSpPr>
        <p:pic>
          <p:nvPicPr>
            <p:cNvPr id="124" name="Picture 123">
              <a:extLst>
                <a:ext uri="{FF2B5EF4-FFF2-40B4-BE49-F238E27FC236}">
                  <a16:creationId xmlns:a16="http://schemas.microsoft.com/office/drawing/2014/main" id="{D5058D3C-BE45-77BE-4585-407FF847915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5" name="TextBox 124">
              <a:extLst>
                <a:ext uri="{FF2B5EF4-FFF2-40B4-BE49-F238E27FC236}">
                  <a16:creationId xmlns:a16="http://schemas.microsoft.com/office/drawing/2014/main" id="{1E531CBA-0CD3-6D70-6A0B-E850B92FA86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868397F4-2737-443D-3FBD-822E49B20BDA}"/>
              </a:ext>
            </a:extLst>
          </p:cNvPr>
          <p:cNvGrpSpPr/>
          <p:nvPr/>
        </p:nvGrpSpPr>
        <p:grpSpPr>
          <a:xfrm>
            <a:off x="7192616" y="5165627"/>
            <a:ext cx="2351135" cy="360000"/>
            <a:chOff x="588263" y="3617084"/>
            <a:chExt cx="2351135" cy="360000"/>
          </a:xfrm>
        </p:grpSpPr>
        <p:pic>
          <p:nvPicPr>
            <p:cNvPr id="127" name="Picture 126">
              <a:extLst>
                <a:ext uri="{FF2B5EF4-FFF2-40B4-BE49-F238E27FC236}">
                  <a16:creationId xmlns:a16="http://schemas.microsoft.com/office/drawing/2014/main" id="{409AAEEA-4288-1CB5-689B-558A0ACAB14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6CB3BC03-EDFE-A3FE-6632-606626444A1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D82D6173-61B4-F063-D2D0-BD50B30BD3B3}"/>
              </a:ext>
            </a:extLst>
          </p:cNvPr>
          <p:cNvGrpSpPr/>
          <p:nvPr/>
        </p:nvGrpSpPr>
        <p:grpSpPr>
          <a:xfrm>
            <a:off x="801350" y="5165627"/>
            <a:ext cx="2368026" cy="360000"/>
            <a:chOff x="3277688" y="1217924"/>
            <a:chExt cx="2368026" cy="360000"/>
          </a:xfrm>
        </p:grpSpPr>
        <p:pic>
          <p:nvPicPr>
            <p:cNvPr id="130" name="Picture 129">
              <a:extLst>
                <a:ext uri="{FF2B5EF4-FFF2-40B4-BE49-F238E27FC236}">
                  <a16:creationId xmlns:a16="http://schemas.microsoft.com/office/drawing/2014/main" id="{489264B5-892B-5439-F6B7-5F116155FA6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131" name="TextBox 130">
              <a:extLst>
                <a:ext uri="{FF2B5EF4-FFF2-40B4-BE49-F238E27FC236}">
                  <a16:creationId xmlns:a16="http://schemas.microsoft.com/office/drawing/2014/main" id="{AE0098CA-B4AE-ED34-56BA-29FDE6AB117C}"/>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Notes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2" name="Group 131">
            <a:extLst>
              <a:ext uri="{FF2B5EF4-FFF2-40B4-BE49-F238E27FC236}">
                <a16:creationId xmlns:a16="http://schemas.microsoft.com/office/drawing/2014/main" id="{A113A0BA-2080-3525-8A48-B516A30CCB63}"/>
              </a:ext>
            </a:extLst>
          </p:cNvPr>
          <p:cNvGrpSpPr/>
          <p:nvPr/>
        </p:nvGrpSpPr>
        <p:grpSpPr>
          <a:xfrm>
            <a:off x="5076131" y="5165627"/>
            <a:ext cx="2351135" cy="360000"/>
            <a:chOff x="588263" y="4096916"/>
            <a:chExt cx="2351135" cy="360000"/>
          </a:xfrm>
        </p:grpSpPr>
        <p:pic>
          <p:nvPicPr>
            <p:cNvPr id="133" name="Picture 132">
              <a:extLst>
                <a:ext uri="{FF2B5EF4-FFF2-40B4-BE49-F238E27FC236}">
                  <a16:creationId xmlns:a16="http://schemas.microsoft.com/office/drawing/2014/main" id="{315CF4CB-20FA-A0B9-A5FD-1A67C2B18C0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34" name="TextBox 133">
              <a:extLst>
                <a:ext uri="{FF2B5EF4-FFF2-40B4-BE49-F238E27FC236}">
                  <a16:creationId xmlns:a16="http://schemas.microsoft.com/office/drawing/2014/main" id="{44ED6EDD-D1F8-5551-777F-6A493CDB86F8}"/>
                </a:ext>
                <a:ext uri="{C183D7F6-B498-43B3-948B-1728B52AA6E4}">
                  <adec:decorative xmlns:adec="http://schemas.microsoft.com/office/drawing/2017/decorative" val="0"/>
                </a:ext>
              </a:extLst>
            </p:cNvPr>
            <p:cNvSpPr txBox="1"/>
            <p:nvPr/>
          </p:nvSpPr>
          <p:spPr>
            <a:xfrm>
              <a:off x="1047214" y="412302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in Whiteboard</a:t>
              </a:r>
            </a:p>
          </p:txBody>
        </p:sp>
      </p:grpSp>
      <p:grpSp>
        <p:nvGrpSpPr>
          <p:cNvPr id="135" name="Group 134">
            <a:extLst>
              <a:ext uri="{FF2B5EF4-FFF2-40B4-BE49-F238E27FC236}">
                <a16:creationId xmlns:a16="http://schemas.microsoft.com/office/drawing/2014/main" id="{9A8F8311-31B4-6A1A-ADB3-BD0E624C5B25}"/>
              </a:ext>
            </a:extLst>
          </p:cNvPr>
          <p:cNvGrpSpPr/>
          <p:nvPr/>
        </p:nvGrpSpPr>
        <p:grpSpPr>
          <a:xfrm>
            <a:off x="3949325" y="5165627"/>
            <a:ext cx="2368026" cy="360000"/>
            <a:chOff x="3277688" y="2657420"/>
            <a:chExt cx="2368026" cy="360000"/>
          </a:xfrm>
        </p:grpSpPr>
        <p:grpSp>
          <p:nvGrpSpPr>
            <p:cNvPr id="136" name="Group 135">
              <a:extLst>
                <a:ext uri="{FF2B5EF4-FFF2-40B4-BE49-F238E27FC236}">
                  <a16:creationId xmlns:a16="http://schemas.microsoft.com/office/drawing/2014/main" id="{B5AE4586-146B-A086-5881-E4F6881543AF}"/>
                </a:ext>
              </a:extLst>
            </p:cNvPr>
            <p:cNvGrpSpPr>
              <a:grpSpLocks noChangeAspect="1"/>
            </p:cNvGrpSpPr>
            <p:nvPr/>
          </p:nvGrpSpPr>
          <p:grpSpPr>
            <a:xfrm>
              <a:off x="3277688" y="2657420"/>
              <a:ext cx="360000" cy="360000"/>
              <a:chOff x="2746466" y="3838485"/>
              <a:chExt cx="396000" cy="396000"/>
            </a:xfrm>
          </p:grpSpPr>
          <p:sp>
            <p:nvSpPr>
              <p:cNvPr id="138" name="Oval 137">
                <a:extLst>
                  <a:ext uri="{FF2B5EF4-FFF2-40B4-BE49-F238E27FC236}">
                    <a16:creationId xmlns:a16="http://schemas.microsoft.com/office/drawing/2014/main" id="{9F8B9C58-7617-6939-D981-ADDA99C06AD3}"/>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39" name="Graphic 138">
                <a:extLst>
                  <a:ext uri="{FF2B5EF4-FFF2-40B4-BE49-F238E27FC236}">
                    <a16:creationId xmlns:a16="http://schemas.microsoft.com/office/drawing/2014/main" id="{36E4C632-29E8-1080-D73C-92C6A05D77F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838176" y="3904068"/>
                <a:ext cx="229999" cy="229999"/>
              </a:xfrm>
              <a:prstGeom prst="rect">
                <a:avLst/>
              </a:prstGeom>
              <a:effectLst/>
            </p:spPr>
          </p:pic>
        </p:grpSp>
        <p:sp>
          <p:nvSpPr>
            <p:cNvPr id="137" name="TextBox 136">
              <a:extLst>
                <a:ext uri="{FF2B5EF4-FFF2-40B4-BE49-F238E27FC236}">
                  <a16:creationId xmlns:a16="http://schemas.microsoft.com/office/drawing/2014/main" id="{B92E678A-4A76-69AD-E622-683F480329FB}"/>
                </a:ext>
                <a:ext uri="{C183D7F6-B498-43B3-948B-1728B52AA6E4}">
                  <adec:decorative xmlns:adec="http://schemas.microsoft.com/office/drawing/2017/decorative" val="0"/>
                </a:ext>
              </a:extLst>
            </p:cNvPr>
            <p:cNvSpPr txBox="1"/>
            <p:nvPr/>
          </p:nvSpPr>
          <p:spPr>
            <a:xfrm>
              <a:off x="3753530" y="268353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in Loop</a:t>
              </a:r>
            </a:p>
          </p:txBody>
        </p:sp>
      </p:grpSp>
      <p:pic>
        <p:nvPicPr>
          <p:cNvPr id="6" name="Picture 5" descr="A young person holding a pencil&#10;&#10;Description automatically generated">
            <a:extLst>
              <a:ext uri="{FF2B5EF4-FFF2-40B4-BE49-F238E27FC236}">
                <a16:creationId xmlns:a16="http://schemas.microsoft.com/office/drawing/2014/main" id="{F242ADDF-83B3-54E7-F832-F87366A80B1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flipH="1">
            <a:off x="9876544" y="3304269"/>
            <a:ext cx="2315455" cy="3553730"/>
          </a:xfrm>
          <a:prstGeom prst="rect">
            <a:avLst/>
          </a:prstGeom>
        </p:spPr>
      </p:pic>
      <p:grpSp>
        <p:nvGrpSpPr>
          <p:cNvPr id="17" name="Group 16">
            <a:extLst>
              <a:ext uri="{FF2B5EF4-FFF2-40B4-BE49-F238E27FC236}">
                <a16:creationId xmlns:a16="http://schemas.microsoft.com/office/drawing/2014/main" id="{E54826FB-C86F-5499-D060-0BFF69B260CF}"/>
              </a:ext>
            </a:extLst>
          </p:cNvPr>
          <p:cNvGrpSpPr/>
          <p:nvPr/>
        </p:nvGrpSpPr>
        <p:grpSpPr>
          <a:xfrm>
            <a:off x="6519224" y="351933"/>
            <a:ext cx="5368093" cy="338443"/>
            <a:chOff x="6519224" y="351933"/>
            <a:chExt cx="5368093" cy="338443"/>
          </a:xfrm>
        </p:grpSpPr>
        <p:sp>
          <p:nvSpPr>
            <p:cNvPr id="8" name="TextBox 7">
              <a:extLst>
                <a:ext uri="{FF2B5EF4-FFF2-40B4-BE49-F238E27FC236}">
                  <a16:creationId xmlns:a16="http://schemas.microsoft.com/office/drawing/2014/main" id="{C06C5222-8C92-0FBE-4E39-777A6486EACD}"/>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9" name="TextBox 8">
              <a:extLst>
                <a:ext uri="{FF2B5EF4-FFF2-40B4-BE49-F238E27FC236}">
                  <a16:creationId xmlns:a16="http://schemas.microsoft.com/office/drawing/2014/main" id="{98F61A93-EC4F-5D03-3915-CCC0DE2F1AC6}"/>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0" name="Straight Connector 9">
              <a:extLst>
                <a:ext uri="{FF2B5EF4-FFF2-40B4-BE49-F238E27FC236}">
                  <a16:creationId xmlns:a16="http://schemas.microsoft.com/office/drawing/2014/main" id="{C64DE483-875F-9D33-D1CE-E4A65671BD00}"/>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 Placeholder 150">
              <a:extLst>
                <a:ext uri="{FF2B5EF4-FFF2-40B4-BE49-F238E27FC236}">
                  <a16:creationId xmlns:a16="http://schemas.microsoft.com/office/drawing/2014/main" id="{CCE0B074-363E-A0A0-E303-9F8E1890AAC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1">
              <a:extLst>
                <a:ext uri="{FF2B5EF4-FFF2-40B4-BE49-F238E27FC236}">
                  <a16:creationId xmlns:a16="http://schemas.microsoft.com/office/drawing/2014/main" id="{9F8AB913-4202-5090-4845-19435BD84A0C}"/>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52">
              <a:extLst>
                <a:ext uri="{FF2B5EF4-FFF2-40B4-BE49-F238E27FC236}">
                  <a16:creationId xmlns:a16="http://schemas.microsoft.com/office/drawing/2014/main" id="{D407D6B4-89C4-FC5B-5A11-D9EF2E19AA14}"/>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4" name="Text Placeholder 185">
              <a:extLst>
                <a:ext uri="{FF2B5EF4-FFF2-40B4-BE49-F238E27FC236}">
                  <a16:creationId xmlns:a16="http://schemas.microsoft.com/office/drawing/2014/main" id="{A87D2134-8DC7-F60B-298F-9886B2B98C0A}"/>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6" name="Text Placeholder 198">
              <a:extLst>
                <a:ext uri="{FF2B5EF4-FFF2-40B4-BE49-F238E27FC236}">
                  <a16:creationId xmlns:a16="http://schemas.microsoft.com/office/drawing/2014/main" id="{6D9E3DF7-3587-2F78-A7AD-F038DCF3CE6E}"/>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Tree>
    <p:extLst>
      <p:ext uri="{BB962C8B-B14F-4D97-AF65-F5344CB8AC3E}">
        <p14:creationId xmlns:p14="http://schemas.microsoft.com/office/powerpoint/2010/main" val="248065387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1726</TotalTime>
  <Words>355</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Higher Education Student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2025-02-11T15:03:29Z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