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45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6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D2E0B-BFD9-D939-769B-6DB5DA7DE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257EC-F949-5805-DAC4-C83421FF46DA}"/>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Head of Student Services</a:t>
            </a:r>
          </a:p>
        </p:txBody>
      </p:sp>
      <p:sp>
        <p:nvSpPr>
          <p:cNvPr id="76" name="Rectangle: Rounded Corners 11">
            <a:extLst>
              <a:ext uri="{FF2B5EF4-FFF2-40B4-BE49-F238E27FC236}">
                <a16:creationId xmlns:a16="http://schemas.microsoft.com/office/drawing/2014/main" id="{D35FE6A7-18A9-8759-B1BF-76E49C1E524A}"/>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77" name="Rectangle: Rounded Corners 13">
            <a:extLst>
              <a:ext uri="{FF2B5EF4-FFF2-40B4-BE49-F238E27FC236}">
                <a16:creationId xmlns:a16="http://schemas.microsoft.com/office/drawing/2014/main" id="{E1BDA64E-83FB-D52D-1A6B-BC9009197BBB}"/>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78" name="Rectangle: Rounded Corners 15">
            <a:extLst>
              <a:ext uri="{FF2B5EF4-FFF2-40B4-BE49-F238E27FC236}">
                <a16:creationId xmlns:a16="http://schemas.microsoft.com/office/drawing/2014/main" id="{732777CB-7EF6-DC6A-60E6-23881B79F3AA}"/>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79" name="Rectangle: Rounded Corners 4">
            <a:extLst>
              <a:ext uri="{FF2B5EF4-FFF2-40B4-BE49-F238E27FC236}">
                <a16:creationId xmlns:a16="http://schemas.microsoft.com/office/drawing/2014/main" id="{9EEEC095-280F-84C1-A870-63DFFB27A649}"/>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0" name="Rectangle: Rounded Corners 19">
            <a:extLst>
              <a:ext uri="{FF2B5EF4-FFF2-40B4-BE49-F238E27FC236}">
                <a16:creationId xmlns:a16="http://schemas.microsoft.com/office/drawing/2014/main" id="{DD4AE0B4-85B1-12FB-F48A-255307CB9D3A}"/>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81" name="Rectangle: Rounded Corners 7">
            <a:extLst>
              <a:ext uri="{FF2B5EF4-FFF2-40B4-BE49-F238E27FC236}">
                <a16:creationId xmlns:a16="http://schemas.microsoft.com/office/drawing/2014/main" id="{428FE9BE-2536-C392-F918-DFDB45C09A44}"/>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151" name="Rectangle: Rounded Corners 6">
            <a:extLst>
              <a:ext uri="{FF2B5EF4-FFF2-40B4-BE49-F238E27FC236}">
                <a16:creationId xmlns:a16="http://schemas.microsoft.com/office/drawing/2014/main" id="{89866484-5359-309B-38BC-05B823852D4D}"/>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153" name="Rectangle: Rounded Corners 6">
            <a:extLst>
              <a:ext uri="{FF2B5EF4-FFF2-40B4-BE49-F238E27FC236}">
                <a16:creationId xmlns:a16="http://schemas.microsoft.com/office/drawing/2014/main" id="{D7AF1440-0C46-FA94-C144-9760E99CE619}"/>
              </a:ext>
              <a:ext uri="{C183D7F6-B498-43B3-948B-1728B52AA6E4}">
                <adec:decorative xmlns:adec="http://schemas.microsoft.com/office/drawing/2017/decorative" val="1"/>
              </a:ext>
            </a:extLst>
          </p:cNvPr>
          <p:cNvSpPr/>
          <p:nvPr/>
        </p:nvSpPr>
        <p:spPr bwMode="auto">
          <a:xfrm>
            <a:off x="1286540" y="1134767"/>
            <a:ext cx="238058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Less time spent on administrative tasks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54" name="Graphic 153">
            <a:extLst>
              <a:ext uri="{FF2B5EF4-FFF2-40B4-BE49-F238E27FC236}">
                <a16:creationId xmlns:a16="http://schemas.microsoft.com/office/drawing/2014/main" id="{70C67A92-E1F2-16ED-4C24-8C01F5EB197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nvGrpSpPr>
          <p:cNvPr id="155" name="Group 154">
            <a:extLst>
              <a:ext uri="{FF2B5EF4-FFF2-40B4-BE49-F238E27FC236}">
                <a16:creationId xmlns:a16="http://schemas.microsoft.com/office/drawing/2014/main" id="{DDACF60D-2B5C-BF50-ACDB-6EE2D68B1DA1}"/>
              </a:ext>
            </a:extLst>
          </p:cNvPr>
          <p:cNvGrpSpPr/>
          <p:nvPr/>
        </p:nvGrpSpPr>
        <p:grpSpPr>
          <a:xfrm>
            <a:off x="6576138" y="1134767"/>
            <a:ext cx="2325078" cy="216000"/>
            <a:chOff x="6215701" y="969899"/>
            <a:chExt cx="2325078" cy="216000"/>
          </a:xfrm>
        </p:grpSpPr>
        <p:sp>
          <p:nvSpPr>
            <p:cNvPr id="156" name="Rectangle: Rounded Corners 6">
              <a:extLst>
                <a:ext uri="{FF2B5EF4-FFF2-40B4-BE49-F238E27FC236}">
                  <a16:creationId xmlns:a16="http://schemas.microsoft.com/office/drawing/2014/main" id="{B240E362-3581-21A8-F60D-9D2DAC6AD347}"/>
                </a:ext>
                <a:ext uri="{C183D7F6-B498-43B3-948B-1728B52AA6E4}">
                  <adec:decorative xmlns:adec="http://schemas.microsoft.com/office/drawing/2017/decorative" val="1"/>
                </a:ext>
              </a:extLst>
            </p:cNvPr>
            <p:cNvSpPr/>
            <p:nvPr/>
          </p:nvSpPr>
          <p:spPr bwMode="auto">
            <a:xfrm>
              <a:off x="6215701"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cs typeface="Segoe UI Semibold"/>
                </a:rPr>
                <a:t>More time spent with </a:t>
              </a:r>
              <a:r>
                <a:rPr lang="en-US" sz="900" noProof="0">
                  <a:solidFill>
                    <a:srgbClr val="73391D"/>
                  </a:solidFill>
                  <a:latin typeface="Segoe UI Semibold"/>
                  <a:cs typeface="Segoe UI Semibold"/>
                </a:rPr>
                <a:t>students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57" name="Graphic 156">
              <a:extLst>
                <a:ext uri="{FF2B5EF4-FFF2-40B4-BE49-F238E27FC236}">
                  <a16:creationId xmlns:a16="http://schemas.microsoft.com/office/drawing/2014/main" id="{ABED6C4F-82DB-2F60-9D14-C371F9EE50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158" name="Group 157">
            <a:extLst>
              <a:ext uri="{FF2B5EF4-FFF2-40B4-BE49-F238E27FC236}">
                <a16:creationId xmlns:a16="http://schemas.microsoft.com/office/drawing/2014/main" id="{604AFB5B-4833-811A-503E-BF669651BF66}"/>
              </a:ext>
            </a:extLst>
          </p:cNvPr>
          <p:cNvGrpSpPr/>
          <p:nvPr/>
        </p:nvGrpSpPr>
        <p:grpSpPr>
          <a:xfrm>
            <a:off x="3716624" y="1134767"/>
            <a:ext cx="2795593" cy="216000"/>
            <a:chOff x="3133720" y="969899"/>
            <a:chExt cx="2795593" cy="216000"/>
          </a:xfrm>
        </p:grpSpPr>
        <p:sp>
          <p:nvSpPr>
            <p:cNvPr id="159" name="Rectangle: Rounded Corners 6">
              <a:extLst>
                <a:ext uri="{FF2B5EF4-FFF2-40B4-BE49-F238E27FC236}">
                  <a16:creationId xmlns:a16="http://schemas.microsoft.com/office/drawing/2014/main" id="{C74181DB-2170-BA5A-4B76-9120C71514FB}"/>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effective planning and communication</a:t>
              </a:r>
            </a:p>
          </p:txBody>
        </p:sp>
        <p:pic>
          <p:nvPicPr>
            <p:cNvPr id="160" name="Graphic 159">
              <a:extLst>
                <a:ext uri="{FF2B5EF4-FFF2-40B4-BE49-F238E27FC236}">
                  <a16:creationId xmlns:a16="http://schemas.microsoft.com/office/drawing/2014/main" id="{1A34BFF6-AB20-F149-167E-5C37F53E3E1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grpSp>
        <p:nvGrpSpPr>
          <p:cNvPr id="161" name="Group 160">
            <a:extLst>
              <a:ext uri="{FF2B5EF4-FFF2-40B4-BE49-F238E27FC236}">
                <a16:creationId xmlns:a16="http://schemas.microsoft.com/office/drawing/2014/main" id="{98C8DF46-B6A1-B73E-954C-941A618B11C3}"/>
              </a:ext>
            </a:extLst>
          </p:cNvPr>
          <p:cNvGrpSpPr/>
          <p:nvPr/>
        </p:nvGrpSpPr>
        <p:grpSpPr>
          <a:xfrm>
            <a:off x="10195084" y="1708697"/>
            <a:ext cx="1696592" cy="1224982"/>
            <a:chOff x="10195084" y="1708697"/>
            <a:chExt cx="1696592" cy="1224982"/>
          </a:xfrm>
        </p:grpSpPr>
        <p:sp>
          <p:nvSpPr>
            <p:cNvPr id="162" name="TextBox 161">
              <a:extLst>
                <a:ext uri="{FF2B5EF4-FFF2-40B4-BE49-F238E27FC236}">
                  <a16:creationId xmlns:a16="http://schemas.microsoft.com/office/drawing/2014/main" id="{EC06DEC7-77DE-CF6C-557E-028DF5B3D736}"/>
                </a:ext>
              </a:extLst>
            </p:cNvPr>
            <p:cNvSpPr txBox="1"/>
            <p:nvPr/>
          </p:nvSpPr>
          <p:spPr>
            <a:xfrm>
              <a:off x="10195084" y="1708697"/>
              <a:ext cx="169659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Head of Student Services</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163" name="Graphic 162">
              <a:extLst>
                <a:ext uri="{FF2B5EF4-FFF2-40B4-BE49-F238E27FC236}">
                  <a16:creationId xmlns:a16="http://schemas.microsoft.com/office/drawing/2014/main" id="{66C60224-9EC0-B976-C62B-7DB955A232C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15" name="Group 14">
            <a:extLst>
              <a:ext uri="{FF2B5EF4-FFF2-40B4-BE49-F238E27FC236}">
                <a16:creationId xmlns:a16="http://schemas.microsoft.com/office/drawing/2014/main" id="{E0B874E8-F0C5-185B-D797-797303DA830B}"/>
              </a:ext>
            </a:extLst>
          </p:cNvPr>
          <p:cNvGrpSpPr/>
          <p:nvPr/>
        </p:nvGrpSpPr>
        <p:grpSpPr>
          <a:xfrm>
            <a:off x="6519224" y="351933"/>
            <a:ext cx="5368093" cy="338443"/>
            <a:chOff x="6519224" y="351933"/>
            <a:chExt cx="5368093" cy="338443"/>
          </a:xfrm>
        </p:grpSpPr>
        <p:sp>
          <p:nvSpPr>
            <p:cNvPr id="6" name="TextBox 5">
              <a:extLst>
                <a:ext uri="{FF2B5EF4-FFF2-40B4-BE49-F238E27FC236}">
                  <a16:creationId xmlns:a16="http://schemas.microsoft.com/office/drawing/2014/main" id="{1CD23A7C-872E-6F46-FF07-EEC5EB7DA51F}"/>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7" name="TextBox 6">
              <a:extLst>
                <a:ext uri="{FF2B5EF4-FFF2-40B4-BE49-F238E27FC236}">
                  <a16:creationId xmlns:a16="http://schemas.microsoft.com/office/drawing/2014/main" id="{D4D0D1E4-162C-2E49-F38B-15AEB75C1EC4}"/>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9" name="Straight Connector 8">
              <a:extLst>
                <a:ext uri="{FF2B5EF4-FFF2-40B4-BE49-F238E27FC236}">
                  <a16:creationId xmlns:a16="http://schemas.microsoft.com/office/drawing/2014/main" id="{8D39663D-A1F8-FD89-F81B-F42E20074BF7}"/>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945F39CE-A898-4904-43E5-A0A5C7D480A8}"/>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1">
              <a:extLst>
                <a:ext uri="{FF2B5EF4-FFF2-40B4-BE49-F238E27FC236}">
                  <a16:creationId xmlns:a16="http://schemas.microsoft.com/office/drawing/2014/main" id="{9C689002-C65A-1ED2-6E74-828B217D824B}"/>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4F2F70F0-C43D-F3B2-CB0C-F5983C5CFBF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85">
              <a:extLst>
                <a:ext uri="{FF2B5EF4-FFF2-40B4-BE49-F238E27FC236}">
                  <a16:creationId xmlns:a16="http://schemas.microsoft.com/office/drawing/2014/main" id="{4615E43D-F57C-36C5-5EA2-5F57A4D3601D}"/>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3C43137A-7CBB-095D-73EF-0AF164D1A16C}"/>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sp>
        <p:nvSpPr>
          <p:cNvPr id="38" name="Text Placeholder 5">
            <a:extLst>
              <a:ext uri="{FF2B5EF4-FFF2-40B4-BE49-F238E27FC236}">
                <a16:creationId xmlns:a16="http://schemas.microsoft.com/office/drawing/2014/main" id="{4A53A213-66D6-457F-2C56-351E90749B72}"/>
              </a:ext>
            </a:extLst>
          </p:cNvPr>
          <p:cNvSpPr txBox="1">
            <a:spLocks/>
          </p:cNvSpPr>
          <p:nvPr/>
        </p:nvSpPr>
        <p:spPr>
          <a:xfrm>
            <a:off x="584200" y="2032188"/>
            <a:ext cx="2808000" cy="626701"/>
          </a:xfrm>
          <a:prstGeom prst="rect">
            <a:avLst/>
          </a:prstGeom>
        </p:spPr>
        <p:txBody>
          <a:bodyPr vert="horz" wrap="square" lIns="90000" tIns="36000" rIns="90000" bIns="36000" rtlCol="0">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uses Copilot in Teams to easily recap a meeting she missed about new student portal plans outlining the questions to review and action items assigned to her.</a:t>
            </a:r>
          </a:p>
        </p:txBody>
      </p:sp>
      <p:sp>
        <p:nvSpPr>
          <p:cNvPr id="39" name="Text Placeholder 42">
            <a:extLst>
              <a:ext uri="{FF2B5EF4-FFF2-40B4-BE49-F238E27FC236}">
                <a16:creationId xmlns:a16="http://schemas.microsoft.com/office/drawing/2014/main" id="{46B06AA2-8D82-A372-4411-9CA765B6CA39}"/>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summarizes feedback from colleagues about her recent proposal and asks Copilot to generate a response that outlines the next actionable steps.</a:t>
            </a:r>
          </a:p>
        </p:txBody>
      </p:sp>
      <p:sp>
        <p:nvSpPr>
          <p:cNvPr id="40" name="Text Placeholder 43">
            <a:extLst>
              <a:ext uri="{FF2B5EF4-FFF2-40B4-BE49-F238E27FC236}">
                <a16:creationId xmlns:a16="http://schemas.microsoft.com/office/drawing/2014/main" id="{8CA08297-9DB1-C40E-701C-26A27EA0C679}"/>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uses Copilot in Word to revise and expand the key sections of the events and activities that keep students and faculty engaged based on feedback and other relevant files.</a:t>
            </a:r>
          </a:p>
        </p:txBody>
      </p:sp>
      <p:sp>
        <p:nvSpPr>
          <p:cNvPr id="41" name="Rectangle: Rounded Corners 6">
            <a:extLst>
              <a:ext uri="{FF2B5EF4-FFF2-40B4-BE49-F238E27FC236}">
                <a16:creationId xmlns:a16="http://schemas.microsoft.com/office/drawing/2014/main" id="{E5A11E52-69BC-CC5D-3B75-1D50DA09E700}"/>
              </a:ext>
              <a:ext uri="{C183D7F6-B498-43B3-948B-1728B52AA6E4}">
                <adec:decorative xmlns:adec="http://schemas.microsoft.com/office/drawing/2017/decorative" val="1"/>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Avoid listening to meeting recordings</a:t>
            </a:r>
            <a:r>
              <a:rPr lang="en-US" noProof="0"/>
              <a:t> and spend that time working on action items to create new ideas and answer questions.</a:t>
            </a:r>
          </a:p>
        </p:txBody>
      </p:sp>
      <p:sp>
        <p:nvSpPr>
          <p:cNvPr id="42" name="Rectangle: Rounded Corners 6">
            <a:extLst>
              <a:ext uri="{FF2B5EF4-FFF2-40B4-BE49-F238E27FC236}">
                <a16:creationId xmlns:a16="http://schemas.microsoft.com/office/drawing/2014/main" id="{B29556AF-BB9B-E05B-78B5-7AD27CD85079}"/>
              </a:ext>
              <a:ext uri="{C183D7F6-B498-43B3-948B-1728B52AA6E4}">
                <adec:decorative xmlns:adec="http://schemas.microsoft.com/office/drawing/2017/decorative" val="1"/>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document and share next steps </a:t>
            </a:r>
            <a:r>
              <a:rPr lang="en-US" noProof="0"/>
              <a:t>that reflect multiple perspectives from a long thread. </a:t>
            </a:r>
          </a:p>
        </p:txBody>
      </p:sp>
      <p:sp>
        <p:nvSpPr>
          <p:cNvPr id="43" name="Rectangle: Rounded Corners 6">
            <a:extLst>
              <a:ext uri="{FF2B5EF4-FFF2-40B4-BE49-F238E27FC236}">
                <a16:creationId xmlns:a16="http://schemas.microsoft.com/office/drawing/2014/main" id="{44DAA7A5-E270-F212-5711-AA720404A4EB}"/>
              </a:ext>
              <a:ext uri="{C183D7F6-B498-43B3-948B-1728B52AA6E4}">
                <adec:decorative xmlns:adec="http://schemas.microsoft.com/office/drawing/2017/decorative" val="1"/>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Expand on your ideas </a:t>
            </a:r>
            <a:r>
              <a:rPr lang="en-US" noProof="0"/>
              <a:t>and transform your document with helpful assistance at every stage. </a:t>
            </a:r>
          </a:p>
        </p:txBody>
      </p:sp>
      <p:grpSp>
        <p:nvGrpSpPr>
          <p:cNvPr id="44" name="Group 43">
            <a:extLst>
              <a:ext uri="{FF2B5EF4-FFF2-40B4-BE49-F238E27FC236}">
                <a16:creationId xmlns:a16="http://schemas.microsoft.com/office/drawing/2014/main" id="{AD1C02BE-43DE-3AEA-674D-59B3F11AF70A}"/>
              </a:ext>
            </a:extLst>
          </p:cNvPr>
          <p:cNvGrpSpPr/>
          <p:nvPr/>
        </p:nvGrpSpPr>
        <p:grpSpPr>
          <a:xfrm>
            <a:off x="812632" y="2654355"/>
            <a:ext cx="2351135" cy="360000"/>
            <a:chOff x="588263" y="3617084"/>
            <a:chExt cx="2351135" cy="360000"/>
          </a:xfrm>
        </p:grpSpPr>
        <p:pic>
          <p:nvPicPr>
            <p:cNvPr id="45" name="Picture 44">
              <a:extLst>
                <a:ext uri="{FF2B5EF4-FFF2-40B4-BE49-F238E27FC236}">
                  <a16:creationId xmlns:a16="http://schemas.microsoft.com/office/drawing/2014/main" id="{36CC6031-CDF6-0E72-624C-382824D78ED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6" name="TextBox 45">
              <a:extLst>
                <a:ext uri="{FF2B5EF4-FFF2-40B4-BE49-F238E27FC236}">
                  <a16:creationId xmlns:a16="http://schemas.microsoft.com/office/drawing/2014/main" id="{BE0E1005-0895-BF4E-3A6C-F42F1702E51C}"/>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7" name="Group 46">
            <a:extLst>
              <a:ext uri="{FF2B5EF4-FFF2-40B4-BE49-F238E27FC236}">
                <a16:creationId xmlns:a16="http://schemas.microsoft.com/office/drawing/2014/main" id="{4BA5B51E-5F48-A2DF-47DD-80E73E41EFA6}"/>
              </a:ext>
            </a:extLst>
          </p:cNvPr>
          <p:cNvGrpSpPr/>
          <p:nvPr/>
        </p:nvGrpSpPr>
        <p:grpSpPr>
          <a:xfrm>
            <a:off x="3949325" y="2654355"/>
            <a:ext cx="2351135" cy="360000"/>
            <a:chOff x="588263" y="1697756"/>
            <a:chExt cx="2351135" cy="360000"/>
          </a:xfrm>
        </p:grpSpPr>
        <p:pic>
          <p:nvPicPr>
            <p:cNvPr id="48" name="Picture 47">
              <a:extLst>
                <a:ext uri="{FF2B5EF4-FFF2-40B4-BE49-F238E27FC236}">
                  <a16:creationId xmlns:a16="http://schemas.microsoft.com/office/drawing/2014/main" id="{BDD8268B-2690-8AB6-5B51-8DF1AE29C5E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9" name="TextBox 48">
              <a:extLst>
                <a:ext uri="{FF2B5EF4-FFF2-40B4-BE49-F238E27FC236}">
                  <a16:creationId xmlns:a16="http://schemas.microsoft.com/office/drawing/2014/main" id="{D490C129-864C-6EAA-B289-1C8E6C5A6FB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3587AF35-52D7-EAD7-DF72-FA7787925092}"/>
              </a:ext>
            </a:extLst>
          </p:cNvPr>
          <p:cNvGrpSpPr/>
          <p:nvPr/>
        </p:nvGrpSpPr>
        <p:grpSpPr>
          <a:xfrm>
            <a:off x="7192616" y="2654355"/>
            <a:ext cx="2351135" cy="360000"/>
            <a:chOff x="588263" y="2657420"/>
            <a:chExt cx="2351135" cy="360000"/>
          </a:xfrm>
        </p:grpSpPr>
        <p:pic>
          <p:nvPicPr>
            <p:cNvPr id="51" name="Picture 50">
              <a:extLst>
                <a:ext uri="{FF2B5EF4-FFF2-40B4-BE49-F238E27FC236}">
                  <a16:creationId xmlns:a16="http://schemas.microsoft.com/office/drawing/2014/main" id="{43F3EDC6-EA91-FB47-59B4-A5DB7D1918D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52" name="TextBox 51">
              <a:extLst>
                <a:ext uri="{FF2B5EF4-FFF2-40B4-BE49-F238E27FC236}">
                  <a16:creationId xmlns:a16="http://schemas.microsoft.com/office/drawing/2014/main" id="{90BF23B3-19FB-2B50-F7A2-ECBED148E7C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53" name="Text Placeholder 15">
            <a:extLst>
              <a:ext uri="{FF2B5EF4-FFF2-40B4-BE49-F238E27FC236}">
                <a16:creationId xmlns:a16="http://schemas.microsoft.com/office/drawing/2014/main" id="{F5D6DF0D-6D8E-C826-D5DD-779A829D5359}"/>
              </a:ext>
            </a:extLst>
          </p:cNvPr>
          <p:cNvSpPr txBox="1">
            <a:spLocks/>
          </p:cNvSpPr>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Co-create and stay in sync </a:t>
            </a:r>
            <a:r>
              <a:rPr lang="en-US" noProof="0"/>
              <a:t>no matter where the group works and build on suggestions to quickly make progress.</a:t>
            </a:r>
          </a:p>
        </p:txBody>
      </p:sp>
      <p:sp>
        <p:nvSpPr>
          <p:cNvPr id="54" name="Text Placeholder 47">
            <a:extLst>
              <a:ext uri="{FF2B5EF4-FFF2-40B4-BE49-F238E27FC236}">
                <a16:creationId xmlns:a16="http://schemas.microsoft.com/office/drawing/2014/main" id="{A5B64521-F065-1AA7-3CA9-1F74D5C11116}"/>
              </a:ext>
            </a:extLst>
          </p:cNvPr>
          <p:cNvSpPr txBox="1">
            <a:spLocks/>
          </p:cNvSpPr>
          <p:nvPr/>
        </p:nvSpPr>
        <p:spPr>
          <a:xfrm>
            <a:off x="584199" y="4488365"/>
            <a:ext cx="3082924" cy="842247"/>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gets back into student satisfaction work with her colleagues by using Copilot in Loop to work on a project plan that conducts regular reviews of student satisfaction and success and implement changes when necessary.</a:t>
            </a:r>
          </a:p>
        </p:txBody>
      </p:sp>
      <p:sp>
        <p:nvSpPr>
          <p:cNvPr id="55" name="Text Placeholder 48">
            <a:extLst>
              <a:ext uri="{FF2B5EF4-FFF2-40B4-BE49-F238E27FC236}">
                <a16:creationId xmlns:a16="http://schemas.microsoft.com/office/drawing/2014/main" id="{3D5211CD-6E7B-4DE8-A3BD-DA5B8EB8F849}"/>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With her insights from Excel and the proposal in Word, she asks Copilot in PowerPoint to create a presentation for her committee session next week. </a:t>
            </a:r>
          </a:p>
        </p:txBody>
      </p:sp>
      <p:sp>
        <p:nvSpPr>
          <p:cNvPr id="56" name="Rectangle: Rounded Corners 6">
            <a:extLst>
              <a:ext uri="{FF2B5EF4-FFF2-40B4-BE49-F238E27FC236}">
                <a16:creationId xmlns:a16="http://schemas.microsoft.com/office/drawing/2014/main" id="{2FB01F7D-169C-D299-B45E-524F9B4602FD}"/>
              </a:ext>
              <a:ext uri="{C183D7F6-B498-43B3-948B-1728B52AA6E4}">
                <adec:decorative xmlns:adec="http://schemas.microsoft.com/office/drawing/2017/decorative" val="1"/>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Discover and explore insights </a:t>
            </a:r>
            <a:r>
              <a:rPr lang="en-US" noProof="0"/>
              <a:t>with ease and effortlessly highlight, filter, and sort the data. </a:t>
            </a:r>
          </a:p>
        </p:txBody>
      </p:sp>
      <p:sp>
        <p:nvSpPr>
          <p:cNvPr id="57" name="Rectangle: Rounded Corners 6">
            <a:extLst>
              <a:ext uri="{FF2B5EF4-FFF2-40B4-BE49-F238E27FC236}">
                <a16:creationId xmlns:a16="http://schemas.microsoft.com/office/drawing/2014/main" id="{74DB4835-0246-0AE7-2804-AA0FBC95D1F4}"/>
              </a:ext>
              <a:ext uri="{C183D7F6-B498-43B3-948B-1728B52AA6E4}">
                <adec:decorative xmlns:adec="http://schemas.microsoft.com/office/drawing/2017/decorative" val="1"/>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Focus on your content </a:t>
            </a:r>
            <a:r>
              <a:rPr lang="en-US" noProof="0"/>
              <a:t>instead of the design with help drafting the slides and help restructuring or making edits. </a:t>
            </a:r>
          </a:p>
        </p:txBody>
      </p:sp>
      <p:sp>
        <p:nvSpPr>
          <p:cNvPr id="58" name="Text Placeholder 65">
            <a:extLst>
              <a:ext uri="{FF2B5EF4-FFF2-40B4-BE49-F238E27FC236}">
                <a16:creationId xmlns:a16="http://schemas.microsoft.com/office/drawing/2014/main" id="{694DF2A4-F4C3-F86E-C38D-964889313ED9}"/>
              </a:ext>
            </a:extLst>
          </p:cNvPr>
          <p:cNvSpPr txBox="1">
            <a:spLocks/>
          </p:cNvSpPr>
          <p:nvPr/>
        </p:nvSpPr>
        <p:spPr>
          <a:xfrm>
            <a:off x="6969595" y="4488366"/>
            <a:ext cx="2917776" cy="738599"/>
          </a:xfrm>
          <a:prstGeom prst="rect">
            <a:avLst/>
          </a:prstGeom>
        </p:spPr>
        <p:txBody>
          <a:bodyPr vert="horz" wrap="square" lIns="90000" tIns="36000" rIns="90000" bIns="36000" rtlCol="0">
            <a:normAutofit lnSpcReduction="10000"/>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reviews the latest data to monitor the services budget ensuring their spend is in line with the objectives. She asks Copilot to generate data for new grants and scholarships that are available to students and visualizes the data.</a:t>
            </a:r>
          </a:p>
        </p:txBody>
      </p:sp>
      <p:grpSp>
        <p:nvGrpSpPr>
          <p:cNvPr id="59" name="Group 58">
            <a:extLst>
              <a:ext uri="{FF2B5EF4-FFF2-40B4-BE49-F238E27FC236}">
                <a16:creationId xmlns:a16="http://schemas.microsoft.com/office/drawing/2014/main" id="{9A6FA1B6-896C-0CD3-C61F-9ECB1DDFEB88}"/>
              </a:ext>
            </a:extLst>
          </p:cNvPr>
          <p:cNvGrpSpPr/>
          <p:nvPr/>
        </p:nvGrpSpPr>
        <p:grpSpPr>
          <a:xfrm>
            <a:off x="3949325" y="5167344"/>
            <a:ext cx="2351135" cy="360000"/>
            <a:chOff x="588263" y="2177588"/>
            <a:chExt cx="2351135" cy="360000"/>
          </a:xfrm>
        </p:grpSpPr>
        <p:pic>
          <p:nvPicPr>
            <p:cNvPr id="60" name="Picture 59">
              <a:extLst>
                <a:ext uri="{FF2B5EF4-FFF2-40B4-BE49-F238E27FC236}">
                  <a16:creationId xmlns:a16="http://schemas.microsoft.com/office/drawing/2014/main" id="{539A570A-B07F-53E1-B0ED-540179B0201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61" name="TextBox 60">
              <a:extLst>
                <a:ext uri="{FF2B5EF4-FFF2-40B4-BE49-F238E27FC236}">
                  <a16:creationId xmlns:a16="http://schemas.microsoft.com/office/drawing/2014/main" id="{7F397B20-C036-94F7-AA12-F8181697C2FE}"/>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2" name="Group 61">
            <a:extLst>
              <a:ext uri="{FF2B5EF4-FFF2-40B4-BE49-F238E27FC236}">
                <a16:creationId xmlns:a16="http://schemas.microsoft.com/office/drawing/2014/main" id="{FCC23D3C-540A-586A-A522-938EA907A82B}"/>
              </a:ext>
            </a:extLst>
          </p:cNvPr>
          <p:cNvGrpSpPr/>
          <p:nvPr/>
        </p:nvGrpSpPr>
        <p:grpSpPr>
          <a:xfrm>
            <a:off x="7192616" y="5167344"/>
            <a:ext cx="2361959" cy="360000"/>
            <a:chOff x="577439" y="3137252"/>
            <a:chExt cx="2361959" cy="360000"/>
          </a:xfrm>
        </p:grpSpPr>
        <p:pic>
          <p:nvPicPr>
            <p:cNvPr id="63" name="Picture 62">
              <a:extLst>
                <a:ext uri="{FF2B5EF4-FFF2-40B4-BE49-F238E27FC236}">
                  <a16:creationId xmlns:a16="http://schemas.microsoft.com/office/drawing/2014/main" id="{D6E3312B-4E66-2266-B3F4-6F3DD738175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64" name="TextBox 63">
              <a:extLst>
                <a:ext uri="{FF2B5EF4-FFF2-40B4-BE49-F238E27FC236}">
                  <a16:creationId xmlns:a16="http://schemas.microsoft.com/office/drawing/2014/main" id="{D52EB226-FD42-E5AA-89A0-B84E5386F421}"/>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5" name="Group 64">
            <a:extLst>
              <a:ext uri="{FF2B5EF4-FFF2-40B4-BE49-F238E27FC236}">
                <a16:creationId xmlns:a16="http://schemas.microsoft.com/office/drawing/2014/main" id="{E667AF1D-B58E-8634-18F5-A5058DB2164D}"/>
              </a:ext>
            </a:extLst>
          </p:cNvPr>
          <p:cNvGrpSpPr/>
          <p:nvPr/>
        </p:nvGrpSpPr>
        <p:grpSpPr>
          <a:xfrm>
            <a:off x="812632" y="5167344"/>
            <a:ext cx="2368026" cy="360000"/>
            <a:chOff x="3277688" y="2657420"/>
            <a:chExt cx="2368026" cy="360000"/>
          </a:xfrm>
        </p:grpSpPr>
        <p:grpSp>
          <p:nvGrpSpPr>
            <p:cNvPr id="66" name="Group 65">
              <a:extLst>
                <a:ext uri="{FF2B5EF4-FFF2-40B4-BE49-F238E27FC236}">
                  <a16:creationId xmlns:a16="http://schemas.microsoft.com/office/drawing/2014/main" id="{6B246244-3804-6486-0011-FA03D3A32CD7}"/>
                </a:ext>
              </a:extLst>
            </p:cNvPr>
            <p:cNvGrpSpPr>
              <a:grpSpLocks noChangeAspect="1"/>
            </p:cNvGrpSpPr>
            <p:nvPr/>
          </p:nvGrpSpPr>
          <p:grpSpPr>
            <a:xfrm>
              <a:off x="3277688" y="2657420"/>
              <a:ext cx="360000" cy="360000"/>
              <a:chOff x="2746466" y="3838485"/>
              <a:chExt cx="396000" cy="396000"/>
            </a:xfrm>
          </p:grpSpPr>
          <p:sp>
            <p:nvSpPr>
              <p:cNvPr id="68" name="Oval 67">
                <a:extLst>
                  <a:ext uri="{FF2B5EF4-FFF2-40B4-BE49-F238E27FC236}">
                    <a16:creationId xmlns:a16="http://schemas.microsoft.com/office/drawing/2014/main" id="{57509D7C-3E20-47D9-D9B4-0376668FD69D}"/>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69" name="Graphic 68">
                <a:extLst>
                  <a:ext uri="{FF2B5EF4-FFF2-40B4-BE49-F238E27FC236}">
                    <a16:creationId xmlns:a16="http://schemas.microsoft.com/office/drawing/2014/main" id="{D4C58F59-7BEF-18E8-D1D8-CC7B5A96305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838176" y="3904068"/>
                <a:ext cx="229999" cy="229999"/>
              </a:xfrm>
              <a:prstGeom prst="rect">
                <a:avLst/>
              </a:prstGeom>
              <a:effectLst/>
            </p:spPr>
          </p:pic>
        </p:grpSp>
        <p:sp>
          <p:nvSpPr>
            <p:cNvPr id="67" name="TextBox 66">
              <a:extLst>
                <a:ext uri="{FF2B5EF4-FFF2-40B4-BE49-F238E27FC236}">
                  <a16:creationId xmlns:a16="http://schemas.microsoft.com/office/drawing/2014/main" id="{1F669C29-CFD3-0C51-658C-7E693A4B21A6}"/>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70" name="Picture 69">
            <a:extLst>
              <a:ext uri="{FF2B5EF4-FFF2-40B4-BE49-F238E27FC236}">
                <a16:creationId xmlns:a16="http://schemas.microsoft.com/office/drawing/2014/main" id="{DF0F7850-F1CE-F53A-1321-3485F7E2B6DE}"/>
              </a:ext>
              <a:ext uri="{C183D7F6-B498-43B3-948B-1728B52AA6E4}">
                <adec:decorative xmlns:adec="http://schemas.microsoft.com/office/drawing/2017/decorative" val="1"/>
              </a:ext>
            </a:extLst>
          </p:cNvPr>
          <p:cNvPicPr>
            <a:picLocks noChangeAspect="1"/>
          </p:cNvPicPr>
          <p:nvPr/>
        </p:nvPicPr>
        <p:blipFill>
          <a:blip r:embed="rId17" cstate="screen">
            <a:alphaModFix/>
            <a:extLst>
              <a:ext uri="{28A0092B-C50C-407E-A947-70E740481C1C}">
                <a14:useLocalDpi xmlns:a14="http://schemas.microsoft.com/office/drawing/2010/main"/>
              </a:ext>
            </a:extLst>
          </a:blip>
          <a:stretch>
            <a:fillRect/>
          </a:stretch>
        </p:blipFill>
        <p:spPr>
          <a:xfrm>
            <a:off x="9701619" y="3309771"/>
            <a:ext cx="2505050" cy="3548229"/>
          </a:xfrm>
          <a:prstGeom prst="rect">
            <a:avLst/>
          </a:prstGeom>
        </p:spPr>
      </p:pic>
    </p:spTree>
    <p:extLst>
      <p:ext uri="{BB962C8B-B14F-4D97-AF65-F5344CB8AC3E}">
        <p14:creationId xmlns:p14="http://schemas.microsoft.com/office/powerpoint/2010/main" val="81489616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386</Words>
  <Application>Microsoft Office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Head of Student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4</cp:revision>
  <dcterms:created xsi:type="dcterms:W3CDTF">2024-09-25T15:39:48Z</dcterms:created>
  <dcterms:modified xsi:type="dcterms:W3CDTF">2025-02-11T15:07:21Z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