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sv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DB94F-B91A-60BA-AA7E-8563FA379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B30B5-5EC3-968C-D9E6-A2168BB59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Head of Strategy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908DE5D1-5C21-BB37-D72E-44DF49974E18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34D72F9D-A073-512C-339D-E11E75146D25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864155BF-5105-49EF-CC44-BA58BFAA36C6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F014D74F-85C4-86A5-8C14-05A9CBD692B8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Buy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1B6286CD-6E1F-1D0A-74CF-CC89EFC079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C1BDF038-9F2B-E260-0EA3-1332257501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30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087E44D7-9086-258F-799A-9859FCEFB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87C8A773-4E94-57CC-2122-1E12EEB5F5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analysis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F07C8E3B-77E0-0CF7-A037-7287203E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F6B1EEB3-7831-F216-E5DC-FDB1A67D562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Additional outreach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38A3314D-7D6D-C91C-8EA2-23AF5A6D8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ABF8A6-1FEA-D09F-0FD3-A534A5E45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2EB7DADD-8445-EEC8-82A2-6152055E2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1298CC15-2711-DC56-1B1D-2D467969D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2C3F2D89-32AA-6203-80AC-51857A80A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078099F2-9C93-E9F7-2D2E-3731A7536365}"/>
              </a:ext>
            </a:extLst>
          </p:cNvPr>
          <p:cNvSpPr txBox="1"/>
          <p:nvPr/>
        </p:nvSpPr>
        <p:spPr>
          <a:xfrm>
            <a:off x="10430234" y="1585586"/>
            <a:ext cx="1461442" cy="98488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John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the Head of Strategy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48C49FEB-591C-B061-620A-D5078376D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5C032FE1-BB3A-06C2-038E-C790B2E1EBE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757E8A2D-1843-C3DE-5A83-1EA442BC0C26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John uses Copilot to obtain market research insights for donor behavior within the sector by segment, based on reports received.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6D338F-B547-DBA9-7371-322D30FCEF66}"/>
              </a:ext>
            </a:extLst>
          </p:cNvPr>
          <p:cNvGrpSpPr/>
          <p:nvPr/>
        </p:nvGrpSpPr>
        <p:grpSpPr>
          <a:xfrm>
            <a:off x="687938" y="2810731"/>
            <a:ext cx="2351135" cy="360000"/>
            <a:chOff x="588263" y="2657420"/>
            <a:chExt cx="2351135" cy="360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25A6EA7-1A91-1BEA-58A4-884E2EC02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68">
              <a:extLst>
                <a:ext uri="{FF2B5EF4-FFF2-40B4-BE49-F238E27FC236}">
                  <a16:creationId xmlns:a16="http://schemas.microsoft.com/office/drawing/2014/main" id="{AE2636E3-3C83-C9D8-EFC8-530F913AAA8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7ACD0D82-BDF5-10F4-FF7E-E72D9929DC0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</a:t>
            </a:r>
            <a:r>
              <a:rPr lang="en-US" dirty="0"/>
              <a:t>: Summarize latest three reports with a focus on donor behavior by segment. Highlight key paragraphs or figures.</a:t>
            </a:r>
          </a:p>
          <a:p>
            <a:endParaRPr lang="en-US" noProof="0" dirty="0"/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2296A908-C851-60E7-50FF-81F3B668D3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8:30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066EF98E-DEB4-E4D9-90CF-FBDAEBFCD845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Sans Text" pitchFamily="2" charset="0"/>
              </a:rPr>
              <a:t>John uses Copilot to analyze donor datasets and determine an optimum value to request from a donation.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383801-5587-3853-19CF-95ACBD91CD72}"/>
              </a:ext>
            </a:extLst>
          </p:cNvPr>
          <p:cNvGrpSpPr/>
          <p:nvPr/>
        </p:nvGrpSpPr>
        <p:grpSpPr>
          <a:xfrm>
            <a:off x="3859692" y="2805398"/>
            <a:ext cx="2324175" cy="360000"/>
            <a:chOff x="883168" y="2751202"/>
            <a:chExt cx="2324175" cy="36000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8A21939-92CC-53B0-D19D-6D035B5FE48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8" name="Picture 27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ED4DBE94-F149-F232-A8F2-6C1B33F9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DE1D5017-B34E-FDC8-2E7A-72C99A96EBA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Create a scatter plot of donation amounts against donor age.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29CBF455-9D06-D5BE-E493-1F077F31A2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D4A79C23-B22D-FEB0-8BB5-097C5E003248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Copilot accelerates catching up on emails for John by summarizing email threads and preparing draft responses and updates to donors.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36ED19-22E8-02F9-7164-A9BC09ABEF40}"/>
              </a:ext>
            </a:extLst>
          </p:cNvPr>
          <p:cNvGrpSpPr/>
          <p:nvPr/>
        </p:nvGrpSpPr>
        <p:grpSpPr>
          <a:xfrm>
            <a:off x="7199517" y="2809405"/>
            <a:ext cx="2348155" cy="360000"/>
            <a:chOff x="588263" y="1697756"/>
            <a:chExt cx="2348155" cy="36000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987A5F34-89A9-1ED0-E13B-DA7F0EDB5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B4A4207-3E7F-BB4A-FE7D-12AD2511FC3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4234" y="178235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</p:txBody>
        </p:sp>
      </p:grpSp>
      <p:sp>
        <p:nvSpPr>
          <p:cNvPr id="71" name="Step 3 Bottom">
            <a:extLst>
              <a:ext uri="{FF2B5EF4-FFF2-40B4-BE49-F238E27FC236}">
                <a16:creationId xmlns:a16="http://schemas.microsoft.com/office/drawing/2014/main" id="{FEFA9DB5-A9B5-3848-98DD-0139331DF09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Generate a brief thank you email based on this thread.</a:t>
            </a:r>
          </a:p>
          <a:p>
            <a:endParaRPr lang="en-US" dirty="0"/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BF8DB91D-85A9-0D2A-8282-534E53BD05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11:00 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81934389-9165-C3FD-B53C-760D6BB00223}"/>
              </a:ext>
            </a:extLst>
          </p:cNvPr>
          <p:cNvSpPr txBox="1">
            <a:spLocks/>
          </p:cNvSpPr>
          <p:nvPr/>
        </p:nvSpPr>
        <p:spPr>
          <a:xfrm>
            <a:off x="6969595" y="4415070"/>
            <a:ext cx="2808000" cy="849049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John meets with his team to share insights and uses Copilot to help brainstorm how to craft personalized, satisfying donor experiences that underscore the tangible impact of their support.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1D92613-89CF-8994-887C-7974C901851B}"/>
              </a:ext>
            </a:extLst>
          </p:cNvPr>
          <p:cNvGrpSpPr/>
          <p:nvPr/>
        </p:nvGrpSpPr>
        <p:grpSpPr>
          <a:xfrm>
            <a:off x="7198027" y="5113417"/>
            <a:ext cx="2351135" cy="360000"/>
            <a:chOff x="588263" y="1217924"/>
            <a:chExt cx="2351135" cy="360000"/>
          </a:xfrm>
        </p:grpSpPr>
        <p:pic>
          <p:nvPicPr>
            <p:cNvPr id="40" name="Picture 39" descr="Zip Co logo SVG free download, id: 101874 - Brandlogos.net">
              <a:hlinkClick r:id="rId13"/>
              <a:extLst>
                <a:ext uri="{FF2B5EF4-FFF2-40B4-BE49-F238E27FC236}">
                  <a16:creationId xmlns:a16="http://schemas.microsoft.com/office/drawing/2014/main" id="{ABF2C6B8-C5E9-0103-3449-50C7CF92526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24">
              <a:extLst>
                <a:ext uri="{FF2B5EF4-FFF2-40B4-BE49-F238E27FC236}">
                  <a16:creationId xmlns:a16="http://schemas.microsoft.com/office/drawing/2014/main" id="{229E6C33-F962-607E-C7C1-87136A0042A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Chat</a:t>
              </a:r>
              <a:r>
                <a:rPr lang="en-US" sz="800" b="1" baseline="50000" dirty="0">
                  <a:solidFill>
                    <a:prstClr val="black"/>
                  </a:solidFill>
                  <a:latin typeface="Segoe UI Semibold"/>
                  <a:cs typeface="Segoe UI"/>
                </a:rPr>
                <a:t>1</a:t>
              </a:r>
              <a:endParaRPr kumimoji="0" lang="en-US" sz="1100" b="1" i="0" u="none" strike="noStrike" kern="1200" cap="none" spc="0" normalizeH="0" baseline="5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5BB1B756-608C-C2ED-2F15-50D2A3144EC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559564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</a:t>
            </a:r>
            <a:r>
              <a:rPr lang="en-US" dirty="0"/>
              <a:t>ple Prompt: Identify and outline action steps to implement personalized engagement tactics that enhance donor satisfaction and visibly demonstrate the impact of their contributions.</a:t>
            </a:r>
          </a:p>
          <a:p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196985DC-A61B-8D1A-C4E7-F61FA823B34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E0CCC878-ADF0-9C4F-23F8-C3D93DF74BA6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John is interested in establishing international donor relationships. He uses Copilot to assist with research and investigate suitable partners.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3DA727B-5352-81FF-36BB-99451C1E4A5D}"/>
              </a:ext>
            </a:extLst>
          </p:cNvPr>
          <p:cNvGrpSpPr/>
          <p:nvPr/>
        </p:nvGrpSpPr>
        <p:grpSpPr>
          <a:xfrm>
            <a:off x="3936403" y="5138403"/>
            <a:ext cx="2351135" cy="360000"/>
            <a:chOff x="588263" y="1217924"/>
            <a:chExt cx="2351135" cy="360000"/>
          </a:xfrm>
        </p:grpSpPr>
        <p:pic>
          <p:nvPicPr>
            <p:cNvPr id="45" name="Picture 44" descr="Zip Co logo SVG free download, id: 101874 - Brandlogos.net">
              <a:hlinkClick r:id="rId13"/>
              <a:extLst>
                <a:ext uri="{FF2B5EF4-FFF2-40B4-BE49-F238E27FC236}">
                  <a16:creationId xmlns:a16="http://schemas.microsoft.com/office/drawing/2014/main" id="{707CF3DE-1714-6A51-3D30-1ADF3A13B4D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BE787157-1790-4751-CF44-73C61801C45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Chat</a:t>
              </a:r>
              <a:r>
                <a:rPr lang="en-US" sz="800" b="1" baseline="50000" dirty="0">
                  <a:solidFill>
                    <a:prstClr val="black"/>
                  </a:solidFill>
                  <a:latin typeface="Segoe UI Semibold"/>
                  <a:cs typeface="Segoe UI"/>
                </a:rPr>
                <a:t>2</a:t>
              </a:r>
              <a:endParaRPr kumimoji="0" lang="en-US" sz="1100" b="1" i="0" u="none" strike="noStrike" kern="1200" cap="none" spc="0" normalizeH="0" baseline="5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85A856F7-A421-D65D-4BC7-569F14E446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33889" y="5495605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noProof="0" dirty="0"/>
              <a:t>Identify potential partnerships and effective networking opportunities aligning with the values outlined in /[Our Values] document.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8276B49A-5FC2-BB10-627E-807669CC32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4:00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AD9C16DE-8470-30FE-CD5D-7859D3909267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/>
              <a:t>Having found a suitable international partnership opportunity, John uses Copilot to update a proposition pitch.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A8740BD-D608-C758-80D8-9D7882CAA69E}"/>
              </a:ext>
            </a:extLst>
          </p:cNvPr>
          <p:cNvGrpSpPr/>
          <p:nvPr/>
        </p:nvGrpSpPr>
        <p:grpSpPr>
          <a:xfrm>
            <a:off x="750054" y="5138403"/>
            <a:ext cx="2351135" cy="360000"/>
            <a:chOff x="588263" y="2177588"/>
            <a:chExt cx="2351135" cy="360000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13F524C3-43FE-13B2-0005-1708901A90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CEFE08A-158F-BF7B-FF87-9149BEA20DB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D340A1D3-8190-CE2E-D0F1-8DC6CD74E12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</a:t>
            </a:r>
            <a:r>
              <a:rPr lang="en-US" dirty="0"/>
              <a:t>pt: Add additional slide based on the new potential partnership details outlined in /[partnerhips.docx]</a:t>
            </a:r>
          </a:p>
          <a:p>
            <a:endParaRPr lang="en-US" noProof="0" dirty="0"/>
          </a:p>
        </p:txBody>
      </p:sp>
      <p:pic>
        <p:nvPicPr>
          <p:cNvPr id="22" name="Picture Placeholder 84" descr="A person with dreadlocks smiling&#10;&#10;Description automatically generated">
            <a:extLst>
              <a:ext uri="{FF2B5EF4-FFF2-40B4-BE49-F238E27FC236}">
                <a16:creationId xmlns:a16="http://schemas.microsoft.com/office/drawing/2014/main" id="{7CB6067E-0D08-65A8-9856-570A07926048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 l="-14492" t="-7459" r="1" b="-9454"/>
          <a:stretch/>
        </p:blipFill>
        <p:spPr>
          <a:xfrm>
            <a:off x="9744611" y="2919864"/>
            <a:ext cx="2449910" cy="438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751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Head of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