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5441-55D1-1392-8712-DBA820FE9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D00B-0B14-3BA0-BE4A-9D6D7C60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an </a:t>
            </a:r>
            <a:br>
              <a:rPr lang="en-US" noProof="0" dirty="0"/>
            </a:br>
            <a:r>
              <a:rPr lang="en-US" noProof="0" dirty="0"/>
              <a:t>HR Manager</a:t>
            </a:r>
          </a:p>
        </p:txBody>
      </p:sp>
      <p:sp>
        <p:nvSpPr>
          <p:cNvPr id="8" name="Available with">
            <a:extLst>
              <a:ext uri="{FF2B5EF4-FFF2-40B4-BE49-F238E27FC236}">
                <a16:creationId xmlns:a16="http://schemas.microsoft.com/office/drawing/2014/main" id="{894CC39B-091A-CF1B-D447-48203FA3193F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3" name="License">
            <a:extLst>
              <a:ext uri="{FF2B5EF4-FFF2-40B4-BE49-F238E27FC236}">
                <a16:creationId xmlns:a16="http://schemas.microsoft.com/office/drawing/2014/main" id="{C5EDE275-5EBA-7398-4A52-5D87639A01B3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 noProof="0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365 Copilot</a:t>
            </a:r>
          </a:p>
        </p:txBody>
      </p:sp>
      <p:sp>
        <p:nvSpPr>
          <p:cNvPr id="7" name="Scenario Level">
            <a:extLst>
              <a:ext uri="{FF2B5EF4-FFF2-40B4-BE49-F238E27FC236}">
                <a16:creationId xmlns:a16="http://schemas.microsoft.com/office/drawing/2014/main" id="{395CC647-CEE0-9D8B-EECA-96E6E2D02540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4" name="Level">
            <a:extLst>
              <a:ext uri="{FF2B5EF4-FFF2-40B4-BE49-F238E27FC236}">
                <a16:creationId xmlns:a16="http://schemas.microsoft.com/office/drawing/2014/main" id="{843DB1EF-8BC0-F6AB-A7D7-3171D19879F0}"/>
              </a:ext>
            </a:extLst>
          </p:cNvPr>
          <p:cNvSpPr txBox="1">
            <a:spLocks/>
          </p:cNvSpPr>
          <p:nvPr/>
        </p:nvSpPr>
        <p:spPr>
          <a:xfrm>
            <a:off x="10443987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lIns="0" rIns="0" anchor="ctr"/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 dirty="0"/>
              <a:t>Buy</a:t>
            </a:r>
          </a:p>
        </p:txBody>
      </p:sp>
      <p:sp>
        <p:nvSpPr>
          <p:cNvPr id="3" name="Benefits">
            <a:extLst>
              <a:ext uri="{FF2B5EF4-FFF2-40B4-BE49-F238E27FC236}">
                <a16:creationId xmlns:a16="http://schemas.microsoft.com/office/drawing/2014/main" id="{FF5F78F3-9BC4-AE37-F384-754B0E471B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6" name="Benefit 1">
            <a:extLst>
              <a:ext uri="{FF2B5EF4-FFF2-40B4-BE49-F238E27FC236}">
                <a16:creationId xmlns:a16="http://schemas.microsoft.com/office/drawing/2014/main" id="{1A91B596-BA5B-0AC8-98A7-12AF32EEDB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6540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Save 45 minutes per day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24A13D7-82BC-F910-8C9B-3F141A4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32" name="Benefit 2">
            <a:extLst>
              <a:ext uri="{FF2B5EF4-FFF2-40B4-BE49-F238E27FC236}">
                <a16:creationId xmlns:a16="http://schemas.microsoft.com/office/drawing/2014/main" id="{571B2286-1638-CFCF-AB05-EE83FCD2ED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41355" y="113842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hiring processes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27E1340-6783-4652-97C4-810A5B5E9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89" y="1174427"/>
            <a:ext cx="144000" cy="144000"/>
          </a:xfrm>
          <a:prstGeom prst="rect">
            <a:avLst/>
          </a:prstGeom>
        </p:spPr>
      </p:pic>
      <p:sp>
        <p:nvSpPr>
          <p:cNvPr id="18" name="Benefit 3">
            <a:extLst>
              <a:ext uri="{FF2B5EF4-FFF2-40B4-BE49-F238E27FC236}">
                <a16:creationId xmlns:a16="http://schemas.microsoft.com/office/drawing/2014/main" id="{A2E33714-C24C-F092-20C1-455C9B563A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45282"/>
            <a:ext cx="197084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Work on additional programs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AD1194-B131-CCB5-FB63-74C409E3F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140" y="1181282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041E9-E13B-E470-3E49-A608D010A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AE181858-3CEA-4902-4407-D8166859B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B81533C3-0A7D-A717-D314-A161A1889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88781" y="365542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EFF69BC5-89F3-C3D2-774B-8D108ABE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47C80074-4BFF-3D6F-F7ED-349AECF38C29}"/>
              </a:ext>
            </a:extLst>
          </p:cNvPr>
          <p:cNvSpPr txBox="1"/>
          <p:nvPr/>
        </p:nvSpPr>
        <p:spPr>
          <a:xfrm>
            <a:off x="10430234" y="1708697"/>
            <a:ext cx="1461442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Omar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C03BC4"/>
                </a:solidFill>
                <a:latin typeface="Segoe UI Semibold"/>
              </a:rPr>
              <a:t>leads HR for an NGO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AC57BD5-7EE4-6F59-4E57-44EF0A9F9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616886" y="265888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98E71280-6709-E24E-1445-C458E55CC0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8:00 am​</a:t>
            </a:r>
          </a:p>
        </p:txBody>
      </p:sp>
      <p:sp>
        <p:nvSpPr>
          <p:cNvPr id="66" name="Step 1 Top">
            <a:extLst>
              <a:ext uri="{FF2B5EF4-FFF2-40B4-BE49-F238E27FC236}">
                <a16:creationId xmlns:a16="http://schemas.microsoft.com/office/drawing/2014/main" id="{D324F249-2434-2648-85F7-3413D941BB2F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Omar starts the day at home with an </a:t>
            </a:r>
            <a:br>
              <a:rPr lang="en-US" noProof="0" dirty="0">
                <a:cs typeface="Segoe UI"/>
              </a:rPr>
            </a:br>
            <a:r>
              <a:rPr lang="en-US" noProof="0" dirty="0">
                <a:cs typeface="Segoe UI"/>
              </a:rPr>
              <a:t>interview for a new candidate. He asks Copilot to suggest follow-up questions and summarize the key points the candidate made.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1285E1-6BE8-046A-3CC9-2F8DCFC176B0}"/>
              </a:ext>
            </a:extLst>
          </p:cNvPr>
          <p:cNvGrpSpPr/>
          <p:nvPr/>
        </p:nvGrpSpPr>
        <p:grpSpPr>
          <a:xfrm>
            <a:off x="652681" y="2772588"/>
            <a:ext cx="2336971" cy="360000"/>
            <a:chOff x="588263" y="3617084"/>
            <a:chExt cx="2336971" cy="3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2A5D36-2169-9D1E-BEC1-F2EB50787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D63A7-A436-5CC6-82EE-299C49DF80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67" name="Step 1 Bottom">
            <a:extLst>
              <a:ext uri="{FF2B5EF4-FFF2-40B4-BE49-F238E27FC236}">
                <a16:creationId xmlns:a16="http://schemas.microsoft.com/office/drawing/2014/main" id="{67943C21-3672-8239-DDF6-6244599FAF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</a:t>
            </a:r>
            <a:r>
              <a:rPr lang="en-US" dirty="0"/>
              <a:t>: What are some good follow-up questions to learn more about this person’s skills and experience?</a:t>
            </a:r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B0393B79-CADD-19AE-2765-F1638102A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9:30 am</a:t>
            </a:r>
          </a:p>
        </p:txBody>
      </p:sp>
      <p:sp>
        <p:nvSpPr>
          <p:cNvPr id="68" name="Step 2 Top">
            <a:extLst>
              <a:ext uri="{FF2B5EF4-FFF2-40B4-BE49-F238E27FC236}">
                <a16:creationId xmlns:a16="http://schemas.microsoft.com/office/drawing/2014/main" id="{024BA131-C079-FFA0-4EA9-8722748B0C4C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fontScale="925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At the office, Omar summarizes some chat threads that occurred overnight at the organization. He can quickly assess the situation and provide guidance to his team to address the issue.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13981F-3B54-D7AB-F838-5A70A10B8BFC}"/>
              </a:ext>
            </a:extLst>
          </p:cNvPr>
          <p:cNvGrpSpPr/>
          <p:nvPr/>
        </p:nvGrpSpPr>
        <p:grpSpPr>
          <a:xfrm>
            <a:off x="3977812" y="2772588"/>
            <a:ext cx="2336971" cy="360000"/>
            <a:chOff x="588263" y="3617084"/>
            <a:chExt cx="2336971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251FCBF-DD5D-E796-A072-3E0C7854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6FE315-BF52-5DA4-04B7-1913ACDF11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69" name="Step 2 Bottom">
            <a:extLst>
              <a:ext uri="{FF2B5EF4-FFF2-40B4-BE49-F238E27FC236}">
                <a16:creationId xmlns:a16="http://schemas.microsoft.com/office/drawing/2014/main" id="{218A5475-1B2F-EF95-9381-DC2070CE37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Summarize this thread and include the key issues and suggestions for resolution along with who made the suggestions. </a:t>
            </a:r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B06B5642-08D2-A750-68F3-50F9BCBE52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10:00 am</a:t>
            </a:r>
          </a:p>
        </p:txBody>
      </p:sp>
      <p:sp>
        <p:nvSpPr>
          <p:cNvPr id="70" name="Step 3 Top">
            <a:extLst>
              <a:ext uri="{FF2B5EF4-FFF2-40B4-BE49-F238E27FC236}">
                <a16:creationId xmlns:a16="http://schemas.microsoft.com/office/drawing/2014/main" id="{A10353F2-8C44-A110-B275-6468A7B6856D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Omar asks Copilot to create a summary of the organization’s new compliance handbook, to ensure it has the key points. He then asks Copilot to fill in the missing sections.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4AE343-87DB-6CD5-3F55-77E55AF248C7}"/>
              </a:ext>
            </a:extLst>
          </p:cNvPr>
          <p:cNvGrpSpPr/>
          <p:nvPr/>
        </p:nvGrpSpPr>
        <p:grpSpPr>
          <a:xfrm>
            <a:off x="7116187" y="2779671"/>
            <a:ext cx="2351135" cy="360000"/>
            <a:chOff x="588263" y="2657420"/>
            <a:chExt cx="2351135" cy="36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DCA718-359C-EACC-5EDE-CBF43C32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68">
              <a:extLst>
                <a:ext uri="{FF2B5EF4-FFF2-40B4-BE49-F238E27FC236}">
                  <a16:creationId xmlns:a16="http://schemas.microsoft.com/office/drawing/2014/main" id="{18301713-6DC0-D1E8-2272-10EECC4B80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1" name="Step 3 Bottom">
            <a:extLst>
              <a:ext uri="{FF2B5EF4-FFF2-40B4-BE49-F238E27FC236}">
                <a16:creationId xmlns:a16="http://schemas.microsoft.com/office/drawing/2014/main" id="{97B92E2D-BAED-11C0-7E12-058DE118E1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</a:t>
            </a:r>
            <a:r>
              <a:rPr lang="en-US" dirty="0"/>
              <a:t>pt: Summarize the /[Compliance Handbook.docx] in about four paragraphs for an executive and provide a list of key points.</a:t>
            </a:r>
          </a:p>
          <a:p>
            <a:endParaRPr lang="en-US" dirty="0"/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83E47701-4646-5EA3-F7A3-358B1F04BC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1:00 pm</a:t>
            </a:r>
          </a:p>
        </p:txBody>
      </p:sp>
      <p:sp>
        <p:nvSpPr>
          <p:cNvPr id="103" name="Step 4 Top">
            <a:extLst>
              <a:ext uri="{FF2B5EF4-FFF2-40B4-BE49-F238E27FC236}">
                <a16:creationId xmlns:a16="http://schemas.microsoft.com/office/drawing/2014/main" id="{E3F2CAEB-5459-F13C-9048-2B5B1ED8DCBF}"/>
              </a:ext>
            </a:extLst>
          </p:cNvPr>
          <p:cNvSpPr txBox="1">
            <a:spLocks/>
          </p:cNvSpPr>
          <p:nvPr/>
        </p:nvSpPr>
        <p:spPr>
          <a:xfrm>
            <a:off x="6969595" y="4415070"/>
            <a:ext cx="2808000" cy="849049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Omar checks the latest attrition numbers in Excel and then asks Copilot to add some calculations and produce a chart for his presentation to his leadership team.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8F19C9-1421-BFAE-3204-40351A02C46A}"/>
              </a:ext>
            </a:extLst>
          </p:cNvPr>
          <p:cNvGrpSpPr/>
          <p:nvPr/>
        </p:nvGrpSpPr>
        <p:grpSpPr>
          <a:xfrm>
            <a:off x="7174356" y="5134458"/>
            <a:ext cx="2324175" cy="360000"/>
            <a:chOff x="883168" y="2751202"/>
            <a:chExt cx="2324175" cy="360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899B-55F6-68C7-BEDF-B6C269AB55C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28" name="Picture 27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C01EE2FC-62F0-3646-3912-A249DB6B5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116" name="Step 4 Bottom">
            <a:extLst>
              <a:ext uri="{FF2B5EF4-FFF2-40B4-BE49-F238E27FC236}">
                <a16:creationId xmlns:a16="http://schemas.microsoft.com/office/drawing/2014/main" id="{34FB3FA6-61E5-F6B7-BE12-D8093C8779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5559564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</a:t>
            </a:r>
            <a:r>
              <a:rPr lang="en-US" dirty="0"/>
              <a:t>ple Prompt: Add a column that averages the other columns for each month.</a:t>
            </a:r>
          </a:p>
          <a:p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D2732901-6F26-4F78-B8C3-3898E79A71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2:00 pm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41D304-19D0-7F51-9478-19669AB27D64}"/>
              </a:ext>
            </a:extLst>
          </p:cNvPr>
          <p:cNvGrpSpPr/>
          <p:nvPr/>
        </p:nvGrpSpPr>
        <p:grpSpPr>
          <a:xfrm>
            <a:off x="4034316" y="5130656"/>
            <a:ext cx="2351135" cy="360000"/>
            <a:chOff x="588263" y="2177588"/>
            <a:chExt cx="2351135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A0C79C5-5ED4-A290-50BA-EA4D64222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AF33F9-F353-5E69-786E-C1F70555A7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1" name="Step 5 Top">
            <a:extLst>
              <a:ext uri="{FF2B5EF4-FFF2-40B4-BE49-F238E27FC236}">
                <a16:creationId xmlns:a16="http://schemas.microsoft.com/office/drawing/2014/main" id="{F0D817E9-BBF3-5DD2-F9DF-D19ACE06EA21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Omar asks Copilot to add a slide to his presentation that can be used to explain the team’s initiatives. </a:t>
            </a:r>
          </a:p>
        </p:txBody>
      </p:sp>
      <p:sp>
        <p:nvSpPr>
          <p:cNvPr id="97" name="Strep 5 Bottom">
            <a:extLst>
              <a:ext uri="{FF2B5EF4-FFF2-40B4-BE49-F238E27FC236}">
                <a16:creationId xmlns:a16="http://schemas.microsoft.com/office/drawing/2014/main" id="{D01C02FD-55EA-72D2-D0B8-4A1CB2610D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33889" y="5495605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Add a slide about potential HR initiatives.</a:t>
            </a:r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307153D8-66A4-82B2-A839-37FD467E50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4:00 pm</a:t>
            </a:r>
          </a:p>
        </p:txBody>
      </p:sp>
      <p:sp>
        <p:nvSpPr>
          <p:cNvPr id="81" name="Step 6 Top">
            <a:extLst>
              <a:ext uri="{FF2B5EF4-FFF2-40B4-BE49-F238E27FC236}">
                <a16:creationId xmlns:a16="http://schemas.microsoft.com/office/drawing/2014/main" id="{8F9135BD-0961-5827-21B8-D8C5B67D3133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Omar has missed a few emails. He asks Copilot to summarize the email thread and then uses the summary to draft responses. 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314176-FA72-5D60-229F-506D1B5E849B}"/>
              </a:ext>
            </a:extLst>
          </p:cNvPr>
          <p:cNvGrpSpPr/>
          <p:nvPr/>
        </p:nvGrpSpPr>
        <p:grpSpPr>
          <a:xfrm>
            <a:off x="712665" y="5196325"/>
            <a:ext cx="2348155" cy="360000"/>
            <a:chOff x="588263" y="1697756"/>
            <a:chExt cx="2348155" cy="360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1D7933-8154-5BE8-84AB-0DA4C8E5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2B465E-8BE8-0690-94BC-D37917CFFE9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4234" y="1782355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</p:txBody>
        </p:sp>
      </p:grpSp>
      <p:sp>
        <p:nvSpPr>
          <p:cNvPr id="87" name="Step 6 Bottom">
            <a:extLst>
              <a:ext uri="{FF2B5EF4-FFF2-40B4-BE49-F238E27FC236}">
                <a16:creationId xmlns:a16="http://schemas.microsoft.com/office/drawing/2014/main" id="{025AFA6E-4894-1D43-6CF4-CB98ABD2F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</a:t>
            </a:r>
            <a:r>
              <a:rPr lang="en-US" dirty="0"/>
              <a:t>pt: Summarize this thread.</a:t>
            </a:r>
          </a:p>
          <a:p>
            <a:endParaRPr lang="en-US" dirty="0"/>
          </a:p>
          <a:p>
            <a:endParaRPr lang="en-US" noProof="0" dirty="0"/>
          </a:p>
        </p:txBody>
      </p:sp>
      <p:pic>
        <p:nvPicPr>
          <p:cNvPr id="36" name="Picture 3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2238026-53FD-58CF-70A3-6181350E30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6496" y="3208260"/>
            <a:ext cx="2535504" cy="36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54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342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 HR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