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37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1.png"/><Relationship Id="rId3" Type="http://schemas.openxmlformats.org/officeDocument/2006/relationships/image" Target="../media/image8.svg"/><Relationship Id="rId7" Type="http://schemas.openxmlformats.org/officeDocument/2006/relationships/image" Target="../media/image11.png"/><Relationship Id="rId12" Type="http://schemas.openxmlformats.org/officeDocument/2006/relationships/image" Target="../media/image16.svg"/><Relationship Id="rId17" Type="http://schemas.openxmlformats.org/officeDocument/2006/relationships/hyperlink" Target="https://www.microsoft.com/en-us/videoplayer/embed/RW1lDwb" TargetMode="External"/><Relationship Id="rId2" Type="http://schemas.openxmlformats.org/officeDocument/2006/relationships/image" Target="../media/image7.png"/><Relationship Id="rId16" Type="http://schemas.openxmlformats.org/officeDocument/2006/relationships/image" Target="../media/image20.sv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hyperlink" Target="https://support.microsoft.com/en-us/topic/overview-of-microsoft-365-chat-preview-5b00a52d-7296-48ee-b938-b95b7209f737" TargetMode="External"/><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9.png"/><Relationship Id="rId9" Type="http://schemas.openxmlformats.org/officeDocument/2006/relationships/image" Target="../media/image13.png"/><Relationship Id="rId14" Type="http://schemas.openxmlformats.org/officeDocument/2006/relationships/image" Target="../media/image18.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itle 37">
            <a:extLst>
              <a:ext uri="{FF2B5EF4-FFF2-40B4-BE49-F238E27FC236}">
                <a16:creationId xmlns:a16="http://schemas.microsoft.com/office/drawing/2014/main" id="{23F16038-3ECA-5B93-BFF2-67AAFF1E240D}"/>
              </a:ext>
            </a:extLst>
          </p:cNvPr>
          <p:cNvSpPr>
            <a:spLocks noGrp="1"/>
          </p:cNvSpPr>
          <p:nvPr>
            <p:ph type="title"/>
          </p:nvPr>
        </p:nvSpPr>
        <p:spPr>
          <a:xfrm>
            <a:off x="584200" y="387766"/>
            <a:ext cx="5672544" cy="526298"/>
          </a:xfrm>
        </p:spPr>
        <p:txBody>
          <a:bodyPr/>
          <a:lstStyle/>
          <a:p>
            <a:r>
              <a:rPr lang="en-US" noProof="0"/>
              <a:t>A day in the life of a HR Manager</a:t>
            </a:r>
          </a:p>
        </p:txBody>
      </p:sp>
      <p:sp>
        <p:nvSpPr>
          <p:cNvPr id="40" name="Text Placeholder 39">
            <a:extLst>
              <a:ext uri="{FF2B5EF4-FFF2-40B4-BE49-F238E27FC236}">
                <a16:creationId xmlns:a16="http://schemas.microsoft.com/office/drawing/2014/main" id="{379D624F-A860-9CE9-D756-825F40761990}"/>
              </a:ext>
            </a:extLst>
          </p:cNvPr>
          <p:cNvSpPr>
            <a:spLocks noGrp="1"/>
          </p:cNvSpPr>
          <p:nvPr>
            <p:ph type="body" sz="quarter" idx="11"/>
          </p:nvPr>
        </p:nvSpPr>
        <p:spPr>
          <a:xfrm>
            <a:off x="584200" y="1593881"/>
            <a:ext cx="976461" cy="345600"/>
          </a:xfrm>
        </p:spPr>
        <p:txBody>
          <a:bodyPr/>
          <a:lstStyle/>
          <a:p>
            <a:r>
              <a:rPr lang="en-US" noProof="0"/>
              <a:t>8:00 am</a:t>
            </a:r>
          </a:p>
        </p:txBody>
      </p:sp>
      <p:sp>
        <p:nvSpPr>
          <p:cNvPr id="13" name="Text Placeholder 12">
            <a:extLst>
              <a:ext uri="{FF2B5EF4-FFF2-40B4-BE49-F238E27FC236}">
                <a16:creationId xmlns:a16="http://schemas.microsoft.com/office/drawing/2014/main" id="{443F0695-3A5E-116F-D694-1181AC6FC4C4}"/>
              </a:ext>
            </a:extLst>
          </p:cNvPr>
          <p:cNvSpPr>
            <a:spLocks noGrp="1"/>
          </p:cNvSpPr>
          <p:nvPr>
            <p:ph type="body" sz="quarter" idx="18"/>
          </p:nvPr>
        </p:nvSpPr>
        <p:spPr/>
        <p:txBody>
          <a:bodyPr/>
          <a:lstStyle/>
          <a:p>
            <a:r>
              <a:rPr kumimoji="0" lang="en-US" sz="900" b="0" i="0" u="none" strike="noStrike" kern="1200" cap="none" spc="0" normalizeH="0" baseline="0" noProof="0">
                <a:ln>
                  <a:noFill/>
                </a:ln>
                <a:solidFill>
                  <a:srgbClr val="1A1A1A"/>
                </a:solidFill>
                <a:effectLst/>
                <a:uLnTx/>
                <a:uFillTx/>
                <a:latin typeface="Segoe UI"/>
                <a:ea typeface="Segoe UI" pitchFamily="34" charset="0"/>
                <a:cs typeface="Segoe UI" pitchFamily="34" charset="0"/>
              </a:rPr>
              <a:t>Omar starts the day at home with an interview for a new bank teller candidate. He uses Copilot to research the candidate’s previous companies.</a:t>
            </a:r>
          </a:p>
        </p:txBody>
      </p:sp>
      <p:sp>
        <p:nvSpPr>
          <p:cNvPr id="14" name="Text Placeholder 13">
            <a:extLst>
              <a:ext uri="{FF2B5EF4-FFF2-40B4-BE49-F238E27FC236}">
                <a16:creationId xmlns:a16="http://schemas.microsoft.com/office/drawing/2014/main" id="{9EFCAF86-A098-5471-5F97-8DC6760FBE80}"/>
              </a:ext>
            </a:extLst>
          </p:cNvPr>
          <p:cNvSpPr>
            <a:spLocks noGrp="1"/>
          </p:cNvSpPr>
          <p:nvPr>
            <p:ph type="body" sz="quarter" idx="21"/>
          </p:nvPr>
        </p:nvSpPr>
        <p:spPr/>
        <p:txBody>
          <a:bodyPr>
            <a:normAutofit/>
          </a:bodyPr>
          <a:lstStyle/>
          <a:p>
            <a:r>
              <a:rPr lang="en-US" sz="900" i="0" noProof="0">
                <a:solidFill>
                  <a:srgbClr val="242424"/>
                </a:solidFill>
                <a:effectLst/>
                <a:latin typeface="Segoe UI" panose="020B0502040204020203" pitchFamily="34" charset="0"/>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What are some good follow up questions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to learn more about this person’s skills </a:t>
            </a:r>
            <a:b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b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and experience?</a:t>
            </a:r>
          </a:p>
        </p:txBody>
      </p:sp>
      <p:sp>
        <p:nvSpPr>
          <p:cNvPr id="43" name="Text Placeholder 42">
            <a:extLst>
              <a:ext uri="{FF2B5EF4-FFF2-40B4-BE49-F238E27FC236}">
                <a16:creationId xmlns:a16="http://schemas.microsoft.com/office/drawing/2014/main" id="{F786ECC7-0497-8250-7086-DCE4E9C52A03}"/>
              </a:ext>
            </a:extLst>
          </p:cNvPr>
          <p:cNvSpPr>
            <a:spLocks noGrp="1"/>
          </p:cNvSpPr>
          <p:nvPr>
            <p:ph type="body" sz="quarter" idx="22"/>
          </p:nvPr>
        </p:nvSpPr>
        <p:spPr>
          <a:xfrm>
            <a:off x="3776898" y="1593881"/>
            <a:ext cx="976461" cy="345600"/>
          </a:xfrm>
        </p:spPr>
        <p:txBody>
          <a:bodyPr/>
          <a:lstStyle/>
          <a:p>
            <a:r>
              <a:rPr lang="en-US" noProof="0"/>
              <a:t>9:35 am</a:t>
            </a:r>
          </a:p>
        </p:txBody>
      </p:sp>
      <p:sp>
        <p:nvSpPr>
          <p:cNvPr id="15" name="Text Placeholder 14">
            <a:extLst>
              <a:ext uri="{FF2B5EF4-FFF2-40B4-BE49-F238E27FC236}">
                <a16:creationId xmlns:a16="http://schemas.microsoft.com/office/drawing/2014/main" id="{6B7FDF9B-C8DB-4506-B26F-3B7B70D36BB3}"/>
              </a:ext>
            </a:extLst>
          </p:cNvPr>
          <p:cNvSpPr>
            <a:spLocks noGrp="1"/>
          </p:cNvSpPr>
          <p:nvPr>
            <p:ph type="body" sz="quarter" idx="23"/>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At the office, Omar uses Copilot in Teams to summarize some chat threads that occurred overnight and can quickly assess the situation and provide guidance to his team to address the issue.</a:t>
            </a:r>
          </a:p>
        </p:txBody>
      </p:sp>
      <p:sp>
        <p:nvSpPr>
          <p:cNvPr id="16" name="Text Placeholder 15">
            <a:extLst>
              <a:ext uri="{FF2B5EF4-FFF2-40B4-BE49-F238E27FC236}">
                <a16:creationId xmlns:a16="http://schemas.microsoft.com/office/drawing/2014/main" id="{0A04B9A8-D14E-711E-6164-22D324655783}"/>
              </a:ext>
            </a:extLst>
          </p:cNvPr>
          <p:cNvSpPr>
            <a:spLocks noGrp="1"/>
          </p:cNvSpPr>
          <p:nvPr>
            <p:ph type="body" sz="quarter" idx="24"/>
          </p:nvPr>
        </p:nvSpPr>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0" cap="none" spc="0" normalizeH="0" baseline="0" noProof="0">
                <a:ln>
                  <a:noFill/>
                </a:ln>
                <a:solidFill>
                  <a:srgbClr val="1A1A1A"/>
                </a:solidFill>
                <a:effectLst/>
                <a:uLnTx/>
                <a:uFillTx/>
                <a:latin typeface="Segoe UI"/>
                <a:ea typeface="+mn-ea"/>
                <a:cs typeface="+mn-cs"/>
              </a:rPr>
              <a:t>Summarize this thread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and include the key issues and suggestions for resolution along with who had the suggestions. </a:t>
            </a:r>
          </a:p>
        </p:txBody>
      </p:sp>
      <p:sp>
        <p:nvSpPr>
          <p:cNvPr id="46" name="Text Placeholder 45">
            <a:extLst>
              <a:ext uri="{FF2B5EF4-FFF2-40B4-BE49-F238E27FC236}">
                <a16:creationId xmlns:a16="http://schemas.microsoft.com/office/drawing/2014/main" id="{B711834C-1181-E54E-3F35-4A3D37910D88}"/>
              </a:ext>
            </a:extLst>
          </p:cNvPr>
          <p:cNvSpPr>
            <a:spLocks noGrp="1"/>
          </p:cNvSpPr>
          <p:nvPr>
            <p:ph type="body" sz="quarter" idx="25"/>
          </p:nvPr>
        </p:nvSpPr>
        <p:spPr>
          <a:xfrm>
            <a:off x="6969595" y="1593881"/>
            <a:ext cx="976461" cy="345600"/>
          </a:xfrm>
        </p:spPr>
        <p:txBody>
          <a:bodyPr/>
          <a:lstStyle/>
          <a:p>
            <a:r>
              <a:rPr lang="en-US" noProof="0"/>
              <a:t>10:00 am</a:t>
            </a:r>
          </a:p>
        </p:txBody>
      </p:sp>
      <p:sp>
        <p:nvSpPr>
          <p:cNvPr id="17" name="Text Placeholder 16">
            <a:extLst>
              <a:ext uri="{FF2B5EF4-FFF2-40B4-BE49-F238E27FC236}">
                <a16:creationId xmlns:a16="http://schemas.microsoft.com/office/drawing/2014/main" id="{8DB9BAD0-4BE4-D77B-AA8C-9A315FA56F90}"/>
              </a:ext>
            </a:extLst>
          </p:cNvPr>
          <p:cNvSpPr>
            <a:spLocks noGrp="1"/>
          </p:cNvSpPr>
          <p:nvPr>
            <p:ph type="body" sz="quarter" idx="26"/>
          </p:nvPr>
        </p:nvSpPr>
        <p:spPr/>
        <p:txBody>
          <a:bodyPr/>
          <a:lstStyle/>
          <a:p>
            <a:r>
              <a:rPr kumimoji="0" lang="en-US" sz="900" b="0" i="0" u="none" strike="noStrike" kern="0" cap="none" spc="0" normalizeH="0" baseline="0" noProof="0" dirty="0">
                <a:ln>
                  <a:noFill/>
                </a:ln>
                <a:solidFill>
                  <a:srgbClr val="1A1A1A"/>
                </a:solidFill>
                <a:effectLst/>
                <a:uLnTx/>
                <a:uFillTx/>
                <a:latin typeface="Segoe UI"/>
                <a:cs typeface="Segoe UI" pitchFamily="34" charset="0"/>
              </a:rPr>
              <a:t>Omar asks Copilot in Word to summarize the organization’s new compliance handbook to ensure it has the key points. He then commands Copilot to fill in the missing sections.</a:t>
            </a:r>
          </a:p>
        </p:txBody>
      </p:sp>
      <p:sp>
        <p:nvSpPr>
          <p:cNvPr id="18" name="Text Placeholder 17">
            <a:extLst>
              <a:ext uri="{FF2B5EF4-FFF2-40B4-BE49-F238E27FC236}">
                <a16:creationId xmlns:a16="http://schemas.microsoft.com/office/drawing/2014/main" id="{50C9BC2D-13D7-D243-BC9A-089C3C5FC7B9}"/>
              </a:ext>
            </a:extLst>
          </p:cNvPr>
          <p:cNvSpPr>
            <a:spLocks noGrp="1"/>
          </p:cNvSpPr>
          <p:nvPr>
            <p:ph type="body" sz="quarter" idx="27"/>
          </p:nvPr>
        </p:nvSpPr>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Summarize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the</a:t>
            </a:r>
            <a:r>
              <a:rPr kumimoji="0" lang="en-US" sz="900" b="0" i="0" strike="noStrike" kern="1200" cap="none" spc="0" normalizeH="0" baseline="0" noProof="0">
                <a:ln w="3175">
                  <a:noFill/>
                </a:ln>
                <a:effectLst/>
                <a:uLnTx/>
                <a:uFillTx/>
                <a:latin typeface="Segoe UI"/>
                <a:ea typeface="+mn-ea"/>
                <a:cs typeface="Segoe UI" pitchFamily="34" charset="0"/>
              </a:rPr>
              <a:t> [Contoso Compliance Handbook] </a:t>
            </a:r>
            <a:r>
              <a:rPr kumimoji="0" lang="en-US" sz="900" b="0" i="0" u="none" strike="noStrike" kern="1200" cap="none" spc="0" normalizeH="0" baseline="0" noProof="0">
                <a:ln w="3175">
                  <a:noFill/>
                </a:ln>
                <a:solidFill>
                  <a:srgbClr val="000000"/>
                </a:solidFill>
                <a:effectLst/>
                <a:uLnTx/>
                <a:uFillTx/>
                <a:latin typeface="Segoe UI"/>
                <a:ea typeface="+mn-ea"/>
                <a:cs typeface="Segoe UI" pitchFamily="34" charset="0"/>
              </a:rPr>
              <a:t>in about four paragraphs for an executive and provide a list of key points.</a:t>
            </a:r>
            <a:endPar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endParaRPr>
          </a:p>
        </p:txBody>
      </p:sp>
      <p:sp>
        <p:nvSpPr>
          <p:cNvPr id="49" name="Text Placeholder 48">
            <a:extLst>
              <a:ext uri="{FF2B5EF4-FFF2-40B4-BE49-F238E27FC236}">
                <a16:creationId xmlns:a16="http://schemas.microsoft.com/office/drawing/2014/main" id="{B9B71A71-82A6-309C-41D4-38ECA93CF523}"/>
              </a:ext>
            </a:extLst>
          </p:cNvPr>
          <p:cNvSpPr>
            <a:spLocks noGrp="1"/>
          </p:cNvSpPr>
          <p:nvPr>
            <p:ph type="body" sz="quarter" idx="28"/>
          </p:nvPr>
        </p:nvSpPr>
        <p:spPr>
          <a:xfrm>
            <a:off x="584200" y="4053821"/>
            <a:ext cx="976461" cy="345600"/>
          </a:xfrm>
        </p:spPr>
        <p:txBody>
          <a:bodyPr/>
          <a:lstStyle/>
          <a:p>
            <a:r>
              <a:rPr lang="en-US" noProof="0"/>
              <a:t>4:00 pm</a:t>
            </a:r>
          </a:p>
        </p:txBody>
      </p:sp>
      <p:sp>
        <p:nvSpPr>
          <p:cNvPr id="19" name="Text Placeholder 18">
            <a:extLst>
              <a:ext uri="{FF2B5EF4-FFF2-40B4-BE49-F238E27FC236}">
                <a16:creationId xmlns:a16="http://schemas.microsoft.com/office/drawing/2014/main" id="{30624E57-AAFC-4599-C3BC-69850AD1BE55}"/>
              </a:ext>
            </a:extLst>
          </p:cNvPr>
          <p:cNvSpPr>
            <a:spLocks noGrp="1"/>
          </p:cNvSpPr>
          <p:nvPr>
            <p:ph type="body" sz="quarter" idx="29"/>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Omar has missed a few calls and emails. </a:t>
            </a:r>
            <a:br>
              <a:rPr kumimoji="0" lang="en-US" sz="900" b="0" i="0" u="none" strike="noStrike" kern="0" cap="none" spc="0" normalizeH="0" baseline="0" noProof="0">
                <a:ln>
                  <a:noFill/>
                </a:ln>
                <a:solidFill>
                  <a:srgbClr val="1A1A1A"/>
                </a:solidFill>
                <a:effectLst/>
                <a:uLnTx/>
                <a:uFillTx/>
                <a:latin typeface="Segoe UI"/>
                <a:cs typeface="Segoe UI" pitchFamily="34" charset="0"/>
              </a:rPr>
            </a:br>
            <a:r>
              <a:rPr kumimoji="0" lang="en-US" sz="900" b="0" i="0" u="none" strike="noStrike" kern="0" cap="none" spc="0" normalizeH="0" baseline="0" noProof="0">
                <a:ln>
                  <a:noFill/>
                </a:ln>
                <a:solidFill>
                  <a:srgbClr val="1A1A1A"/>
                </a:solidFill>
                <a:effectLst/>
                <a:uLnTx/>
                <a:uFillTx/>
                <a:latin typeface="Segoe UI"/>
                <a:cs typeface="Segoe UI" pitchFamily="34" charset="0"/>
              </a:rPr>
              <a:t>He prompts Copilot to summarize recent email threads and calls, and then uses Copilot in Outlook to draft email responses. </a:t>
            </a:r>
          </a:p>
        </p:txBody>
      </p:sp>
      <p:sp>
        <p:nvSpPr>
          <p:cNvPr id="20" name="Text Placeholder 19">
            <a:extLst>
              <a:ext uri="{FF2B5EF4-FFF2-40B4-BE49-F238E27FC236}">
                <a16:creationId xmlns:a16="http://schemas.microsoft.com/office/drawing/2014/main" id="{800ED94A-C4FD-80F1-21F0-0F7133FCC2B1}"/>
              </a:ext>
            </a:extLst>
          </p:cNvPr>
          <p:cNvSpPr>
            <a:spLocks noGrp="1"/>
          </p:cNvSpPr>
          <p:nvPr>
            <p:ph type="body" sz="quarter" idx="30"/>
          </p:nvPr>
        </p:nvSpPr>
        <p:spPr/>
        <p:txBody>
          <a:bodyPr/>
          <a:lstStyle/>
          <a:p>
            <a:r>
              <a:rPr kumimoji="0" lang="en-US" sz="900" i="0" u="none" strike="noStrike" kern="1200" cap="none" spc="0" normalizeH="0" baseline="0" noProof="0">
                <a:ln>
                  <a:noFill/>
                </a:ln>
                <a:solidFill>
                  <a:srgbClr val="000000"/>
                </a:solidFill>
                <a:effectLst/>
                <a:uLnTx/>
                <a:uFillTx/>
                <a:latin typeface="Segoe UI"/>
                <a:ea typeface="+mn-ea"/>
                <a:cs typeface="+mn-cs"/>
              </a:rPr>
              <a:t>Action:</a:t>
            </a:r>
            <a:r>
              <a:rPr kumimoji="0" lang="en-US" sz="900" b="1" i="0" u="none" strike="noStrike" kern="1200" cap="none" spc="0" normalizeH="0" baseline="0" noProof="0">
                <a:ln>
                  <a:noFill/>
                </a:ln>
                <a:solidFill>
                  <a:srgbClr val="000000"/>
                </a:solidFill>
                <a:effectLst/>
                <a:uLnTx/>
                <a:uFillTx/>
                <a:latin typeface="Segoe UI"/>
                <a:ea typeface="+mn-ea"/>
                <a:cs typeface="+mn-cs"/>
              </a:rPr>
              <a:t> Summarize this thread.</a:t>
            </a:r>
          </a:p>
        </p:txBody>
      </p:sp>
      <p:sp>
        <p:nvSpPr>
          <p:cNvPr id="52" name="Text Placeholder 51">
            <a:extLst>
              <a:ext uri="{FF2B5EF4-FFF2-40B4-BE49-F238E27FC236}">
                <a16:creationId xmlns:a16="http://schemas.microsoft.com/office/drawing/2014/main" id="{D4F50D37-8419-C7C8-D6C1-C4A6598A5269}"/>
              </a:ext>
            </a:extLst>
          </p:cNvPr>
          <p:cNvSpPr>
            <a:spLocks noGrp="1"/>
          </p:cNvSpPr>
          <p:nvPr>
            <p:ph type="body" sz="quarter" idx="31"/>
          </p:nvPr>
        </p:nvSpPr>
        <p:spPr>
          <a:xfrm>
            <a:off x="3776898" y="4053821"/>
            <a:ext cx="976461" cy="345600"/>
          </a:xfrm>
        </p:spPr>
        <p:txBody>
          <a:bodyPr/>
          <a:lstStyle/>
          <a:p>
            <a:r>
              <a:rPr lang="en-US" noProof="0"/>
              <a:t>2:00 pm</a:t>
            </a:r>
          </a:p>
        </p:txBody>
      </p:sp>
      <p:sp>
        <p:nvSpPr>
          <p:cNvPr id="21" name="Text Placeholder 20">
            <a:extLst>
              <a:ext uri="{FF2B5EF4-FFF2-40B4-BE49-F238E27FC236}">
                <a16:creationId xmlns:a16="http://schemas.microsoft.com/office/drawing/2014/main" id="{E0BEBCF5-E82A-C47C-647D-E093B0D53BB8}"/>
              </a:ext>
            </a:extLst>
          </p:cNvPr>
          <p:cNvSpPr>
            <a:spLocks noGrp="1"/>
          </p:cNvSpPr>
          <p:nvPr>
            <p:ph type="body" sz="quarter" idx="32"/>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pitchFamily="34" charset="0"/>
              </a:rPr>
              <a:t>Omar commands Copilot in PowerPoint to add </a:t>
            </a:r>
            <a:br>
              <a:rPr kumimoji="0" lang="en-US" sz="900" b="0" i="0" u="none" strike="noStrike" kern="0" cap="none" spc="0" normalizeH="0" baseline="0" noProof="0">
                <a:ln>
                  <a:noFill/>
                </a:ln>
                <a:solidFill>
                  <a:srgbClr val="1A1A1A"/>
                </a:solidFill>
                <a:effectLst/>
                <a:uLnTx/>
                <a:uFillTx/>
                <a:latin typeface="Segoe UI"/>
                <a:cs typeface="Segoe UI" pitchFamily="34" charset="0"/>
              </a:rPr>
            </a:br>
            <a:r>
              <a:rPr kumimoji="0" lang="en-US" sz="900" b="0" i="0" u="none" strike="noStrike" kern="0" cap="none" spc="0" normalizeH="0" baseline="0" noProof="0">
                <a:ln>
                  <a:noFill/>
                </a:ln>
                <a:solidFill>
                  <a:srgbClr val="1A1A1A"/>
                </a:solidFill>
                <a:effectLst/>
                <a:uLnTx/>
                <a:uFillTx/>
                <a:latin typeface="Segoe UI"/>
                <a:cs typeface="Segoe UI" pitchFamily="34" charset="0"/>
              </a:rPr>
              <a:t>a slide to his presentation that can be used to explain the team’s initiatives. </a:t>
            </a:r>
          </a:p>
        </p:txBody>
      </p:sp>
      <p:sp>
        <p:nvSpPr>
          <p:cNvPr id="22" name="Text Placeholder 21">
            <a:extLst>
              <a:ext uri="{FF2B5EF4-FFF2-40B4-BE49-F238E27FC236}">
                <a16:creationId xmlns:a16="http://schemas.microsoft.com/office/drawing/2014/main" id="{9022423B-CCD9-112D-9999-53EC7A2412D1}"/>
              </a:ext>
            </a:extLst>
          </p:cNvPr>
          <p:cNvSpPr>
            <a:spLocks noGrp="1"/>
          </p:cNvSpPr>
          <p:nvPr>
            <p:ph type="body" sz="quarter" idx="33"/>
          </p:nvPr>
        </p:nvSpPr>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a:noFill/>
                </a:ln>
                <a:solidFill>
                  <a:srgbClr val="000000"/>
                </a:solidFill>
                <a:effectLst/>
                <a:uLnTx/>
                <a:uFillTx/>
                <a:latin typeface="Segoe UI"/>
                <a:ea typeface="+mn-ea"/>
                <a:cs typeface="+mn-cs"/>
              </a:rPr>
              <a:t>Add a slide about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potential HR initiatives.</a:t>
            </a:r>
          </a:p>
        </p:txBody>
      </p:sp>
      <p:sp>
        <p:nvSpPr>
          <p:cNvPr id="55" name="Text Placeholder 54">
            <a:extLst>
              <a:ext uri="{FF2B5EF4-FFF2-40B4-BE49-F238E27FC236}">
                <a16:creationId xmlns:a16="http://schemas.microsoft.com/office/drawing/2014/main" id="{A0F9A379-1E39-4C5C-CC0A-EE3070586169}"/>
              </a:ext>
            </a:extLst>
          </p:cNvPr>
          <p:cNvSpPr>
            <a:spLocks noGrp="1"/>
          </p:cNvSpPr>
          <p:nvPr>
            <p:ph type="body" sz="quarter" idx="34"/>
          </p:nvPr>
        </p:nvSpPr>
        <p:spPr>
          <a:xfrm>
            <a:off x="6969595" y="4053821"/>
            <a:ext cx="976461" cy="345600"/>
          </a:xfrm>
        </p:spPr>
        <p:txBody>
          <a:bodyPr/>
          <a:lstStyle/>
          <a:p>
            <a:r>
              <a:rPr lang="en-US" noProof="0"/>
              <a:t>1:00 pm</a:t>
            </a:r>
          </a:p>
        </p:txBody>
      </p:sp>
      <p:sp>
        <p:nvSpPr>
          <p:cNvPr id="34" name="Text Placeholder 33">
            <a:extLst>
              <a:ext uri="{FF2B5EF4-FFF2-40B4-BE49-F238E27FC236}">
                <a16:creationId xmlns:a16="http://schemas.microsoft.com/office/drawing/2014/main" id="{358E37FC-1409-B1E7-BAB4-7C8C92784E2D}"/>
              </a:ext>
            </a:extLst>
          </p:cNvPr>
          <p:cNvSpPr>
            <a:spLocks noGrp="1"/>
          </p:cNvSpPr>
          <p:nvPr>
            <p:ph type="body" sz="quarter" idx="35"/>
          </p:nvPr>
        </p:nvSpPr>
        <p:spPr/>
        <p:txBody>
          <a:bodyPr/>
          <a:lstStyle/>
          <a:p>
            <a:r>
              <a:rPr kumimoji="0" lang="en-US" sz="900" b="0" i="0" u="none" strike="noStrike" kern="0" cap="none" spc="0" normalizeH="0" baseline="0" noProof="0">
                <a:ln>
                  <a:noFill/>
                </a:ln>
                <a:solidFill>
                  <a:srgbClr val="1A1A1A"/>
                </a:solidFill>
                <a:effectLst/>
                <a:uLnTx/>
                <a:uFillTx/>
                <a:latin typeface="Segoe UI"/>
                <a:cs typeface="Segoe UI"/>
              </a:rPr>
              <a:t>Omar prompts Copilot for details about open headcount, using a Copilot Agent to pull in HR system data. </a:t>
            </a:r>
          </a:p>
        </p:txBody>
      </p:sp>
      <p:sp>
        <p:nvSpPr>
          <p:cNvPr id="35" name="Text Placeholder 34">
            <a:extLst>
              <a:ext uri="{FF2B5EF4-FFF2-40B4-BE49-F238E27FC236}">
                <a16:creationId xmlns:a16="http://schemas.microsoft.com/office/drawing/2014/main" id="{0C83D594-D6F3-97D3-523A-F478C72326A0}"/>
              </a:ext>
            </a:extLst>
          </p:cNvPr>
          <p:cNvSpPr>
            <a:spLocks noGrp="1"/>
          </p:cNvSpPr>
          <p:nvPr>
            <p:ph type="body" sz="quarter" idx="36"/>
          </p:nvPr>
        </p:nvSpPr>
        <p:spPr/>
        <p:txBody>
          <a:bodyPr/>
          <a:lstStyle/>
          <a:p>
            <a:r>
              <a:rPr lang="en-US" sz="900" i="0" noProof="0">
                <a:solidFill>
                  <a:srgbClr val="242424"/>
                </a:solidFill>
                <a:effectLst/>
                <a:latin typeface="Segoe UI" panose="020B0502040204020203" pitchFamily="34" charset="0"/>
              </a:rPr>
              <a:t>Example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Add a column that averages the other columns </a:t>
            </a:r>
            <a:r>
              <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rPr>
              <a:t>for each month.</a:t>
            </a:r>
          </a:p>
        </p:txBody>
      </p:sp>
      <p:grpSp>
        <p:nvGrpSpPr>
          <p:cNvPr id="58" name="Group 57">
            <a:extLst>
              <a:ext uri="{FF2B5EF4-FFF2-40B4-BE49-F238E27FC236}">
                <a16:creationId xmlns:a16="http://schemas.microsoft.com/office/drawing/2014/main" id="{9FD64C1C-F771-5311-0762-2E86CE4AE266}"/>
              </a:ext>
            </a:extLst>
          </p:cNvPr>
          <p:cNvGrpSpPr/>
          <p:nvPr/>
        </p:nvGrpSpPr>
        <p:grpSpPr>
          <a:xfrm>
            <a:off x="10195084" y="1462475"/>
            <a:ext cx="1696592" cy="1231837"/>
            <a:chOff x="10195084" y="1462475"/>
            <a:chExt cx="1696592" cy="1231837"/>
          </a:xfrm>
        </p:grpSpPr>
        <p:sp>
          <p:nvSpPr>
            <p:cNvPr id="56" name="TextBox 55">
              <a:extLst>
                <a:ext uri="{FF2B5EF4-FFF2-40B4-BE49-F238E27FC236}">
                  <a16:creationId xmlns:a16="http://schemas.microsoft.com/office/drawing/2014/main" id="{37214391-A987-6AB8-2A0D-A379E348139E}"/>
                </a:ext>
              </a:extLst>
            </p:cNvPr>
            <p:cNvSpPr txBox="1"/>
            <p:nvPr/>
          </p:nvSpPr>
          <p:spPr>
            <a:xfrm>
              <a:off x="10195084" y="1462475"/>
              <a:ext cx="1696592" cy="861774"/>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2400" noProof="0">
                  <a:solidFill>
                    <a:srgbClr val="C03BC4"/>
                  </a:solidFill>
                  <a:latin typeface="Segoe UI Semibold"/>
                </a:rPr>
                <a:t>Omar</a:t>
              </a:r>
              <a:br>
                <a:rPr lang="en-US" sz="2400" noProof="0">
                  <a:solidFill>
                    <a:srgbClr val="C03BC4"/>
                  </a:solidFill>
                  <a:latin typeface="Segoe UI Semibold"/>
                </a:rPr>
              </a:br>
              <a:r>
                <a:rPr lang="en-US" sz="1600" noProof="0">
                  <a:solidFill>
                    <a:srgbClr val="C03BC4"/>
                  </a:solidFill>
                  <a:latin typeface="Segoe UI" panose="020B0502040204020203" pitchFamily="34" charset="0"/>
                  <a:cs typeface="Segoe UI" panose="020B0502040204020203" pitchFamily="34" charset="0"/>
                </a:rPr>
                <a:t>leads HR for a </a:t>
              </a:r>
              <a:br>
                <a:rPr lang="en-US" sz="1600" noProof="0">
                  <a:solidFill>
                    <a:srgbClr val="C03BC4"/>
                  </a:solidFill>
                  <a:latin typeface="Segoe UI" panose="020B0502040204020203" pitchFamily="34" charset="0"/>
                  <a:cs typeface="Segoe UI" panose="020B0502040204020203" pitchFamily="34" charset="0"/>
                </a:rPr>
              </a:br>
              <a:r>
                <a:rPr lang="en-US" sz="1600" noProof="0">
                  <a:solidFill>
                    <a:srgbClr val="C03BC4"/>
                  </a:solidFill>
                  <a:latin typeface="Segoe UI" panose="020B0502040204020203" pitchFamily="34" charset="0"/>
                  <a:cs typeface="Segoe UI" panose="020B0502040204020203" pitchFamily="34" charset="0"/>
                </a:rPr>
                <a:t>regional bank</a:t>
              </a:r>
            </a:p>
          </p:txBody>
        </p:sp>
        <p:pic>
          <p:nvPicPr>
            <p:cNvPr id="57" name="Graphic 56">
              <a:extLst>
                <a:ext uri="{FF2B5EF4-FFF2-40B4-BE49-F238E27FC236}">
                  <a16:creationId xmlns:a16="http://schemas.microsoft.com/office/drawing/2014/main" id="{F740AD35-159B-35FB-416A-BC6F1683737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rot="10800000">
              <a:off x="11616886" y="2419522"/>
              <a:ext cx="274790" cy="274790"/>
            </a:xfrm>
            <a:prstGeom prst="rect">
              <a:avLst/>
            </a:prstGeom>
          </p:spPr>
        </p:pic>
      </p:grpSp>
      <p:pic>
        <p:nvPicPr>
          <p:cNvPr id="2" name="Picture 1" descr="A person looking away from the camera&#10;&#10;Description automatically generated">
            <a:extLst>
              <a:ext uri="{FF2B5EF4-FFF2-40B4-BE49-F238E27FC236}">
                <a16:creationId xmlns:a16="http://schemas.microsoft.com/office/drawing/2014/main" id="{A3F95C77-D40F-CD2C-B10B-687A152F7F21}"/>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l="-321"/>
          <a:stretch/>
        </p:blipFill>
        <p:spPr>
          <a:xfrm>
            <a:off x="9677167" y="2660575"/>
            <a:ext cx="2549309" cy="4183986"/>
          </a:xfrm>
          <a:prstGeom prst="rect">
            <a:avLst/>
          </a:prstGeom>
        </p:spPr>
      </p:pic>
      <p:grpSp>
        <p:nvGrpSpPr>
          <p:cNvPr id="101" name="Group 100">
            <a:extLst>
              <a:ext uri="{FF2B5EF4-FFF2-40B4-BE49-F238E27FC236}">
                <a16:creationId xmlns:a16="http://schemas.microsoft.com/office/drawing/2014/main" id="{724B8559-3952-F9DB-21D5-11E44BA0A750}"/>
              </a:ext>
            </a:extLst>
          </p:cNvPr>
          <p:cNvGrpSpPr/>
          <p:nvPr/>
        </p:nvGrpSpPr>
        <p:grpSpPr>
          <a:xfrm>
            <a:off x="812633" y="2721252"/>
            <a:ext cx="2351135" cy="360000"/>
            <a:chOff x="588263" y="1217924"/>
            <a:chExt cx="2351135" cy="360000"/>
          </a:xfrm>
        </p:grpSpPr>
        <p:pic>
          <p:nvPicPr>
            <p:cNvPr id="102" name="Picture 101" descr="Zip Co logo SVG free download, id: 101874 - Brandlogos.net">
              <a:hlinkClick r:id="rId5"/>
              <a:extLst>
                <a:ext uri="{FF2B5EF4-FFF2-40B4-BE49-F238E27FC236}">
                  <a16:creationId xmlns:a16="http://schemas.microsoft.com/office/drawing/2014/main" id="{B737510B-21AD-D579-DDEA-8F4DAE959BA4}"/>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03" name="TextBox 102">
              <a:extLst>
                <a:ext uri="{FF2B5EF4-FFF2-40B4-BE49-F238E27FC236}">
                  <a16:creationId xmlns:a16="http://schemas.microsoft.com/office/drawing/2014/main" id="{1844E23A-DA12-AB1F-F19E-D8CF710A505E}"/>
                </a:ext>
                <a:ext uri="{C183D7F6-B498-43B3-948B-1728B52AA6E4}">
                  <adec:decorative xmlns:adec="http://schemas.microsoft.com/office/drawing/2017/decorative" val="0"/>
                </a:ext>
              </a:extLst>
            </p:cNvPr>
            <p:cNvSpPr txBox="1"/>
            <p:nvPr/>
          </p:nvSpPr>
          <p:spPr>
            <a:xfrm>
              <a:off x="1047214" y="1313286"/>
              <a:ext cx="1892184" cy="169277"/>
            </a:xfrm>
            <a:prstGeom prst="rect">
              <a:avLst/>
            </a:prstGeom>
            <a:noFill/>
          </p:spPr>
          <p:txBody>
            <a:bodyPr wrap="square" lIns="0" tIns="0" rIns="0" bIns="0" rtlCol="0" anchor="ctr">
              <a:spAutoFit/>
            </a:bodyPr>
            <a:lstStyle/>
            <a:p>
              <a:pPr defTabSz="914367">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lang="en-US" sz="1100" noProof="0" dirty="0">
                <a:solidFill>
                  <a:prstClr val="black"/>
                </a:solidFill>
                <a:latin typeface="Segoe UI Semibold"/>
              </a:endParaRPr>
            </a:p>
          </p:txBody>
        </p:sp>
      </p:grpSp>
      <p:grpSp>
        <p:nvGrpSpPr>
          <p:cNvPr id="104" name="Group 103">
            <a:extLst>
              <a:ext uri="{FF2B5EF4-FFF2-40B4-BE49-F238E27FC236}">
                <a16:creationId xmlns:a16="http://schemas.microsoft.com/office/drawing/2014/main" id="{5C69811A-26D0-DE75-7194-87324F93F37F}"/>
              </a:ext>
            </a:extLst>
          </p:cNvPr>
          <p:cNvGrpSpPr/>
          <p:nvPr/>
        </p:nvGrpSpPr>
        <p:grpSpPr>
          <a:xfrm>
            <a:off x="7198028" y="2721252"/>
            <a:ext cx="2351135" cy="360000"/>
            <a:chOff x="588263" y="2657420"/>
            <a:chExt cx="2351135" cy="360000"/>
          </a:xfrm>
        </p:grpSpPr>
        <p:pic>
          <p:nvPicPr>
            <p:cNvPr id="105" name="Picture 104">
              <a:extLst>
                <a:ext uri="{FF2B5EF4-FFF2-40B4-BE49-F238E27FC236}">
                  <a16:creationId xmlns:a16="http://schemas.microsoft.com/office/drawing/2014/main" id="{EC8ABC42-9A8C-5E72-8FB4-83FCD79B5C35}"/>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588263" y="2657420"/>
              <a:ext cx="360000" cy="360000"/>
            </a:xfrm>
            <a:prstGeom prst="ellipse">
              <a:avLst/>
            </a:prstGeom>
            <a:solidFill>
              <a:srgbClr val="FFFFFF"/>
            </a:solidFill>
          </p:spPr>
        </p:pic>
        <p:sp>
          <p:nvSpPr>
            <p:cNvPr id="106" name="TextBox 105">
              <a:extLst>
                <a:ext uri="{FF2B5EF4-FFF2-40B4-BE49-F238E27FC236}">
                  <a16:creationId xmlns:a16="http://schemas.microsoft.com/office/drawing/2014/main" id="{39C4EFFA-5C64-8164-7150-FD8EF9D6F5FB}"/>
                </a:ext>
                <a:ext uri="{C183D7F6-B498-43B3-948B-1728B52AA6E4}">
                  <adec:decorative xmlns:adec="http://schemas.microsoft.com/office/drawing/2017/decorative" val="0"/>
                </a:ext>
              </a:extLst>
            </p:cNvPr>
            <p:cNvSpPr txBox="1"/>
            <p:nvPr/>
          </p:nvSpPr>
          <p:spPr>
            <a:xfrm>
              <a:off x="1047214" y="2752782"/>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Word</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07" name="Group 106">
            <a:extLst>
              <a:ext uri="{FF2B5EF4-FFF2-40B4-BE49-F238E27FC236}">
                <a16:creationId xmlns:a16="http://schemas.microsoft.com/office/drawing/2014/main" id="{31827B2C-4FC0-4E55-979F-373BEC60CE47}"/>
              </a:ext>
            </a:extLst>
          </p:cNvPr>
          <p:cNvGrpSpPr/>
          <p:nvPr/>
        </p:nvGrpSpPr>
        <p:grpSpPr>
          <a:xfrm>
            <a:off x="3947719" y="2721252"/>
            <a:ext cx="2351135" cy="360000"/>
            <a:chOff x="588263" y="3617084"/>
            <a:chExt cx="2351135" cy="360000"/>
          </a:xfrm>
        </p:grpSpPr>
        <p:pic>
          <p:nvPicPr>
            <p:cNvPr id="108" name="Picture 107">
              <a:extLst>
                <a:ext uri="{FF2B5EF4-FFF2-40B4-BE49-F238E27FC236}">
                  <a16:creationId xmlns:a16="http://schemas.microsoft.com/office/drawing/2014/main" id="{B7FCAA56-03B1-F508-4079-718425939872}"/>
                </a:ext>
              </a:extLst>
            </p:cNvPr>
            <p:cNvPicPr>
              <a:picLocks noChangeAspect="1"/>
            </p:cNvPicPr>
            <p:nvPr/>
          </p:nvPicPr>
          <p:blipFill>
            <a:blip r:embed="rId8" cstate="screen">
              <a:extLst>
                <a:ext uri="{28A0092B-C50C-407E-A947-70E740481C1C}">
                  <a14:useLocalDpi xmlns:a14="http://schemas.microsoft.com/office/drawing/2010/main"/>
                </a:ext>
              </a:extLst>
            </a:blip>
            <a:stretch>
              <a:fillRect/>
            </a:stretch>
          </p:blipFill>
          <p:spPr>
            <a:xfrm>
              <a:off x="588263" y="3617084"/>
              <a:ext cx="360000" cy="360000"/>
            </a:xfrm>
            <a:prstGeom prst="ellipse">
              <a:avLst/>
            </a:prstGeom>
            <a:solidFill>
              <a:srgbClr val="FFFFFF"/>
            </a:solidFill>
          </p:spPr>
        </p:pic>
        <p:sp>
          <p:nvSpPr>
            <p:cNvPr id="109" name="TextBox 108">
              <a:extLst>
                <a:ext uri="{FF2B5EF4-FFF2-40B4-BE49-F238E27FC236}">
                  <a16:creationId xmlns:a16="http://schemas.microsoft.com/office/drawing/2014/main" id="{77C4C4E7-39CB-2F29-C49F-97441BCF98FB}"/>
                </a:ext>
                <a:ext uri="{C183D7F6-B498-43B3-948B-1728B52AA6E4}">
                  <adec:decorative xmlns:adec="http://schemas.microsoft.com/office/drawing/2017/decorative" val="0"/>
                </a:ext>
              </a:extLst>
            </p:cNvPr>
            <p:cNvSpPr txBox="1"/>
            <p:nvPr/>
          </p:nvSpPr>
          <p:spPr>
            <a:xfrm>
              <a:off x="1047214" y="3712446"/>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0" name="Group 109">
            <a:extLst>
              <a:ext uri="{FF2B5EF4-FFF2-40B4-BE49-F238E27FC236}">
                <a16:creationId xmlns:a16="http://schemas.microsoft.com/office/drawing/2014/main" id="{60A96431-0DD7-C434-91ED-20F896652A76}"/>
              </a:ext>
            </a:extLst>
          </p:cNvPr>
          <p:cNvGrpSpPr/>
          <p:nvPr/>
        </p:nvGrpSpPr>
        <p:grpSpPr>
          <a:xfrm>
            <a:off x="3947719" y="5156688"/>
            <a:ext cx="2351135" cy="360000"/>
            <a:chOff x="588263" y="2177588"/>
            <a:chExt cx="2351135" cy="360000"/>
          </a:xfrm>
        </p:grpSpPr>
        <p:pic>
          <p:nvPicPr>
            <p:cNvPr id="111" name="Picture 110">
              <a:extLst>
                <a:ext uri="{FF2B5EF4-FFF2-40B4-BE49-F238E27FC236}">
                  <a16:creationId xmlns:a16="http://schemas.microsoft.com/office/drawing/2014/main" id="{72CDC397-80E9-E776-B96B-B82FC2ED185D}"/>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588263" y="2177588"/>
              <a:ext cx="360000" cy="360000"/>
            </a:xfrm>
            <a:prstGeom prst="ellipse">
              <a:avLst/>
            </a:prstGeom>
            <a:solidFill>
              <a:srgbClr val="FFFFFF"/>
            </a:solidFill>
          </p:spPr>
        </p:pic>
        <p:sp>
          <p:nvSpPr>
            <p:cNvPr id="112" name="TextBox 111">
              <a:extLst>
                <a:ext uri="{FF2B5EF4-FFF2-40B4-BE49-F238E27FC236}">
                  <a16:creationId xmlns:a16="http://schemas.microsoft.com/office/drawing/2014/main" id="{C13E6036-B45A-8E3B-A0A0-96C72CD2E3FB}"/>
                </a:ext>
                <a:ext uri="{C183D7F6-B498-43B3-948B-1728B52AA6E4}">
                  <adec:decorative xmlns:adec="http://schemas.microsoft.com/office/drawing/2017/decorative" val="0"/>
                </a:ext>
              </a:extLst>
            </p:cNvPr>
            <p:cNvSpPr txBox="1"/>
            <p:nvPr/>
          </p:nvSpPr>
          <p:spPr>
            <a:xfrm>
              <a:off x="1047214" y="2272950"/>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grpSp>
        <p:nvGrpSpPr>
          <p:cNvPr id="116" name="Group 115">
            <a:extLst>
              <a:ext uri="{FF2B5EF4-FFF2-40B4-BE49-F238E27FC236}">
                <a16:creationId xmlns:a16="http://schemas.microsoft.com/office/drawing/2014/main" id="{03B7E01A-7A46-6902-74AB-7CEF912274A1}"/>
              </a:ext>
            </a:extLst>
          </p:cNvPr>
          <p:cNvGrpSpPr/>
          <p:nvPr/>
        </p:nvGrpSpPr>
        <p:grpSpPr>
          <a:xfrm>
            <a:off x="812633" y="5156688"/>
            <a:ext cx="1132959" cy="360000"/>
            <a:chOff x="588263" y="1217924"/>
            <a:chExt cx="1132959" cy="360000"/>
          </a:xfrm>
        </p:grpSpPr>
        <p:pic>
          <p:nvPicPr>
            <p:cNvPr id="117" name="Picture 116" descr="Zip Co logo SVG free download, id: 101874 - Brandlogos.net">
              <a:hlinkClick r:id="rId5"/>
              <a:extLst>
                <a:ext uri="{FF2B5EF4-FFF2-40B4-BE49-F238E27FC236}">
                  <a16:creationId xmlns:a16="http://schemas.microsoft.com/office/drawing/2014/main" id="{D7B76D41-002A-0E7A-9BDF-564ACC46AD5A}"/>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l="-43278" t="-53646" r="-43278" b="-53646"/>
            <a:stretch/>
          </p:blipFill>
          <p:spPr bwMode="auto">
            <a:xfrm>
              <a:off x="588263" y="1217924"/>
              <a:ext cx="360000" cy="360000"/>
            </a:xfrm>
            <a:prstGeom prst="ellipse">
              <a:avLst/>
            </a:prstGeom>
            <a:solidFill>
              <a:srgbClr val="FFFFFF"/>
            </a:solidFill>
          </p:spPr>
        </p:pic>
        <p:sp>
          <p:nvSpPr>
            <p:cNvPr id="118" name="TextBox 117">
              <a:extLst>
                <a:ext uri="{FF2B5EF4-FFF2-40B4-BE49-F238E27FC236}">
                  <a16:creationId xmlns:a16="http://schemas.microsoft.com/office/drawing/2014/main" id="{C0B4DB3C-12E4-5638-B81E-734BD1CAC4DE}"/>
                </a:ext>
                <a:ext uri="{C183D7F6-B498-43B3-948B-1728B52AA6E4}">
                  <adec:decorative xmlns:adec="http://schemas.microsoft.com/office/drawing/2017/decorative" val="0"/>
                </a:ext>
              </a:extLst>
            </p:cNvPr>
            <p:cNvSpPr txBox="1"/>
            <p:nvPr/>
          </p:nvSpPr>
          <p:spPr>
            <a:xfrm>
              <a:off x="1047214" y="1228648"/>
              <a:ext cx="674008"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1200" cap="none" spc="0" normalizeH="0" baseline="30000" noProof="0" dirty="0">
                  <a:ln>
                    <a:noFill/>
                  </a:ln>
                  <a:solidFill>
                    <a:prstClr val="black"/>
                  </a:solidFill>
                  <a:effectLst/>
                  <a:uLnTx/>
                  <a:uFillTx/>
                  <a:latin typeface="Segoe UI Semibold"/>
                  <a:ea typeface="+mn-ea"/>
                  <a:cs typeface="+mn-cs"/>
                </a:rPr>
                <a:t>1</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grpSp>
      <p:grpSp>
        <p:nvGrpSpPr>
          <p:cNvPr id="119" name="Group 118">
            <a:extLst>
              <a:ext uri="{FF2B5EF4-FFF2-40B4-BE49-F238E27FC236}">
                <a16:creationId xmlns:a16="http://schemas.microsoft.com/office/drawing/2014/main" id="{02EB798B-C7DB-9FCF-0601-3FE1413DD3C5}"/>
              </a:ext>
            </a:extLst>
          </p:cNvPr>
          <p:cNvGrpSpPr/>
          <p:nvPr/>
        </p:nvGrpSpPr>
        <p:grpSpPr>
          <a:xfrm>
            <a:off x="1859255" y="5156688"/>
            <a:ext cx="1115951" cy="360000"/>
            <a:chOff x="588263" y="1697756"/>
            <a:chExt cx="1115951" cy="360000"/>
          </a:xfrm>
        </p:grpSpPr>
        <p:pic>
          <p:nvPicPr>
            <p:cNvPr id="120" name="Picture 119">
              <a:extLst>
                <a:ext uri="{FF2B5EF4-FFF2-40B4-BE49-F238E27FC236}">
                  <a16:creationId xmlns:a16="http://schemas.microsoft.com/office/drawing/2014/main" id="{81F53960-2C48-8BC3-73F0-B83D165DD991}"/>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588263" y="1697756"/>
              <a:ext cx="360000" cy="360000"/>
            </a:xfrm>
            <a:prstGeom prst="ellipse">
              <a:avLst/>
            </a:prstGeom>
            <a:solidFill>
              <a:srgbClr val="FFFFFF"/>
            </a:solidFill>
          </p:spPr>
        </p:pic>
        <p:sp>
          <p:nvSpPr>
            <p:cNvPr id="121" name="TextBox 120">
              <a:extLst>
                <a:ext uri="{FF2B5EF4-FFF2-40B4-BE49-F238E27FC236}">
                  <a16:creationId xmlns:a16="http://schemas.microsoft.com/office/drawing/2014/main" id="{5FCFC23E-4E37-6F6E-B5BD-3EDB69B14969}"/>
                </a:ext>
                <a:ext uri="{C183D7F6-B498-43B3-948B-1728B52AA6E4}">
                  <adec:decorative xmlns:adec="http://schemas.microsoft.com/office/drawing/2017/decorative" val="0"/>
                </a:ext>
              </a:extLst>
            </p:cNvPr>
            <p:cNvSpPr txBox="1"/>
            <p:nvPr/>
          </p:nvSpPr>
          <p:spPr>
            <a:xfrm>
              <a:off x="1047214" y="1708480"/>
              <a:ext cx="657000" cy="338554"/>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grpSp>
      <p:sp>
        <p:nvSpPr>
          <p:cNvPr id="8" name="Text Placeholder 185">
            <a:extLst>
              <a:ext uri="{FF2B5EF4-FFF2-40B4-BE49-F238E27FC236}">
                <a16:creationId xmlns:a16="http://schemas.microsoft.com/office/drawing/2014/main" id="{B3BCBBAB-BD08-82D5-2353-956DAF133E33}"/>
              </a:ext>
            </a:extLst>
          </p:cNvPr>
          <p:cNvSpPr>
            <a:spLocks noGrp="1"/>
          </p:cNvSpPr>
          <p:nvPr>
            <p:ph type="body" sz="quarter" idx="17"/>
          </p:nvPr>
        </p:nvSpPr>
        <p:spPr>
          <a:xfrm>
            <a:off x="6519107" y="521099"/>
            <a:ext cx="3599821" cy="169277"/>
          </a:xfrm>
        </p:spPr>
        <p:txBody>
          <a:bodyPr/>
          <a:lstStyle/>
          <a:p>
            <a:r>
              <a:rPr lang="en-US" noProof="0"/>
              <a:t>Microsoft 365 Copilot and Copilot Studio</a:t>
            </a:r>
            <a:endParaRPr lang="en-US" sz="900" i="1" noProof="0"/>
          </a:p>
        </p:txBody>
      </p:sp>
      <p:sp>
        <p:nvSpPr>
          <p:cNvPr id="9" name="Text Placeholder 198">
            <a:extLst>
              <a:ext uri="{FF2B5EF4-FFF2-40B4-BE49-F238E27FC236}">
                <a16:creationId xmlns:a16="http://schemas.microsoft.com/office/drawing/2014/main" id="{37BE195B-7048-1567-ADE4-C70BED0341C9}"/>
              </a:ext>
            </a:extLst>
          </p:cNvPr>
          <p:cNvSpPr txBox="1">
            <a:spLocks/>
          </p:cNvSpPr>
          <p:nvPr/>
        </p:nvSpPr>
        <p:spPr>
          <a:xfrm>
            <a:off x="10430234" y="521099"/>
            <a:ext cx="1456966" cy="179100"/>
          </a:xfrm>
          <a:prstGeom prst="roundRect">
            <a:avLst>
              <a:gd name="adj" fmla="val 10035"/>
            </a:avLst>
          </a:prstGeom>
        </p:spPr>
        <p:txBody>
          <a:bodyPr vert="horz" wrap="square" lIns="0" tIns="0" rIns="0" bIns="0" rtlCol="0">
            <a:spAutoFit/>
          </a:bodyPr>
          <a:lstStyle>
            <a:lvl1pPr marR="0" indent="0" algn="r" defTabSz="932742" fontAlgn="auto">
              <a:lnSpc>
                <a:spcPct val="100000"/>
              </a:lnSpc>
              <a:spcBef>
                <a:spcPts val="0"/>
              </a:spcBef>
              <a:spcAft>
                <a:spcPts val="0"/>
              </a:spcAft>
              <a:buClrTx/>
              <a:buSzPct val="90000"/>
              <a:buFont typeface="Wingdings" panose="05000000000000000000" pitchFamily="2" charset="2"/>
              <a:buNone/>
              <a:tabLst/>
              <a:defRPr sz="1100" b="1" i="0" spc="-20" baseline="0">
                <a:solidFill>
                  <a:srgbClr val="0078D4"/>
                </a:solidFill>
                <a:latin typeface="Segoe UI Semibold" panose="020B0502040204020203" pitchFamily="34" charset="0"/>
                <a:cs typeface="Segoe UI Semibold" panose="020B0502040204020203" pitchFamily="34" charset="0"/>
              </a:defRPr>
            </a:lvl1pPr>
            <a:lvl2pPr marL="228600" marR="0" indent="0" algn="r" defTabSz="932742" fontAlgn="auto">
              <a:lnSpc>
                <a:spcPct val="100000"/>
              </a:lnSpc>
              <a:spcBef>
                <a:spcPts val="0"/>
              </a:spcBef>
              <a:spcAft>
                <a:spcPts val="0"/>
              </a:spcAft>
              <a:buClrTx/>
              <a:buSzPct val="90000"/>
              <a:buFont typeface="Wingdings" panose="05000000000000000000" pitchFamily="2" charset="2"/>
              <a:buNone/>
              <a:tabLst/>
              <a:defRPr sz="1100" spc="-20" baseline="0">
                <a:solidFill>
                  <a:srgbClr val="B1B3B3"/>
                </a:solidFill>
              </a:defRPr>
            </a:lvl2pPr>
            <a:lvl3pPr marL="657225" marR="0" indent="-200025" algn="r" defTabSz="932742" fontAlgn="auto">
              <a:lnSpc>
                <a:spcPct val="100000"/>
              </a:lnSpc>
              <a:spcBef>
                <a:spcPct val="20000"/>
              </a:spcBef>
              <a:spcAft>
                <a:spcPts val="0"/>
              </a:spcAft>
              <a:buClrTx/>
              <a:buSzPct val="90000"/>
              <a:buFont typeface="Wingdings" panose="05000000000000000000" pitchFamily="2" charset="2"/>
              <a:buChar char=""/>
              <a:tabLst/>
              <a:defRPr sz="1600" spc="0" baseline="0"/>
            </a:lvl3pPr>
            <a:lvl4pPr marL="842963" marR="0" indent="-180975" algn="r" defTabSz="932742" fontAlgn="auto">
              <a:lnSpc>
                <a:spcPct val="100000"/>
              </a:lnSpc>
              <a:spcBef>
                <a:spcPct val="20000"/>
              </a:spcBef>
              <a:spcAft>
                <a:spcPts val="0"/>
              </a:spcAft>
              <a:buClrTx/>
              <a:buSzPct val="90000"/>
              <a:buFont typeface="Wingdings" panose="05000000000000000000" pitchFamily="2" charset="2"/>
              <a:buChar char=""/>
              <a:tabLst/>
              <a:defRPr sz="1400" spc="0" baseline="0"/>
            </a:lvl4pPr>
            <a:lvl5pPr marL="1023938" marR="0" indent="-168275" algn="r" defTabSz="932742" fontAlgn="auto">
              <a:lnSpc>
                <a:spcPct val="100000"/>
              </a:lnSpc>
              <a:spcBef>
                <a:spcPct val="20000"/>
              </a:spcBef>
              <a:spcAft>
                <a:spcPts val="0"/>
              </a:spcAft>
              <a:buClrTx/>
              <a:buSzPct val="90000"/>
              <a:buFont typeface="Wingdings" panose="05000000000000000000" pitchFamily="2" charset="2"/>
              <a:buChar char=""/>
              <a:tabLst/>
              <a:defRPr sz="1400" spc="0" baseline="0"/>
            </a:lvl5pPr>
            <a:lvl6pPr marL="2565040" indent="-233186" defTabSz="932742">
              <a:spcBef>
                <a:spcPct val="20000"/>
              </a:spcBef>
              <a:buFont typeface="Arial" pitchFamily="34" charset="0"/>
              <a:buChar char="•"/>
              <a:defRPr sz="2000"/>
            </a:lvl6pPr>
            <a:lvl7pPr marL="3031412" indent="-233186" defTabSz="932742">
              <a:spcBef>
                <a:spcPct val="20000"/>
              </a:spcBef>
              <a:buFont typeface="Arial" pitchFamily="34" charset="0"/>
              <a:buChar char="•"/>
              <a:defRPr sz="2000"/>
            </a:lvl7pPr>
            <a:lvl8pPr marL="3497783" indent="-233186" defTabSz="932742">
              <a:spcBef>
                <a:spcPct val="20000"/>
              </a:spcBef>
              <a:buFont typeface="Arial" pitchFamily="34" charset="0"/>
              <a:buChar char="•"/>
              <a:defRPr sz="2000"/>
            </a:lvl8pPr>
            <a:lvl9pPr marL="3964155" indent="-233186" defTabSz="932742">
              <a:spcBef>
                <a:spcPct val="20000"/>
              </a:spcBef>
              <a:buFont typeface="Arial" pitchFamily="34" charset="0"/>
              <a:buChar char="•"/>
              <a:defRPr sz="2000"/>
            </a:lvl9pPr>
          </a:lstStyle>
          <a:p>
            <a:r>
              <a:rPr lang="en-US" noProof="0"/>
              <a:t>Extend</a:t>
            </a:r>
          </a:p>
        </p:txBody>
      </p:sp>
      <p:sp>
        <p:nvSpPr>
          <p:cNvPr id="10" name="Text Placeholder 10">
            <a:extLst>
              <a:ext uri="{FF2B5EF4-FFF2-40B4-BE49-F238E27FC236}">
                <a16:creationId xmlns:a16="http://schemas.microsoft.com/office/drawing/2014/main" id="{CF47B74E-B84E-5DD3-B994-E303A9DDFFDE}"/>
              </a:ext>
            </a:extLst>
          </p:cNvPr>
          <p:cNvSpPr txBox="1">
            <a:spLocks/>
          </p:cNvSpPr>
          <p:nvPr/>
        </p:nvSpPr>
        <p:spPr>
          <a:xfrm>
            <a:off x="11417128" y="357645"/>
            <a:ext cx="127000" cy="125999"/>
          </a:xfrm>
          <a:prstGeom prst="ellipse">
            <a:avLst/>
          </a:prstGeom>
          <a:solidFill>
            <a:srgbClr val="0070C0"/>
          </a:solidFill>
        </p:spPr>
        <p:txBody>
          <a:bodyPr vert="horz" wrap="square" lIns="0" tIns="0" rIns="0" bIns="0" rtlCol="0">
            <a:noAutofit/>
          </a:bodyPr>
          <a:lstStyle>
            <a:lvl1pPr marL="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Segoe UI" panose="020B0502040204020203" pitchFamily="34" charset="0"/>
              </a:defRPr>
            </a:lvl1pPr>
            <a:lvl2pPr marL="2286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2pPr>
            <a:lvl3pPr marL="4572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3pPr>
            <a:lvl4pPr marL="661988"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4pPr>
            <a:lvl5pPr marL="855663"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noProof="0"/>
              <a:t>a</a:t>
            </a:r>
          </a:p>
        </p:txBody>
      </p:sp>
      <p:sp>
        <p:nvSpPr>
          <p:cNvPr id="11" name="Text Placeholder 10">
            <a:extLst>
              <a:ext uri="{FF2B5EF4-FFF2-40B4-BE49-F238E27FC236}">
                <a16:creationId xmlns:a16="http://schemas.microsoft.com/office/drawing/2014/main" id="{74F74783-750B-E353-9E32-6A330F9407D2}"/>
              </a:ext>
            </a:extLst>
          </p:cNvPr>
          <p:cNvSpPr txBox="1">
            <a:spLocks/>
          </p:cNvSpPr>
          <p:nvPr/>
        </p:nvSpPr>
        <p:spPr>
          <a:xfrm>
            <a:off x="11588664" y="357645"/>
            <a:ext cx="127000" cy="125999"/>
          </a:xfrm>
          <a:prstGeom prst="ellipse">
            <a:avLst/>
          </a:prstGeom>
          <a:solidFill>
            <a:srgbClr val="0070C0"/>
          </a:solidFill>
        </p:spPr>
        <p:txBody>
          <a:bodyPr vert="horz" wrap="square" lIns="0" tIns="0" rIns="0" bIns="0" rtlCol="0">
            <a:noAutofit/>
          </a:bodyPr>
          <a:lstStyle>
            <a:lvl1pPr marL="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Segoe UI" panose="020B0502040204020203" pitchFamily="34" charset="0"/>
              </a:defRPr>
            </a:lvl1pPr>
            <a:lvl2pPr marL="2286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2pPr>
            <a:lvl3pPr marL="4572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3pPr>
            <a:lvl4pPr marL="661988"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4pPr>
            <a:lvl5pPr marL="855663"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noProof="0"/>
              <a:t>a</a:t>
            </a:r>
          </a:p>
        </p:txBody>
      </p:sp>
      <p:sp>
        <p:nvSpPr>
          <p:cNvPr id="24" name="Text Placeholder 10">
            <a:extLst>
              <a:ext uri="{FF2B5EF4-FFF2-40B4-BE49-F238E27FC236}">
                <a16:creationId xmlns:a16="http://schemas.microsoft.com/office/drawing/2014/main" id="{1A31B14A-63AB-528F-EF65-F50CF0D45B6F}"/>
              </a:ext>
            </a:extLst>
          </p:cNvPr>
          <p:cNvSpPr txBox="1">
            <a:spLocks/>
          </p:cNvSpPr>
          <p:nvPr/>
        </p:nvSpPr>
        <p:spPr>
          <a:xfrm>
            <a:off x="11760200" y="357645"/>
            <a:ext cx="127000" cy="125999"/>
          </a:xfrm>
          <a:prstGeom prst="ellipse">
            <a:avLst/>
          </a:prstGeom>
          <a:solidFill>
            <a:srgbClr val="0078D4"/>
          </a:solidFill>
        </p:spPr>
        <p:txBody>
          <a:bodyPr vert="horz" wrap="square" lIns="0" tIns="0" rIns="0" bIns="0" rtlCol="0">
            <a:noAutofit/>
          </a:bodyPr>
          <a:lstStyle>
            <a:lvl1pPr marL="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Segoe UI" panose="020B0502040204020203" pitchFamily="34" charset="0"/>
              </a:defRPr>
            </a:lvl1pPr>
            <a:lvl2pPr marL="2286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2pPr>
            <a:lvl3pPr marL="457200"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3pPr>
            <a:lvl4pPr marL="661988"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4pPr>
            <a:lvl5pPr marL="855663" marR="0" indent="0" algn="l" defTabSz="932742" rtl="0" eaLnBrk="1" fontAlgn="auto" latinLnBrk="0" hangingPunct="1">
              <a:lnSpc>
                <a:spcPct val="100000"/>
              </a:lnSpc>
              <a:spcBef>
                <a:spcPct val="20000"/>
              </a:spcBef>
              <a:spcAft>
                <a:spcPts val="0"/>
              </a:spcAft>
              <a:buClrTx/>
              <a:buSzPct val="90000"/>
              <a:buFontTx/>
              <a:buNone/>
              <a:tabLst/>
              <a:defRPr sz="100" kern="1200" spc="0" baseline="0">
                <a:no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noProof="0"/>
              <a:t>a</a:t>
            </a:r>
          </a:p>
        </p:txBody>
      </p:sp>
      <p:sp>
        <p:nvSpPr>
          <p:cNvPr id="25" name="Rectangle: Rounded Corners 6">
            <a:extLst>
              <a:ext uri="{FF2B5EF4-FFF2-40B4-BE49-F238E27FC236}">
                <a16:creationId xmlns:a16="http://schemas.microsoft.com/office/drawing/2014/main" id="{7B50B4DA-00CB-56FE-9E15-38286783639A}"/>
              </a:ext>
              <a:ext uri="{C183D7F6-B498-43B3-948B-1728B52AA6E4}">
                <adec:decorative xmlns:adec="http://schemas.microsoft.com/office/drawing/2017/decorative" val="1"/>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grpSp>
        <p:nvGrpSpPr>
          <p:cNvPr id="26" name="Group 25">
            <a:extLst>
              <a:ext uri="{FF2B5EF4-FFF2-40B4-BE49-F238E27FC236}">
                <a16:creationId xmlns:a16="http://schemas.microsoft.com/office/drawing/2014/main" id="{B0D8DC72-D974-FDF1-126F-9E1847DE1435}"/>
              </a:ext>
            </a:extLst>
          </p:cNvPr>
          <p:cNvGrpSpPr/>
          <p:nvPr/>
        </p:nvGrpSpPr>
        <p:grpSpPr>
          <a:xfrm>
            <a:off x="1286540" y="1134767"/>
            <a:ext cx="1571031" cy="216000"/>
            <a:chOff x="1372194" y="969899"/>
            <a:chExt cx="1571031" cy="216000"/>
          </a:xfrm>
        </p:grpSpPr>
        <p:sp>
          <p:nvSpPr>
            <p:cNvPr id="27" name="Rectangle: Rounded Corners 6">
              <a:extLst>
                <a:ext uri="{FF2B5EF4-FFF2-40B4-BE49-F238E27FC236}">
                  <a16:creationId xmlns:a16="http://schemas.microsoft.com/office/drawing/2014/main" id="{439F3E3C-57C2-6129-1CF0-B0A7A96BD1EA}"/>
                </a:ext>
                <a:ext uri="{C183D7F6-B498-43B3-948B-1728B52AA6E4}">
                  <adec:decorative xmlns:adec="http://schemas.microsoft.com/office/drawing/2017/decorative" val="1"/>
                </a:ext>
              </a:extLst>
            </p:cNvPr>
            <p:cNvSpPr/>
            <p:nvPr/>
          </p:nvSpPr>
          <p:spPr bwMode="auto">
            <a:xfrm>
              <a:off x="1372194" y="969899"/>
              <a:ext cx="1571031"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~1 hour per week</a:t>
              </a:r>
            </a:p>
          </p:txBody>
        </p:sp>
        <p:pic>
          <p:nvPicPr>
            <p:cNvPr id="28" name="Graphic 27">
              <a:extLst>
                <a:ext uri="{FF2B5EF4-FFF2-40B4-BE49-F238E27FC236}">
                  <a16:creationId xmlns:a16="http://schemas.microsoft.com/office/drawing/2014/main" id="{55109911-8A28-ACED-9308-FE4BB65CFE1B}"/>
                </a:ext>
              </a:extLst>
            </p:cNvPr>
            <p:cNvPicPr>
              <a:picLocks noChangeAspect="1"/>
            </p:cNvPicPr>
            <p:nvPr/>
          </p:nvPicPr>
          <p:blipFill>
            <a:blip r:embed="rId11" cstate="screen">
              <a:extLst>
                <a:ext uri="{28A0092B-C50C-407E-A947-70E740481C1C}">
                  <a14:useLocalDpi xmlns:a14="http://schemas.microsoft.com/office/drawing/2010/main"/>
                </a:ext>
                <a:ext uri="{96DAC541-7B7A-43D3-8B79-37D633B846F1}">
                  <asvg:svgBlip xmlns:asvg="http://schemas.microsoft.com/office/drawing/2016/SVG/main" r:embed="rId12"/>
                </a:ext>
              </a:extLst>
            </a:blip>
            <a:stretch>
              <a:fillRect/>
            </a:stretch>
          </p:blipFill>
          <p:spPr>
            <a:xfrm>
              <a:off x="1421924" y="1005899"/>
              <a:ext cx="144000" cy="144000"/>
            </a:xfrm>
            <a:prstGeom prst="rect">
              <a:avLst/>
            </a:prstGeom>
          </p:spPr>
        </p:pic>
      </p:grpSp>
      <p:grpSp>
        <p:nvGrpSpPr>
          <p:cNvPr id="29" name="Group 28">
            <a:extLst>
              <a:ext uri="{FF2B5EF4-FFF2-40B4-BE49-F238E27FC236}">
                <a16:creationId xmlns:a16="http://schemas.microsoft.com/office/drawing/2014/main" id="{5E8A4672-4410-94AD-18E4-E7400D567558}"/>
              </a:ext>
            </a:extLst>
          </p:cNvPr>
          <p:cNvGrpSpPr/>
          <p:nvPr/>
        </p:nvGrpSpPr>
        <p:grpSpPr>
          <a:xfrm>
            <a:off x="5754503" y="1134767"/>
            <a:ext cx="2325078" cy="216000"/>
            <a:chOff x="6235579" y="969899"/>
            <a:chExt cx="2325078" cy="216000"/>
          </a:xfrm>
        </p:grpSpPr>
        <p:sp>
          <p:nvSpPr>
            <p:cNvPr id="30" name="Rectangle: Rounded Corners 6">
              <a:extLst>
                <a:ext uri="{FF2B5EF4-FFF2-40B4-BE49-F238E27FC236}">
                  <a16:creationId xmlns:a16="http://schemas.microsoft.com/office/drawing/2014/main" id="{7E8477A9-586E-3A91-16CE-2473A3890C14}"/>
                </a:ext>
                <a:ext uri="{C183D7F6-B498-43B3-948B-1728B52AA6E4}">
                  <adec:decorative xmlns:adec="http://schemas.microsoft.com/office/drawing/2017/decorative" val="1"/>
                </a:ext>
              </a:extLst>
            </p:cNvPr>
            <p:cNvSpPr/>
            <p:nvPr/>
          </p:nvSpPr>
          <p:spPr bwMode="auto">
            <a:xfrm>
              <a:off x="6235579" y="969899"/>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Job satisfaction and output</a:t>
              </a:r>
            </a:p>
          </p:txBody>
        </p:sp>
        <p:pic>
          <p:nvPicPr>
            <p:cNvPr id="31" name="Graphic 30">
              <a:extLst>
                <a:ext uri="{FF2B5EF4-FFF2-40B4-BE49-F238E27FC236}">
                  <a16:creationId xmlns:a16="http://schemas.microsoft.com/office/drawing/2014/main" id="{4E7BA0BF-9A04-20E5-94D3-FF28E45489D9}"/>
                </a:ext>
              </a:extLst>
            </p:cNvPr>
            <p:cNvPicPr>
              <a:picLocks noChangeAspect="1"/>
            </p:cNvPicPr>
            <p:nvPr/>
          </p:nvPicPr>
          <p:blipFill>
            <a:blip r:embed="rId13" cstate="screen">
              <a:extLst>
                <a:ext uri="{28A0092B-C50C-407E-A947-70E740481C1C}">
                  <a14:useLocalDpi xmlns:a14="http://schemas.microsoft.com/office/drawing/2010/main"/>
                </a:ext>
                <a:ext uri="{96DAC541-7B7A-43D3-8B79-37D633B846F1}">
                  <asvg:svgBlip xmlns:asvg="http://schemas.microsoft.com/office/drawing/2016/SVG/main" r:embed="rId14"/>
                </a:ext>
              </a:extLst>
            </a:blip>
            <a:stretch>
              <a:fillRect/>
            </a:stretch>
          </p:blipFill>
          <p:spPr>
            <a:xfrm>
              <a:off x="6282712" y="1005899"/>
              <a:ext cx="144000" cy="144000"/>
            </a:xfrm>
            <a:prstGeom prst="rect">
              <a:avLst/>
            </a:prstGeom>
          </p:spPr>
        </p:pic>
      </p:grpSp>
      <p:grpSp>
        <p:nvGrpSpPr>
          <p:cNvPr id="32" name="Group 31">
            <a:extLst>
              <a:ext uri="{FF2B5EF4-FFF2-40B4-BE49-F238E27FC236}">
                <a16:creationId xmlns:a16="http://schemas.microsoft.com/office/drawing/2014/main" id="{F83AFB9C-2B5E-0F2A-58EA-D5850BF2B34C}"/>
              </a:ext>
            </a:extLst>
          </p:cNvPr>
          <p:cNvGrpSpPr/>
          <p:nvPr/>
        </p:nvGrpSpPr>
        <p:grpSpPr>
          <a:xfrm>
            <a:off x="2908241" y="1134767"/>
            <a:ext cx="2795593" cy="216000"/>
            <a:chOff x="3133720" y="969899"/>
            <a:chExt cx="2795593" cy="216000"/>
          </a:xfrm>
        </p:grpSpPr>
        <p:sp>
          <p:nvSpPr>
            <p:cNvPr id="33" name="Rectangle: Rounded Corners 6">
              <a:extLst>
                <a:ext uri="{FF2B5EF4-FFF2-40B4-BE49-F238E27FC236}">
                  <a16:creationId xmlns:a16="http://schemas.microsoft.com/office/drawing/2014/main" id="{F0612079-0001-449A-86BE-E5F15188F1A5}"/>
                </a:ext>
                <a:ext uri="{C183D7F6-B498-43B3-948B-1728B52AA6E4}">
                  <adec:decorative xmlns:adec="http://schemas.microsoft.com/office/drawing/2017/decorative" val="1"/>
                </a:ext>
              </a:extLst>
            </p:cNvPr>
            <p:cNvSpPr/>
            <p:nvPr/>
          </p:nvSpPr>
          <p:spPr bwMode="auto">
            <a:xfrm>
              <a:off x="3133720" y="969899"/>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Areas of investment: Creative solutions</a:t>
              </a:r>
            </a:p>
          </p:txBody>
        </p:sp>
        <p:pic>
          <p:nvPicPr>
            <p:cNvPr id="36" name="Graphic 35">
              <a:extLst>
                <a:ext uri="{FF2B5EF4-FFF2-40B4-BE49-F238E27FC236}">
                  <a16:creationId xmlns:a16="http://schemas.microsoft.com/office/drawing/2014/main" id="{D025F017-4DCC-866F-576D-C46CE7E7DDBA}"/>
                </a:ext>
              </a:extLst>
            </p:cNvPr>
            <p:cNvPicPr>
              <a:picLocks noChangeAspect="1"/>
            </p:cNvPicPr>
            <p:nvPr/>
          </p:nvPicPr>
          <p:blipFill>
            <a:blip r:embed="rId15" cstate="screen">
              <a:extLst>
                <a:ext uri="{28A0092B-C50C-407E-A947-70E740481C1C}">
                  <a14:useLocalDpi xmlns:a14="http://schemas.microsoft.com/office/drawing/2010/main"/>
                </a:ext>
                <a:ext uri="{96DAC541-7B7A-43D3-8B79-37D633B846F1}">
                  <asvg:svgBlip xmlns:asvg="http://schemas.microsoft.com/office/drawing/2016/SVG/main" r:embed="rId16"/>
                </a:ext>
              </a:extLst>
            </a:blip>
            <a:stretch>
              <a:fillRect/>
            </a:stretch>
          </p:blipFill>
          <p:spPr>
            <a:xfrm>
              <a:off x="3193555" y="1005899"/>
              <a:ext cx="144000" cy="144000"/>
            </a:xfrm>
            <a:prstGeom prst="rect">
              <a:avLst/>
            </a:prstGeom>
          </p:spPr>
        </p:pic>
      </p:grpSp>
      <p:sp>
        <p:nvSpPr>
          <p:cNvPr id="4" name="Graphic 2">
            <a:hlinkClick r:id="rId17"/>
            <a:extLst>
              <a:ext uri="{FF2B5EF4-FFF2-40B4-BE49-F238E27FC236}">
                <a16:creationId xmlns:a16="http://schemas.microsoft.com/office/drawing/2014/main" id="{13C998D7-A770-8F94-DE43-E0510B3DDFBF}"/>
              </a:ext>
            </a:extLst>
          </p:cNvPr>
          <p:cNvSpPr/>
          <p:nvPr/>
        </p:nvSpPr>
        <p:spPr>
          <a:xfrm>
            <a:off x="4127719" y="430428"/>
            <a:ext cx="228200" cy="202844"/>
          </a:xfrm>
          <a:custGeom>
            <a:avLst/>
            <a:gdLst>
              <a:gd name="connsiteX0" fmla="*/ 41203 w 228200"/>
              <a:gd name="connsiteY0" fmla="*/ 0 h 202844"/>
              <a:gd name="connsiteX1" fmla="*/ 186997 w 228200"/>
              <a:gd name="connsiteY1" fmla="*/ 0 h 202844"/>
              <a:gd name="connsiteX2" fmla="*/ 228137 w 228200"/>
              <a:gd name="connsiteY2" fmla="*/ 38870 h 202844"/>
              <a:gd name="connsiteX3" fmla="*/ 228200 w 228200"/>
              <a:gd name="connsiteY3" fmla="*/ 41203 h 202844"/>
              <a:gd name="connsiteX4" fmla="*/ 228200 w 228200"/>
              <a:gd name="connsiteY4" fmla="*/ 161642 h 202844"/>
              <a:gd name="connsiteX5" fmla="*/ 189330 w 228200"/>
              <a:gd name="connsiteY5" fmla="*/ 202781 h 202844"/>
              <a:gd name="connsiteX6" fmla="*/ 186997 w 228200"/>
              <a:gd name="connsiteY6" fmla="*/ 202845 h 202844"/>
              <a:gd name="connsiteX7" fmla="*/ 41203 w 228200"/>
              <a:gd name="connsiteY7" fmla="*/ 202845 h 202844"/>
              <a:gd name="connsiteX8" fmla="*/ 63 w 228200"/>
              <a:gd name="connsiteY8" fmla="*/ 163975 h 202844"/>
              <a:gd name="connsiteX9" fmla="*/ 0 w 228200"/>
              <a:gd name="connsiteY9" fmla="*/ 161642 h 202844"/>
              <a:gd name="connsiteX10" fmla="*/ 0 w 228200"/>
              <a:gd name="connsiteY10" fmla="*/ 41203 h 202844"/>
              <a:gd name="connsiteX11" fmla="*/ 38870 w 228200"/>
              <a:gd name="connsiteY11" fmla="*/ 63 h 202844"/>
              <a:gd name="connsiteX12" fmla="*/ 41203 w 228200"/>
              <a:gd name="connsiteY12" fmla="*/ 0 h 202844"/>
              <a:gd name="connsiteX13" fmla="*/ 186997 w 228200"/>
              <a:gd name="connsiteY13" fmla="*/ 0 h 202844"/>
              <a:gd name="connsiteX14" fmla="*/ 41203 w 228200"/>
              <a:gd name="connsiteY14" fmla="*/ 0 h 202844"/>
              <a:gd name="connsiteX15" fmla="*/ 89416 w 228200"/>
              <a:gd name="connsiteY15" fmla="*/ 70805 h 202844"/>
              <a:gd name="connsiteX16" fmla="*/ 88745 w 228200"/>
              <a:gd name="connsiteY16" fmla="*/ 73658 h 202844"/>
              <a:gd name="connsiteX17" fmla="*/ 88745 w 228200"/>
              <a:gd name="connsiteY17" fmla="*/ 129212 h 202844"/>
              <a:gd name="connsiteX18" fmla="*/ 95083 w 228200"/>
              <a:gd name="connsiteY18" fmla="*/ 135551 h 202844"/>
              <a:gd name="connsiteX19" fmla="*/ 97923 w 228200"/>
              <a:gd name="connsiteY19" fmla="*/ 134879 h 202844"/>
              <a:gd name="connsiteX20" fmla="*/ 153477 w 228200"/>
              <a:gd name="connsiteY20" fmla="*/ 107115 h 202844"/>
              <a:gd name="connsiteX21" fmla="*/ 156324 w 228200"/>
              <a:gd name="connsiteY21" fmla="*/ 98614 h 202844"/>
              <a:gd name="connsiteX22" fmla="*/ 153477 w 228200"/>
              <a:gd name="connsiteY22" fmla="*/ 95768 h 202844"/>
              <a:gd name="connsiteX23" fmla="*/ 97923 w 228200"/>
              <a:gd name="connsiteY23" fmla="*/ 67991 h 202844"/>
              <a:gd name="connsiteX24" fmla="*/ 89416 w 228200"/>
              <a:gd name="connsiteY24" fmla="*/ 70818 h 2028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200" h="202844">
                <a:moveTo>
                  <a:pt x="41203" y="0"/>
                </a:moveTo>
                <a:lnTo>
                  <a:pt x="186997" y="0"/>
                </a:lnTo>
                <a:cubicBezTo>
                  <a:pt x="208848" y="-1"/>
                  <a:pt x="226900" y="17055"/>
                  <a:pt x="228137" y="38870"/>
                </a:cubicBezTo>
                <a:lnTo>
                  <a:pt x="228200" y="41203"/>
                </a:lnTo>
                <a:lnTo>
                  <a:pt x="228200" y="161642"/>
                </a:lnTo>
                <a:cubicBezTo>
                  <a:pt x="228202" y="183492"/>
                  <a:pt x="211146" y="201544"/>
                  <a:pt x="189330" y="202781"/>
                </a:cubicBezTo>
                <a:lnTo>
                  <a:pt x="186997" y="202845"/>
                </a:lnTo>
                <a:lnTo>
                  <a:pt x="41203" y="202845"/>
                </a:lnTo>
                <a:cubicBezTo>
                  <a:pt x="19352" y="202846"/>
                  <a:pt x="1300" y="185791"/>
                  <a:pt x="63" y="163975"/>
                </a:cubicBezTo>
                <a:lnTo>
                  <a:pt x="0" y="161642"/>
                </a:lnTo>
                <a:lnTo>
                  <a:pt x="0" y="41203"/>
                </a:lnTo>
                <a:cubicBezTo>
                  <a:pt x="-1" y="19352"/>
                  <a:pt x="17055" y="1300"/>
                  <a:pt x="38870" y="63"/>
                </a:cubicBezTo>
                <a:lnTo>
                  <a:pt x="41203" y="0"/>
                </a:lnTo>
                <a:lnTo>
                  <a:pt x="186997" y="0"/>
                </a:lnTo>
                <a:lnTo>
                  <a:pt x="41203" y="0"/>
                </a:lnTo>
                <a:close/>
                <a:moveTo>
                  <a:pt x="89416" y="70805"/>
                </a:moveTo>
                <a:cubicBezTo>
                  <a:pt x="88973" y="71691"/>
                  <a:pt x="88743" y="72668"/>
                  <a:pt x="88745" y="73658"/>
                </a:cubicBezTo>
                <a:lnTo>
                  <a:pt x="88745" y="129212"/>
                </a:lnTo>
                <a:cubicBezTo>
                  <a:pt x="88745" y="132712"/>
                  <a:pt x="91583" y="135551"/>
                  <a:pt x="95083" y="135551"/>
                </a:cubicBezTo>
                <a:cubicBezTo>
                  <a:pt x="96070" y="135551"/>
                  <a:pt x="97042" y="135320"/>
                  <a:pt x="97923" y="134879"/>
                </a:cubicBezTo>
                <a:lnTo>
                  <a:pt x="153477" y="107115"/>
                </a:lnTo>
                <a:cubicBezTo>
                  <a:pt x="156610" y="105553"/>
                  <a:pt x="157884" y="101747"/>
                  <a:pt x="156324" y="98614"/>
                </a:cubicBezTo>
                <a:cubicBezTo>
                  <a:pt x="155709" y="97381"/>
                  <a:pt x="154710" y="96383"/>
                  <a:pt x="153477" y="95768"/>
                </a:cubicBezTo>
                <a:lnTo>
                  <a:pt x="97923" y="67991"/>
                </a:lnTo>
                <a:cubicBezTo>
                  <a:pt x="94793" y="66423"/>
                  <a:pt x="90985" y="67689"/>
                  <a:pt x="89416" y="70818"/>
                </a:cubicBezTo>
                <a:close/>
              </a:path>
            </a:pathLst>
          </a:custGeom>
          <a:gradFill>
            <a:gsLst>
              <a:gs pos="73000">
                <a:srgbClr val="0078D4"/>
              </a:gs>
              <a:gs pos="12000">
                <a:srgbClr val="C03BC4"/>
              </a:gs>
            </a:gsLst>
            <a:path path="circle">
              <a:fillToRect l="100000" t="100000"/>
            </a:path>
          </a:gradFill>
          <a:ln w="12303" cap="flat">
            <a:noFill/>
            <a:prstDash val="solid"/>
            <a:miter/>
          </a:ln>
          <a:effectLst>
            <a:outerShdw blurRad="63500" dist="63500" dir="3000000" algn="tl" rotWithShape="0">
              <a:srgbClr val="454142">
                <a:alpha val="15000"/>
              </a:srgbClr>
            </a:outerShdw>
          </a:effectLst>
        </p:spPr>
        <p:txBody>
          <a:bodyPr rtlCol="0" anchor="ctr"/>
          <a:lstStyle/>
          <a:p>
            <a:endParaRPr lang="en-US" noProof="0"/>
          </a:p>
        </p:txBody>
      </p:sp>
      <p:grpSp>
        <p:nvGrpSpPr>
          <p:cNvPr id="7" name="Group 6">
            <a:extLst>
              <a:ext uri="{FF2B5EF4-FFF2-40B4-BE49-F238E27FC236}">
                <a16:creationId xmlns:a16="http://schemas.microsoft.com/office/drawing/2014/main" id="{CFBD5B97-CB11-DB04-3503-4226F0789E7E}"/>
              </a:ext>
            </a:extLst>
          </p:cNvPr>
          <p:cNvGrpSpPr/>
          <p:nvPr/>
        </p:nvGrpSpPr>
        <p:grpSpPr>
          <a:xfrm>
            <a:off x="7237037" y="5182683"/>
            <a:ext cx="2273116" cy="584775"/>
            <a:chOff x="767112" y="2824771"/>
            <a:chExt cx="2273116" cy="584775"/>
          </a:xfrm>
        </p:grpSpPr>
        <p:sp>
          <p:nvSpPr>
            <p:cNvPr id="12" name="TextBox 11">
              <a:extLst>
                <a:ext uri="{FF2B5EF4-FFF2-40B4-BE49-F238E27FC236}">
                  <a16:creationId xmlns:a16="http://schemas.microsoft.com/office/drawing/2014/main" id="{1E68CCBC-E2A3-21F1-7D0F-27DAA9A1E64F}"/>
                </a:ext>
                <a:ext uri="{C183D7F6-B498-43B3-948B-1728B52AA6E4}">
                  <adec:decorative xmlns:adec="http://schemas.microsoft.com/office/drawing/2017/decorative" val="0"/>
                </a:ext>
              </a:extLst>
            </p:cNvPr>
            <p:cNvSpPr txBox="1"/>
            <p:nvPr/>
          </p:nvSpPr>
          <p:spPr>
            <a:xfrm>
              <a:off x="1148044" y="2824771"/>
              <a:ext cx="1892184" cy="584775"/>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Agent</a:t>
              </a:r>
              <a:r>
                <a:rPr kumimoji="0" lang="en-US" sz="1100" b="0" i="0" u="none" strike="noStrike" kern="1200" cap="none" spc="0" normalizeH="0" baseline="30000" noProof="0">
                  <a:ln>
                    <a:noFill/>
                  </a:ln>
                  <a:solidFill>
                    <a:prstClr val="black"/>
                  </a:solidFill>
                  <a:effectLst/>
                  <a:uLnTx/>
                  <a:uFillTx/>
                  <a:latin typeface="Segoe UI Semibold"/>
                  <a:ea typeface="+mn-ea"/>
                  <a:cs typeface="+mn-cs"/>
                </a:rPr>
                <a:t>3</a:t>
              </a:r>
              <a:endParaRPr kumimoji="0" lang="en-US" sz="1100" b="0" i="0" u="none" strike="noStrike" kern="1200" cap="none" spc="0" normalizeH="0" baseline="0" noProof="0">
                <a:ln>
                  <a:noFill/>
                </a:ln>
                <a:solidFill>
                  <a:prstClr val="black"/>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70C0"/>
                  </a:solidFill>
                  <a:effectLst/>
                  <a:uLnTx/>
                  <a:uFillTx/>
                  <a:latin typeface="Segoe UI Semibold"/>
                  <a:ea typeface="+mn-ea"/>
                  <a:cs typeface="+mn-cs"/>
                </a:rPr>
                <a:t>+Connection to HR system</a:t>
              </a: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a:p>
              <a:pPr marL="0" marR="0" lvl="0" indent="0" algn="l" defTabSz="914367"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a:ln>
                  <a:noFill/>
                </a:ln>
                <a:solidFill>
                  <a:srgbClr val="0070C0"/>
                </a:solidFill>
                <a:effectLst/>
                <a:uLnTx/>
                <a:uFillTx/>
                <a:latin typeface="Segoe UI Semibold"/>
                <a:ea typeface="+mn-ea"/>
                <a:cs typeface="+mn-cs"/>
              </a:endParaRPr>
            </a:p>
          </p:txBody>
        </p:sp>
        <p:pic>
          <p:nvPicPr>
            <p:cNvPr id="23" name="Picture 2" descr="Copilot Studio Generative AI pricing - Power Platform Community">
              <a:extLst>
                <a:ext uri="{FF2B5EF4-FFF2-40B4-BE49-F238E27FC236}">
                  <a16:creationId xmlns:a16="http://schemas.microsoft.com/office/drawing/2014/main" id="{A0A54DD6-7546-0C19-A81B-885E037902BE}"/>
                </a:ext>
              </a:extLst>
            </p:cNvPr>
            <p:cNvPicPr>
              <a:picLocks noChangeAspect="1" noChangeArrowheads="1"/>
            </p:cNvPicPr>
            <p:nvPr/>
          </p:nvPicPr>
          <p:blipFill rotWithShape="1">
            <a:blip r:embed="rId18" cstate="screen">
              <a:extLst>
                <a:ext uri="{28A0092B-C50C-407E-A947-70E740481C1C}">
                  <a14:useLocalDpi xmlns:a14="http://schemas.microsoft.com/office/drawing/2010/main"/>
                </a:ext>
              </a:extLst>
            </a:blip>
            <a:srcRect/>
            <a:stretch/>
          </p:blipFill>
          <p:spPr bwMode="auto">
            <a:xfrm>
              <a:off x="767112" y="2825909"/>
              <a:ext cx="357866" cy="36576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976476738"/>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345</Words>
  <Application>Microsoft Office PowerPoint</Application>
  <PresentationFormat>Widescreen</PresentationFormat>
  <Paragraphs>37</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Aptos</vt:lpstr>
      <vt:lpstr>Arial</vt:lpstr>
      <vt:lpstr>Segoe UI</vt:lpstr>
      <vt:lpstr>Segoe UI Semibold</vt:lpstr>
      <vt:lpstr>Wingdings</vt:lpstr>
      <vt:lpstr>Light 16x9</vt:lpstr>
      <vt:lpstr>A day in the life of a HR Manager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2025-02-11T21:58:58Z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