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3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78373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4" name="Level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501473" y="1774437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94171" y="1774437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2" y="4227719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84713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b="0" i="0" spc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  <a:prstGeom prst="rect">
            <a:avLst/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900" spc="0"/>
            </a:lvl1pPr>
            <a:lvl2pPr marL="0" indent="0">
              <a:spcBef>
                <a:spcPts val="0"/>
              </a:spcBef>
              <a:buNone/>
              <a:defRPr sz="900" b="1" i="0" spc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84713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b="0" i="0" spc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  <a:prstGeom prst="rect">
            <a:avLst/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900" spc="0"/>
            </a:lvl1pPr>
            <a:lvl2pPr marL="0" indent="0">
              <a:spcBef>
                <a:spcPts val="0"/>
              </a:spcBef>
              <a:buNone/>
              <a:defRPr sz="900" b="1" i="0" spc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84713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b="0" i="0" spc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ect">
            <a:avLst/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900" spc="0"/>
            </a:lvl1pPr>
            <a:lvl2pPr marL="0" indent="0">
              <a:spcBef>
                <a:spcPts val="0"/>
              </a:spcBef>
              <a:buNone/>
              <a:defRPr sz="900" b="1" i="0" spc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4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137995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b="0" i="0" spc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4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584616"/>
            <a:ext cx="2808000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4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8737"/>
            <a:ext cx="2808000" cy="626701"/>
          </a:xfrm>
          <a:prstGeom prst="rect">
            <a:avLst/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900" spc="0"/>
            </a:lvl1pPr>
            <a:lvl2pPr marL="0" indent="0">
              <a:spcBef>
                <a:spcPts val="0"/>
              </a:spcBef>
              <a:buNone/>
              <a:defRPr sz="900" b="1" i="0" spc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5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137995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100" b="0" i="0" spc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5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584616"/>
            <a:ext cx="2808000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5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8737"/>
            <a:ext cx="2808000" cy="626701"/>
          </a:xfrm>
          <a:prstGeom prst="rect">
            <a:avLst/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900" spc="0"/>
            </a:lvl1pPr>
            <a:lvl2pPr marL="0" indent="0">
              <a:spcBef>
                <a:spcPts val="0"/>
              </a:spcBef>
              <a:buNone/>
              <a:defRPr sz="900" b="1" i="0" spc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CF409A53-7F00-DA1F-E7F8-EDF5445894F6}"/>
              </a:ext>
            </a:extLst>
          </p:cNvPr>
          <p:cNvSpPr txBox="1">
            <a:spLocks/>
          </p:cNvSpPr>
          <p:nvPr userDrawn="1"/>
        </p:nvSpPr>
        <p:spPr>
          <a:xfrm>
            <a:off x="584200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2090489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  <p:sldLayoutId id="2147483671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hyperlink" Target="https://support.microsoft.com/en-us/topic/overview-of-microsoft-365-chat-preview-5b00a52d-7296-48ee-b938-b95b7209f737" TargetMode="Externa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1DE391-8A9C-C05E-F809-168FD1ADD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7819" y="3353880"/>
            <a:ext cx="2217351" cy="3554920"/>
          </a:xfrm>
          <a:prstGeom prst="rect">
            <a:avLst/>
          </a:prstGeom>
        </p:spPr>
      </p:pic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HR Manager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11D66024-15FA-9DCA-A309-F479250F561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27" name="Text Placeholder 185">
            <a:extLst>
              <a:ext uri="{FF2B5EF4-FFF2-40B4-BE49-F238E27FC236}">
                <a16:creationId xmlns:a16="http://schemas.microsoft.com/office/drawing/2014/main" id="{D3EA019A-2489-DBD0-48B9-1F7D148C4A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 and Copilot Studio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79D624F-A860-9CE9-D756-825F40761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8:00 am – Create a job description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6739A-193B-F67E-ADA5-F1DCFCBA02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838"/>
            <a:ext cx="2808288" cy="627062"/>
          </a:xfrm>
        </p:spPr>
        <p:txBody>
          <a:bodyPr/>
          <a:lstStyle/>
          <a:p>
            <a:r>
              <a:rPr lang="en-US" noProof="0"/>
              <a:t>Aina needs to create a job description that is a blend of two roles. She uses Agent Mode in Word to quickly generate the content she needs.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0C5B66-35C1-A7CE-1B0B-775A679FF6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 noProof="0">
                <a:latin typeface="+mj-lt"/>
              </a:rPr>
              <a:t>Generate a job description </a:t>
            </a:r>
            <a:r>
              <a:rPr lang="en-US" noProof="0"/>
              <a:t>that blends a product marketing strategist and a sales role based on these job descriptions.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786ECC7-0497-8250-7086-DCE4E9C52A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9:35 am – Get key points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3BF1DF-8B19-A258-1A3C-7C09042BC6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8"/>
            <a:ext cx="2808287" cy="627062"/>
          </a:xfrm>
        </p:spPr>
        <p:txBody>
          <a:bodyPr/>
          <a:lstStyle/>
          <a:p>
            <a:r>
              <a:rPr lang="en-US" noProof="0"/>
              <a:t>Aina needs to review some applications she has received.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777EA1-A8EE-3B72-A9C5-E051DB32E7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/>
          <a:lstStyle/>
          <a:p>
            <a:r>
              <a:rPr lang="en-US" noProof="0"/>
              <a:t>Action: Use </a:t>
            </a:r>
            <a:r>
              <a:rPr lang="en-US">
                <a:latin typeface="+mj-lt"/>
              </a:rPr>
              <a:t>Summary by Copilot </a:t>
            </a:r>
            <a:r>
              <a:rPr lang="en-US" noProof="0"/>
              <a:t>to pull out the key points in an email.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711834C-1181-E54E-3F35-4A3D37910D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 noProof="0"/>
              <a:t>10:00 am – Draft an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4C7E06-9B1B-043D-4E59-207B95092F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/>
          <a:lstStyle/>
          <a:p>
            <a:r>
              <a:rPr lang="en-US" noProof="0"/>
              <a:t>Aina decides to schedule an interview with a candidate. She uses Copilot to draft a reply to their email that suggests times to meet.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876995-B3A5-9B44-A732-B5719E52DC7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Action: </a:t>
            </a:r>
            <a:r>
              <a:rPr lang="en-US">
                <a:latin typeface="+mj-lt"/>
              </a:rPr>
              <a:t>Use the Schedule Interview </a:t>
            </a:r>
            <a:r>
              <a:rPr lang="en-US" noProof="0"/>
              <a:t>prompt suggestion to draft an email. Then ask Copilot to add some available times for an interview.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F50D37-8419-C7C8-D6C1-C4A6598A52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73688" y="4138613"/>
            <a:ext cx="2808287" cy="344487"/>
          </a:xfrm>
        </p:spPr>
        <p:txBody>
          <a:bodyPr/>
          <a:lstStyle/>
          <a:p>
            <a:r>
              <a:rPr lang="en-US" noProof="0"/>
              <a:t>2:00 pm – Request a vacation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64B8A3F-200A-95CF-010E-3319A047E4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688" y="4584700"/>
            <a:ext cx="2808287" cy="627063"/>
          </a:xfrm>
        </p:spPr>
        <p:txBody>
          <a:bodyPr/>
          <a:lstStyle/>
          <a:p>
            <a:r>
              <a:rPr lang="en-US" noProof="0"/>
              <a:t>Aina needs to schedule a vacation and uses Copilot to access an AI Agent to generate the request.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D305AE6-EEC2-DE7E-E7E4-D14CC35F7E6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688" y="5648325"/>
            <a:ext cx="2808287" cy="627063"/>
          </a:xfrm>
        </p:spPr>
        <p:txBody>
          <a:bodyPr/>
          <a:lstStyle/>
          <a:p>
            <a:r>
              <a:rPr lang="en-US" noProof="0"/>
              <a:t>Example prompt: I’d like to submit a vacation request for 3/24 – 4/4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759264-4DBC-9C75-7A09-8DFB00601C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180549" y="4137995"/>
            <a:ext cx="2808000" cy="345600"/>
          </a:xfrm>
        </p:spPr>
        <p:txBody>
          <a:bodyPr/>
          <a:lstStyle/>
          <a:p>
            <a:r>
              <a:rPr lang="en-US" noProof="0"/>
              <a:t>3:00 pm – Create interview questions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AEC09C-348B-FE7A-1B7E-032E8B91AA3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1225" y="4584700"/>
            <a:ext cx="2806700" cy="627063"/>
          </a:xfrm>
        </p:spPr>
        <p:txBody>
          <a:bodyPr/>
          <a:lstStyle/>
          <a:p>
            <a:pPr lvl="0"/>
            <a:r>
              <a:rPr lang="en-US" noProof="0"/>
              <a:t>Aina uses Copilot to help prepare for an interview by generating interview questions based on the job description and resume.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B8319-8658-03C6-48C2-46229AA19A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8737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>
                <a:latin typeface="+mj-lt"/>
              </a:rPr>
              <a:t>Generate 10 great interview questions </a:t>
            </a:r>
            <a:r>
              <a:rPr lang="en-US" noProof="0"/>
              <a:t>based on [resume] and [job description]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214391-A987-6AB8-2A0D-A379E348139E}"/>
              </a:ext>
            </a:extLst>
          </p:cNvPr>
          <p:cNvSpPr txBox="1"/>
          <p:nvPr/>
        </p:nvSpPr>
        <p:spPr>
          <a:xfrm>
            <a:off x="10123962" y="1684338"/>
            <a:ext cx="190506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Aina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leads HR for a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technology company.</a:t>
            </a: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C856C807-0DB0-2649-96AE-631756856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986B45-115B-ABEB-F95A-567A6EC33DE8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5" name="Rectangle: Rounded Corners 6">
              <a:extLst>
                <a:ext uri="{FF2B5EF4-FFF2-40B4-BE49-F238E27FC236}">
                  <a16:creationId xmlns:a16="http://schemas.microsoft.com/office/drawing/2014/main" id="{CED57168-FB14-F44D-E832-D5983D6F5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AB073EF3-CB48-429A-F0CD-3990D5340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31C6C6-CF9D-B2CD-8D98-0577BD2E4485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49" name="Rectangle: Rounded Corners 6">
              <a:extLst>
                <a:ext uri="{FF2B5EF4-FFF2-40B4-BE49-F238E27FC236}">
                  <a16:creationId xmlns:a16="http://schemas.microsoft.com/office/drawing/2014/main" id="{7A3962DF-364E-D0FC-237D-B955B8A11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New initiatives</a:t>
              </a: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0DE114E6-F08C-00DC-FA0D-F4F7DC450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2D1E6E-19DC-BDBB-B270-8EA0E95415BA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53" name="Rectangle: Rounded Corners 6">
              <a:extLst>
                <a:ext uri="{FF2B5EF4-FFF2-40B4-BE49-F238E27FC236}">
                  <a16:creationId xmlns:a16="http://schemas.microsoft.com/office/drawing/2014/main" id="{A3666BEF-FBAF-8135-1F8D-83065340F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Areas of investment: Teamwork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1247F7AB-C8C0-44E4-389F-0C715F253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9241DF4-2DC8-934D-8960-231FC28650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Agent Mode in Word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9474BF4-096A-52B8-96E8-ED430F934B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832639" y="5283851"/>
            <a:ext cx="1892184" cy="2923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PTO system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1C01C7E-BFEB-3DE5-E8F2-451CAE83DE3F}"/>
              </a:ext>
            </a:extLst>
          </p:cNvPr>
          <p:cNvGrpSpPr/>
          <p:nvPr/>
        </p:nvGrpSpPr>
        <p:grpSpPr>
          <a:xfrm>
            <a:off x="2181225" y="5250044"/>
            <a:ext cx="2351135" cy="360000"/>
            <a:chOff x="588263" y="1217924"/>
            <a:chExt cx="2351135" cy="360000"/>
          </a:xfrm>
        </p:grpSpPr>
        <p:pic>
          <p:nvPicPr>
            <p:cNvPr id="62" name="Picture 61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66B68C9D-55BE-56A5-D44E-3DA32E998C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8EAADF1-391D-8146-574B-0EFB407BC78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66" name="TextBox 89">
            <a:extLst>
              <a:ext uri="{FF2B5EF4-FFF2-40B4-BE49-F238E27FC236}">
                <a16:creationId xmlns:a16="http://schemas.microsoft.com/office/drawing/2014/main" id="{E2FD2C30-B6BA-7D48-EE71-F36ED8F40C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69" name="TextBox 89">
            <a:extLst>
              <a:ext uri="{FF2B5EF4-FFF2-40B4-BE49-F238E27FC236}">
                <a16:creationId xmlns:a16="http://schemas.microsoft.com/office/drawing/2014/main" id="{242CE060-DA0F-1F94-2584-AFBB2DBF36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6D11C3C1-72E2-2A5E-2758-816CB4D44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10939101" y="2938869"/>
            <a:ext cx="274790" cy="274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8840BC-6CC3-0225-3835-23CB2F3D82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7016" y="5310311"/>
            <a:ext cx="273674" cy="239465"/>
          </a:xfrm>
          <a:prstGeom prst="rect">
            <a:avLst/>
          </a:prstGeom>
        </p:spPr>
      </p:pic>
      <p:pic>
        <p:nvPicPr>
          <p:cNvPr id="3" name="Picture 2" descr="Word logo">
            <a:extLst>
              <a:ext uri="{FF2B5EF4-FFF2-40B4-BE49-F238E27FC236}">
                <a16:creationId xmlns:a16="http://schemas.microsoft.com/office/drawing/2014/main" id="{D8DAE32E-2E18-872F-23CB-8D6B1F56B5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638" y="2906917"/>
            <a:ext cx="246576" cy="246576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4" name="Picture 3" descr="Outlook logo">
            <a:extLst>
              <a:ext uri="{FF2B5EF4-FFF2-40B4-BE49-F238E27FC236}">
                <a16:creationId xmlns:a16="http://schemas.microsoft.com/office/drawing/2014/main" id="{D0E06777-86DD-6219-D841-320F8CC2D0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01123" y="2887400"/>
            <a:ext cx="265176" cy="265176"/>
          </a:xfrm>
          <a:prstGeom prst="rect">
            <a:avLst/>
          </a:prstGeom>
        </p:spPr>
      </p:pic>
      <p:pic>
        <p:nvPicPr>
          <p:cNvPr id="9" name="Picture 8" descr="Outlook logo">
            <a:extLst>
              <a:ext uri="{FF2B5EF4-FFF2-40B4-BE49-F238E27FC236}">
                <a16:creationId xmlns:a16="http://schemas.microsoft.com/office/drawing/2014/main" id="{540BF29B-442F-20D7-3A2F-9830193C03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5208" y="2897236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683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290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HR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2025-11-21T04:37:57Z</dcterms:modified>
</cp:coreProperties>
</file>