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37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0461D-C5AF-47A3-8E01-E36D79B1D640}" v="27" dt="2025-11-20T19:20: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52" autoAdjust="0"/>
    <p:restoredTop sz="92202" autoAdjust="0"/>
  </p:normalViewPr>
  <p:slideViewPr>
    <p:cSldViewPr snapToGrid="0">
      <p:cViewPr varScale="1">
        <p:scale>
          <a:sx n="72" d="100"/>
          <a:sy n="72" d="100"/>
        </p:scale>
        <p:origin x="234" y="29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 id="2147483670"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8.png"/><Relationship Id="rId16"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12.sv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hyperlink" Target="https://support.microsoft.com/en-us/topic/overview-of-microsoft-365-chat-preview-5b00a52d-7296-48ee-b938-b95b7209f737" TargetMode="External"/><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263149"/>
          </a:xfrm>
        </p:spPr>
        <p:txBody>
          <a:bodyPr/>
          <a:lstStyle/>
          <a:p>
            <a:r>
              <a:rPr lang="en-US" noProof="0"/>
              <a:t>A day in the life of a HR Manager</a:t>
            </a:r>
          </a:p>
        </p:txBody>
      </p:sp>
      <p:sp>
        <p:nvSpPr>
          <p:cNvPr id="3" name="Text Placeholder 2">
            <a:extLst>
              <a:ext uri="{FF2B5EF4-FFF2-40B4-BE49-F238E27FC236}">
                <a16:creationId xmlns:a16="http://schemas.microsoft.com/office/drawing/2014/main" id="{3F5E7358-9B6E-361A-AF0E-E96B2295CDF7}"/>
              </a:ext>
            </a:extLst>
          </p:cNvPr>
          <p:cNvSpPr>
            <a:spLocks noGrp="1"/>
          </p:cNvSpPr>
          <p:nvPr>
            <p:ph type="body" sz="quarter" idx="37"/>
          </p:nvPr>
        </p:nvSpPr>
        <p:spPr>
          <a:xfrm>
            <a:off x="10430234" y="521099"/>
            <a:ext cx="1456966" cy="175614"/>
          </a:xfrm>
        </p:spPr>
        <p:txBody>
          <a:bodyPr/>
          <a:lstStyle/>
          <a:p>
            <a:r>
              <a:rPr lang="en-US" noProof="0"/>
              <a:t>Extend</a:t>
            </a:r>
          </a:p>
        </p:txBody>
      </p:sp>
      <p:sp>
        <p:nvSpPr>
          <p:cNvPr id="8" name="Text Placeholder 185">
            <a:extLst>
              <a:ext uri="{FF2B5EF4-FFF2-40B4-BE49-F238E27FC236}">
                <a16:creationId xmlns:a16="http://schemas.microsoft.com/office/drawing/2014/main" id="{B3BCBBAB-BD08-82D5-2353-956DAF133E33}"/>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684713"/>
            <a:ext cx="2808000" cy="345600"/>
          </a:xfrm>
        </p:spPr>
        <p:txBody>
          <a:bodyPr/>
          <a:lstStyle/>
          <a:p>
            <a:r>
              <a:rPr lang="en-US" noProof="0"/>
              <a:t>8:00 am – Research companies</a:t>
            </a:r>
          </a:p>
        </p:txBody>
      </p:sp>
      <p:sp>
        <p:nvSpPr>
          <p:cNvPr id="13" name="Text Placeholder 12">
            <a:extLst>
              <a:ext uri="{FF2B5EF4-FFF2-40B4-BE49-F238E27FC236}">
                <a16:creationId xmlns:a16="http://schemas.microsoft.com/office/drawing/2014/main" id="{443F0695-3A5E-116F-D694-1181AC6FC4C4}"/>
              </a:ext>
            </a:extLst>
          </p:cNvPr>
          <p:cNvSpPr>
            <a:spLocks noGrp="1"/>
          </p:cNvSpPr>
          <p:nvPr>
            <p:ph type="body" sz="quarter" idx="18"/>
          </p:nvPr>
        </p:nvSpPr>
        <p:spPr>
          <a:xfrm>
            <a:off x="584200" y="2128438"/>
            <a:ext cx="2808000" cy="626701"/>
          </a:xfrm>
        </p:spPr>
        <p:txBody>
          <a:bodyPr/>
          <a:lstStyle/>
          <a:p>
            <a:r>
              <a:rPr lang="en-US" noProof="0"/>
              <a:t>Omar starts the day at home with an interview for a new bank teller candidate. He uses Copilot to research the candidate’s previous companies.</a:t>
            </a:r>
          </a:p>
        </p:txBody>
      </p:sp>
      <p:sp>
        <p:nvSpPr>
          <p:cNvPr id="14" name="Text Placeholder 13">
            <a:extLst>
              <a:ext uri="{FF2B5EF4-FFF2-40B4-BE49-F238E27FC236}">
                <a16:creationId xmlns:a16="http://schemas.microsoft.com/office/drawing/2014/main" id="{9EFCAF86-A098-5471-5F97-8DC6760FBE80}"/>
              </a:ext>
            </a:extLst>
          </p:cNvPr>
          <p:cNvSpPr>
            <a:spLocks noGrp="1"/>
          </p:cNvSpPr>
          <p:nvPr>
            <p:ph type="body" sz="quarter" idx="21"/>
          </p:nvPr>
        </p:nvSpPr>
        <p:spPr>
          <a:xfrm>
            <a:off x="584200" y="3304510"/>
            <a:ext cx="2808000" cy="626701"/>
          </a:xfrm>
        </p:spPr>
        <p:txBody>
          <a:bodyPr>
            <a:normAutofit/>
          </a:bodyPr>
          <a:lstStyle/>
          <a:p>
            <a:r>
              <a:rPr lang="en-US" noProof="0"/>
              <a:t>Example prompt: </a:t>
            </a:r>
            <a:r>
              <a:rPr lang="en-US">
                <a:latin typeface="+mj-lt"/>
              </a:rPr>
              <a:t>What are some good follow up questions</a:t>
            </a:r>
            <a:r>
              <a:rPr lang="en-US" noProof="0"/>
              <a:t> to learn more about this person’s skills </a:t>
            </a:r>
            <a:br>
              <a:rPr lang="en-US" noProof="0"/>
            </a:br>
            <a:r>
              <a:rPr lang="en-US" noProof="0"/>
              <a:t>and experience?</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684713"/>
            <a:ext cx="2808000" cy="345600"/>
          </a:xfrm>
        </p:spPr>
        <p:txBody>
          <a:bodyPr/>
          <a:lstStyle/>
          <a:p>
            <a:r>
              <a:rPr lang="en-US" noProof="0"/>
              <a:t>9:35 am – Summarize chats</a:t>
            </a:r>
          </a:p>
        </p:txBody>
      </p:sp>
      <p:sp>
        <p:nvSpPr>
          <p:cNvPr id="15" name="Text Placeholder 14">
            <a:extLst>
              <a:ext uri="{FF2B5EF4-FFF2-40B4-BE49-F238E27FC236}">
                <a16:creationId xmlns:a16="http://schemas.microsoft.com/office/drawing/2014/main" id="{6B7FDF9B-C8DB-4506-B26F-3B7B70D36BB3}"/>
              </a:ext>
            </a:extLst>
          </p:cNvPr>
          <p:cNvSpPr>
            <a:spLocks noGrp="1"/>
          </p:cNvSpPr>
          <p:nvPr>
            <p:ph type="body" sz="quarter" idx="23"/>
          </p:nvPr>
        </p:nvSpPr>
        <p:spPr>
          <a:xfrm>
            <a:off x="3776898" y="2128438"/>
            <a:ext cx="2808000" cy="626701"/>
          </a:xfrm>
        </p:spPr>
        <p:txBody>
          <a:bodyPr/>
          <a:lstStyle/>
          <a:p>
            <a:r>
              <a:rPr lang="en-US" noProof="0"/>
              <a:t>At the office, Omar uses Copilot in Teams to summarize some chat threads that occurred overnight and can quickly assess the situation and provide guidance to his team to address the issue.</a:t>
            </a:r>
          </a:p>
        </p:txBody>
      </p:sp>
      <p:sp>
        <p:nvSpPr>
          <p:cNvPr id="16" name="Text Placeholder 15">
            <a:extLst>
              <a:ext uri="{FF2B5EF4-FFF2-40B4-BE49-F238E27FC236}">
                <a16:creationId xmlns:a16="http://schemas.microsoft.com/office/drawing/2014/main" id="{0A04B9A8-D14E-711E-6164-22D324655783}"/>
              </a:ext>
            </a:extLst>
          </p:cNvPr>
          <p:cNvSpPr>
            <a:spLocks noGrp="1"/>
          </p:cNvSpPr>
          <p:nvPr>
            <p:ph type="body" sz="quarter" idx="24"/>
          </p:nvPr>
        </p:nvSpPr>
        <p:spPr>
          <a:xfrm>
            <a:off x="3776898" y="3304510"/>
            <a:ext cx="2808000" cy="626701"/>
          </a:xfrm>
        </p:spPr>
        <p:txBody>
          <a:bodyPr/>
          <a:lstStyle/>
          <a:p>
            <a:r>
              <a:rPr lang="en-US" noProof="0"/>
              <a:t>Example prompt: </a:t>
            </a:r>
            <a:r>
              <a:rPr lang="en-US">
                <a:latin typeface="+mj-lt"/>
              </a:rPr>
              <a:t>Summarize this thread </a:t>
            </a:r>
            <a:r>
              <a:rPr lang="en-US" noProof="0"/>
              <a:t>and include the key issues and suggestions for resolution along with who had the suggestions. </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125" y="1684338"/>
            <a:ext cx="2808288" cy="346075"/>
          </a:xfrm>
        </p:spPr>
        <p:txBody>
          <a:bodyPr/>
          <a:lstStyle/>
          <a:p>
            <a:r>
              <a:rPr lang="en-US" noProof="0"/>
              <a:t>10:00 am – Get key points</a:t>
            </a:r>
          </a:p>
        </p:txBody>
      </p:sp>
      <p:sp>
        <p:nvSpPr>
          <p:cNvPr id="17" name="Text Placeholder 16">
            <a:extLst>
              <a:ext uri="{FF2B5EF4-FFF2-40B4-BE49-F238E27FC236}">
                <a16:creationId xmlns:a16="http://schemas.microsoft.com/office/drawing/2014/main" id="{8DB9BAD0-4BE4-D77B-AA8C-9A315FA56F90}"/>
              </a:ext>
            </a:extLst>
          </p:cNvPr>
          <p:cNvSpPr>
            <a:spLocks noGrp="1"/>
          </p:cNvSpPr>
          <p:nvPr>
            <p:ph type="body" sz="quarter" idx="26"/>
          </p:nvPr>
        </p:nvSpPr>
        <p:spPr>
          <a:xfrm>
            <a:off x="6969125" y="2128838"/>
            <a:ext cx="2808288" cy="627062"/>
          </a:xfrm>
        </p:spPr>
        <p:txBody>
          <a:bodyPr/>
          <a:lstStyle/>
          <a:p>
            <a:r>
              <a:rPr lang="en-US"/>
              <a:t>Omar asks Copilot in Word to summarize the organization’s new compliance handbook to ensure it has the key points. He then uses Copilot to fill in the missing sections.</a:t>
            </a:r>
            <a:endParaRPr lang="en-US" noProof="0"/>
          </a:p>
        </p:txBody>
      </p:sp>
      <p:sp>
        <p:nvSpPr>
          <p:cNvPr id="18" name="Text Placeholder 17">
            <a:extLst>
              <a:ext uri="{FF2B5EF4-FFF2-40B4-BE49-F238E27FC236}">
                <a16:creationId xmlns:a16="http://schemas.microsoft.com/office/drawing/2014/main" id="{50C9BC2D-13D7-D243-BC9A-089C3C5FC7B9}"/>
              </a:ext>
            </a:extLst>
          </p:cNvPr>
          <p:cNvSpPr>
            <a:spLocks noGrp="1"/>
          </p:cNvSpPr>
          <p:nvPr>
            <p:ph type="body" sz="quarter" idx="27"/>
          </p:nvPr>
        </p:nvSpPr>
        <p:spPr>
          <a:xfrm>
            <a:off x="6969595" y="3304510"/>
            <a:ext cx="2808000" cy="626701"/>
          </a:xfrm>
        </p:spPr>
        <p:txBody>
          <a:bodyPr/>
          <a:lstStyle/>
          <a:p>
            <a:r>
              <a:rPr lang="en-US" noProof="0"/>
              <a:t>Example prompt: </a:t>
            </a:r>
            <a:r>
              <a:rPr lang="en-US">
                <a:latin typeface="+mj-lt"/>
              </a:rPr>
              <a:t>Summarize</a:t>
            </a:r>
            <a:r>
              <a:rPr lang="en-US" noProof="0"/>
              <a:t> the [Contoso Compliance Handbook] in about four paragraphs for an executive and provide a list of key points.</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137995"/>
            <a:ext cx="2808000" cy="345600"/>
          </a:xfrm>
        </p:spPr>
        <p:txBody>
          <a:bodyPr/>
          <a:lstStyle/>
          <a:p>
            <a:r>
              <a:rPr lang="en-US" noProof="0"/>
              <a:t>1:00 pm – Pull required data</a:t>
            </a:r>
          </a:p>
        </p:txBody>
      </p:sp>
      <p:sp>
        <p:nvSpPr>
          <p:cNvPr id="34" name="Text Placeholder 33">
            <a:extLst>
              <a:ext uri="{FF2B5EF4-FFF2-40B4-BE49-F238E27FC236}">
                <a16:creationId xmlns:a16="http://schemas.microsoft.com/office/drawing/2014/main" id="{358E37FC-1409-B1E7-BAB4-7C8C92784E2D}"/>
              </a:ext>
            </a:extLst>
          </p:cNvPr>
          <p:cNvSpPr>
            <a:spLocks noGrp="1"/>
          </p:cNvSpPr>
          <p:nvPr>
            <p:ph type="body" sz="quarter" idx="35"/>
          </p:nvPr>
        </p:nvSpPr>
        <p:spPr>
          <a:xfrm>
            <a:off x="6969125" y="4584700"/>
            <a:ext cx="2286000" cy="627063"/>
          </a:xfrm>
        </p:spPr>
        <p:txBody>
          <a:bodyPr/>
          <a:lstStyle/>
          <a:p>
            <a:r>
              <a:rPr lang="en-US" noProof="0"/>
              <a:t>Omar prompts Copilot for details about open headcount, using an AI Agent to pull in HR system data. </a:t>
            </a:r>
          </a:p>
        </p:txBody>
      </p:sp>
      <p:sp>
        <p:nvSpPr>
          <p:cNvPr id="35" name="Text Placeholder 34">
            <a:extLst>
              <a:ext uri="{FF2B5EF4-FFF2-40B4-BE49-F238E27FC236}">
                <a16:creationId xmlns:a16="http://schemas.microsoft.com/office/drawing/2014/main" id="{0C83D594-D6F3-97D3-523A-F478C72326A0}"/>
              </a:ext>
            </a:extLst>
          </p:cNvPr>
          <p:cNvSpPr>
            <a:spLocks noGrp="1"/>
          </p:cNvSpPr>
          <p:nvPr>
            <p:ph type="body" sz="quarter" idx="36"/>
          </p:nvPr>
        </p:nvSpPr>
        <p:spPr>
          <a:xfrm>
            <a:off x="6969413" y="5723233"/>
            <a:ext cx="2808000" cy="626701"/>
          </a:xfrm>
        </p:spPr>
        <p:txBody>
          <a:bodyPr/>
          <a:lstStyle/>
          <a:p>
            <a:r>
              <a:rPr lang="en-US" noProof="0"/>
              <a:t>Example prompt: </a:t>
            </a:r>
            <a:r>
              <a:rPr lang="en-US">
                <a:latin typeface="+mj-lt"/>
              </a:rPr>
              <a:t>Add a column that averages the other columns</a:t>
            </a:r>
            <a:r>
              <a:rPr lang="en-US" noProof="0"/>
              <a:t> for each month.</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137995"/>
            <a:ext cx="2808000" cy="345600"/>
          </a:xfrm>
        </p:spPr>
        <p:txBody>
          <a:bodyPr/>
          <a:lstStyle/>
          <a:p>
            <a:r>
              <a:rPr lang="en-US" noProof="0"/>
              <a:t>2:00 pm – Add a slide</a:t>
            </a:r>
          </a:p>
        </p:txBody>
      </p:sp>
      <p:sp>
        <p:nvSpPr>
          <p:cNvPr id="21" name="Text Placeholder 20">
            <a:extLst>
              <a:ext uri="{FF2B5EF4-FFF2-40B4-BE49-F238E27FC236}">
                <a16:creationId xmlns:a16="http://schemas.microsoft.com/office/drawing/2014/main" id="{E0BEBCF5-E82A-C47C-647D-E093B0D53BB8}"/>
              </a:ext>
            </a:extLst>
          </p:cNvPr>
          <p:cNvSpPr>
            <a:spLocks noGrp="1"/>
          </p:cNvSpPr>
          <p:nvPr>
            <p:ph type="body" sz="quarter" idx="32"/>
          </p:nvPr>
        </p:nvSpPr>
        <p:spPr>
          <a:xfrm>
            <a:off x="3776663" y="4584700"/>
            <a:ext cx="2808287" cy="627063"/>
          </a:xfrm>
        </p:spPr>
        <p:txBody>
          <a:bodyPr/>
          <a:lstStyle/>
          <a:p>
            <a:r>
              <a:rPr lang="en-US" noProof="0"/>
              <a:t>Omar commands Copilot in PowerPoint to add </a:t>
            </a:r>
            <a:br>
              <a:rPr lang="en-US" noProof="0"/>
            </a:br>
            <a:r>
              <a:rPr lang="en-US" noProof="0"/>
              <a:t>a slide to his presentation that can be used to explain the team’s initiatives. </a:t>
            </a:r>
          </a:p>
        </p:txBody>
      </p:sp>
      <p:sp>
        <p:nvSpPr>
          <p:cNvPr id="22" name="Text Placeholder 21">
            <a:extLst>
              <a:ext uri="{FF2B5EF4-FFF2-40B4-BE49-F238E27FC236}">
                <a16:creationId xmlns:a16="http://schemas.microsoft.com/office/drawing/2014/main" id="{9022423B-CCD9-112D-9999-53EC7A2412D1}"/>
              </a:ext>
            </a:extLst>
          </p:cNvPr>
          <p:cNvSpPr>
            <a:spLocks noGrp="1"/>
          </p:cNvSpPr>
          <p:nvPr>
            <p:ph type="body" sz="quarter" idx="33"/>
          </p:nvPr>
        </p:nvSpPr>
        <p:spPr>
          <a:xfrm>
            <a:off x="3776898" y="5681038"/>
            <a:ext cx="2808000" cy="626701"/>
          </a:xfrm>
        </p:spPr>
        <p:txBody>
          <a:bodyPr/>
          <a:lstStyle/>
          <a:p>
            <a:r>
              <a:rPr lang="en-US" noProof="0"/>
              <a:t>Example prompt: </a:t>
            </a:r>
            <a:r>
              <a:rPr lang="en-US">
                <a:latin typeface="+mj-lt"/>
              </a:rPr>
              <a:t>Add a slide about </a:t>
            </a:r>
            <a:r>
              <a:rPr lang="en-US" noProof="0"/>
              <a:t>potential HR initiatives.</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137995"/>
            <a:ext cx="2808000" cy="345600"/>
          </a:xfrm>
        </p:spPr>
        <p:txBody>
          <a:bodyPr/>
          <a:lstStyle/>
          <a:p>
            <a:r>
              <a:rPr lang="en-US" noProof="0"/>
              <a:t>4:00 pm – Catch up on comms</a:t>
            </a:r>
          </a:p>
        </p:txBody>
      </p:sp>
      <p:sp>
        <p:nvSpPr>
          <p:cNvPr id="19" name="Text Placeholder 18">
            <a:extLst>
              <a:ext uri="{FF2B5EF4-FFF2-40B4-BE49-F238E27FC236}">
                <a16:creationId xmlns:a16="http://schemas.microsoft.com/office/drawing/2014/main" id="{30624E57-AAFC-4599-C3BC-69850AD1BE55}"/>
              </a:ext>
            </a:extLst>
          </p:cNvPr>
          <p:cNvSpPr>
            <a:spLocks noGrp="1"/>
          </p:cNvSpPr>
          <p:nvPr>
            <p:ph type="body" sz="quarter" idx="29"/>
          </p:nvPr>
        </p:nvSpPr>
        <p:spPr>
          <a:xfrm>
            <a:off x="584200" y="4584700"/>
            <a:ext cx="2808288" cy="627063"/>
          </a:xfrm>
        </p:spPr>
        <p:txBody>
          <a:bodyPr/>
          <a:lstStyle/>
          <a:p>
            <a:r>
              <a:rPr lang="en-US" noProof="0"/>
              <a:t>Omar has missed a few calls and emails. </a:t>
            </a:r>
            <a:br>
              <a:rPr lang="en-US" noProof="0"/>
            </a:br>
            <a:r>
              <a:rPr lang="en-US" noProof="0"/>
              <a:t>He prompts Copilot to summarize recent email threads and calls and then uses Copilot in Outlook to draft email responses. </a:t>
            </a:r>
          </a:p>
        </p:txBody>
      </p:sp>
      <p:sp>
        <p:nvSpPr>
          <p:cNvPr id="20" name="Text Placeholder 19">
            <a:extLst>
              <a:ext uri="{FF2B5EF4-FFF2-40B4-BE49-F238E27FC236}">
                <a16:creationId xmlns:a16="http://schemas.microsoft.com/office/drawing/2014/main" id="{800ED94A-C4FD-80F1-21F0-0F7133FCC2B1}"/>
              </a:ext>
            </a:extLst>
          </p:cNvPr>
          <p:cNvSpPr>
            <a:spLocks noGrp="1"/>
          </p:cNvSpPr>
          <p:nvPr>
            <p:ph type="body" sz="quarter" idx="30"/>
          </p:nvPr>
        </p:nvSpPr>
        <p:spPr>
          <a:xfrm>
            <a:off x="584200" y="5681038"/>
            <a:ext cx="2808000" cy="626701"/>
          </a:xfrm>
        </p:spPr>
        <p:txBody>
          <a:bodyPr/>
          <a:lstStyle/>
          <a:p>
            <a:r>
              <a:rPr lang="en-US" noProof="0"/>
              <a:t>Action: </a:t>
            </a:r>
            <a:r>
              <a:rPr lang="en-US">
                <a:latin typeface="+mj-lt"/>
              </a:rPr>
              <a:t>Summarize this thread.</a:t>
            </a:r>
          </a:p>
        </p:txBody>
      </p:sp>
      <p:sp>
        <p:nvSpPr>
          <p:cNvPr id="56" name="TextBox 55">
            <a:extLst>
              <a:ext uri="{FF2B5EF4-FFF2-40B4-BE49-F238E27FC236}">
                <a16:creationId xmlns:a16="http://schemas.microsoft.com/office/drawing/2014/main" id="{37214391-A987-6AB8-2A0D-A379E348139E}"/>
              </a:ext>
            </a:extLst>
          </p:cNvPr>
          <p:cNvSpPr txBox="1"/>
          <p:nvPr/>
        </p:nvSpPr>
        <p:spPr>
          <a:xfrm>
            <a:off x="10123962" y="1684338"/>
            <a:ext cx="1905067"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Omar</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leads HR for a </a:t>
            </a:r>
            <a:b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a:ea typeface="+mn-ea"/>
                <a:cs typeface="Segoe UI" panose="020B0502040204020203" pitchFamily="34" charset="0"/>
              </a:rPr>
              <a:t>regional bank.</a:t>
            </a:r>
          </a:p>
        </p:txBody>
      </p:sp>
      <p:pic>
        <p:nvPicPr>
          <p:cNvPr id="2" name="Picture 1" descr="A person looking away from the camera&#10;&#10;Description automatically generated">
            <a:extLst>
              <a:ext uri="{FF2B5EF4-FFF2-40B4-BE49-F238E27FC236}">
                <a16:creationId xmlns:a16="http://schemas.microsoft.com/office/drawing/2014/main" id="{A3F95C77-D40F-CD2C-B10B-687A152F7F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1" t="14836"/>
          <a:stretch/>
        </p:blipFill>
        <p:spPr>
          <a:xfrm>
            <a:off x="9677167" y="3332095"/>
            <a:ext cx="2549309" cy="3563266"/>
          </a:xfrm>
          <a:prstGeom prst="rect">
            <a:avLst/>
          </a:prstGeom>
        </p:spPr>
      </p:pic>
      <p:sp>
        <p:nvSpPr>
          <p:cNvPr id="25" name="Rectangle: Rounded Corners 6">
            <a:extLst>
              <a:ext uri="{FF2B5EF4-FFF2-40B4-BE49-F238E27FC236}">
                <a16:creationId xmlns:a16="http://schemas.microsoft.com/office/drawing/2014/main" id="{7B50B4DA-00CB-56FE-9E15-38286783639A}"/>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grpSp>
        <p:nvGrpSpPr>
          <p:cNvPr id="26" name="Group 25">
            <a:extLst>
              <a:ext uri="{FF2B5EF4-FFF2-40B4-BE49-F238E27FC236}">
                <a16:creationId xmlns:a16="http://schemas.microsoft.com/office/drawing/2014/main" id="{B0D8DC72-D974-FDF1-126F-9E1847DE1435}"/>
              </a:ext>
            </a:extLst>
          </p:cNvPr>
          <p:cNvGrpSpPr/>
          <p:nvPr/>
        </p:nvGrpSpPr>
        <p:grpSpPr>
          <a:xfrm>
            <a:off x="1286540" y="1134767"/>
            <a:ext cx="1571031" cy="216000"/>
            <a:chOff x="1372194" y="969899"/>
            <a:chExt cx="1571031" cy="216000"/>
          </a:xfrm>
        </p:grpSpPr>
        <p:sp>
          <p:nvSpPr>
            <p:cNvPr id="27" name="Rectangle: Rounded Corners 6">
              <a:extLst>
                <a:ext uri="{FF2B5EF4-FFF2-40B4-BE49-F238E27FC236}">
                  <a16:creationId xmlns:a16="http://schemas.microsoft.com/office/drawing/2014/main" id="{439F3E3C-57C2-6129-1CF0-B0A7A96BD1E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~1 hour per week</a:t>
              </a:r>
            </a:p>
          </p:txBody>
        </p:sp>
        <p:pic>
          <p:nvPicPr>
            <p:cNvPr id="28" name="Graphic 27">
              <a:extLst>
                <a:ext uri="{FF2B5EF4-FFF2-40B4-BE49-F238E27FC236}">
                  <a16:creationId xmlns:a16="http://schemas.microsoft.com/office/drawing/2014/main" id="{55109911-8A28-ACED-9308-FE4BB65CFE1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29" name="Group 28">
            <a:extLst>
              <a:ext uri="{FF2B5EF4-FFF2-40B4-BE49-F238E27FC236}">
                <a16:creationId xmlns:a16="http://schemas.microsoft.com/office/drawing/2014/main" id="{5E8A4672-4410-94AD-18E4-E7400D567558}"/>
              </a:ext>
            </a:extLst>
          </p:cNvPr>
          <p:cNvGrpSpPr/>
          <p:nvPr/>
        </p:nvGrpSpPr>
        <p:grpSpPr>
          <a:xfrm>
            <a:off x="5754503" y="1134767"/>
            <a:ext cx="2325078" cy="216000"/>
            <a:chOff x="6235579" y="969899"/>
            <a:chExt cx="2325078" cy="216000"/>
          </a:xfrm>
        </p:grpSpPr>
        <p:sp>
          <p:nvSpPr>
            <p:cNvPr id="30" name="Rectangle: Rounded Corners 6">
              <a:extLst>
                <a:ext uri="{FF2B5EF4-FFF2-40B4-BE49-F238E27FC236}">
                  <a16:creationId xmlns:a16="http://schemas.microsoft.com/office/drawing/2014/main" id="{7E8477A9-586E-3A91-16CE-2473A3890C1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Job satisfaction and output</a:t>
              </a:r>
            </a:p>
          </p:txBody>
        </p:sp>
        <p:pic>
          <p:nvPicPr>
            <p:cNvPr id="31" name="Graphic 30">
              <a:extLst>
                <a:ext uri="{FF2B5EF4-FFF2-40B4-BE49-F238E27FC236}">
                  <a16:creationId xmlns:a16="http://schemas.microsoft.com/office/drawing/2014/main" id="{4E7BA0BF-9A04-20E5-94D3-FF28E45489D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32" name="Group 31">
            <a:extLst>
              <a:ext uri="{FF2B5EF4-FFF2-40B4-BE49-F238E27FC236}">
                <a16:creationId xmlns:a16="http://schemas.microsoft.com/office/drawing/2014/main" id="{F83AFB9C-2B5E-0F2A-58EA-D5850BF2B34C}"/>
              </a:ext>
            </a:extLst>
          </p:cNvPr>
          <p:cNvGrpSpPr/>
          <p:nvPr/>
        </p:nvGrpSpPr>
        <p:grpSpPr>
          <a:xfrm>
            <a:off x="2908241" y="1134767"/>
            <a:ext cx="2795593" cy="216000"/>
            <a:chOff x="3133720" y="969899"/>
            <a:chExt cx="2795593" cy="216000"/>
          </a:xfrm>
        </p:grpSpPr>
        <p:sp>
          <p:nvSpPr>
            <p:cNvPr id="33" name="Rectangle: Rounded Corners 6">
              <a:extLst>
                <a:ext uri="{FF2B5EF4-FFF2-40B4-BE49-F238E27FC236}">
                  <a16:creationId xmlns:a16="http://schemas.microsoft.com/office/drawing/2014/main" id="{F0612079-0001-449A-86BE-E5F15188F1A5}"/>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Areas of investment: Creative solutions</a:t>
              </a:r>
            </a:p>
          </p:txBody>
        </p:sp>
        <p:pic>
          <p:nvPicPr>
            <p:cNvPr id="36" name="Graphic 35">
              <a:extLst>
                <a:ext uri="{FF2B5EF4-FFF2-40B4-BE49-F238E27FC236}">
                  <a16:creationId xmlns:a16="http://schemas.microsoft.com/office/drawing/2014/main" id="{D025F017-4DCC-866F-576D-C46CE7E7DDB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grpSp>
        <p:nvGrpSpPr>
          <p:cNvPr id="65" name="Group 64">
            <a:extLst>
              <a:ext uri="{FF2B5EF4-FFF2-40B4-BE49-F238E27FC236}">
                <a16:creationId xmlns:a16="http://schemas.microsoft.com/office/drawing/2014/main" id="{074AB442-0333-2F26-A28D-9F55384DB16A}"/>
              </a:ext>
            </a:extLst>
          </p:cNvPr>
          <p:cNvGrpSpPr/>
          <p:nvPr/>
        </p:nvGrpSpPr>
        <p:grpSpPr>
          <a:xfrm>
            <a:off x="584200" y="2850537"/>
            <a:ext cx="2351135" cy="360000"/>
            <a:chOff x="588263" y="1217924"/>
            <a:chExt cx="2351135" cy="360000"/>
          </a:xfrm>
        </p:grpSpPr>
        <p:pic>
          <p:nvPicPr>
            <p:cNvPr id="66" name="Picture 65" descr="Zip Co logo SVG free download, id: 101874 - Brandlogos.net">
              <a:hlinkClick r:id="rId9"/>
              <a:extLst>
                <a:ext uri="{FF2B5EF4-FFF2-40B4-BE49-F238E27FC236}">
                  <a16:creationId xmlns:a16="http://schemas.microsoft.com/office/drawing/2014/main" id="{2E0A1C4E-A5AD-4C79-20B8-8A9C3EE1000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7" name="TextBox 66">
              <a:extLst>
                <a:ext uri="{FF2B5EF4-FFF2-40B4-BE49-F238E27FC236}">
                  <a16:creationId xmlns:a16="http://schemas.microsoft.com/office/drawing/2014/main" id="{BE885F7F-FF36-5630-14EF-5E942A27B548}"/>
                </a:ext>
                <a:ext uri="{C183D7F6-B498-43B3-948B-1728B52AA6E4}">
                  <adec:decorative xmlns:adec="http://schemas.microsoft.com/office/drawing/2017/decorative" val="0"/>
                </a:ext>
              </a:extLst>
            </p:cNvPr>
            <p:cNvSpPr txBox="1"/>
            <p:nvPr/>
          </p:nvSpPr>
          <p:spPr>
            <a:xfrm>
              <a:off x="1047214" y="1320981"/>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1</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sp>
        <p:nvSpPr>
          <p:cNvPr id="70" name="TextBox 69">
            <a:extLst>
              <a:ext uri="{FF2B5EF4-FFF2-40B4-BE49-F238E27FC236}">
                <a16:creationId xmlns:a16="http://schemas.microsoft.com/office/drawing/2014/main" id="{20E7042C-FCA9-1EE8-04B4-427E2A8C17B5}"/>
              </a:ext>
              <a:ext uri="{C183D7F6-B498-43B3-948B-1728B52AA6E4}">
                <adec:decorative xmlns:adec="http://schemas.microsoft.com/office/drawing/2017/decorative" val="0"/>
              </a:ext>
            </a:extLst>
          </p:cNvPr>
          <p:cNvSpPr txBox="1"/>
          <p:nvPr/>
        </p:nvSpPr>
        <p:spPr>
          <a:xfrm>
            <a:off x="4235614"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80" name="TextBox 79">
            <a:extLst>
              <a:ext uri="{FF2B5EF4-FFF2-40B4-BE49-F238E27FC236}">
                <a16:creationId xmlns:a16="http://schemas.microsoft.com/office/drawing/2014/main" id="{78B68D2C-2B72-63CA-D552-54C7CD4F5C27}"/>
              </a:ext>
              <a:ext uri="{C183D7F6-B498-43B3-948B-1728B52AA6E4}">
                <adec:decorative xmlns:adec="http://schemas.microsoft.com/office/drawing/2017/decorative" val="0"/>
              </a:ext>
            </a:extLst>
          </p:cNvPr>
          <p:cNvSpPr txBox="1"/>
          <p:nvPr/>
        </p:nvSpPr>
        <p:spPr>
          <a:xfrm>
            <a:off x="7428076"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81" name="Group 80">
            <a:extLst>
              <a:ext uri="{FF2B5EF4-FFF2-40B4-BE49-F238E27FC236}">
                <a16:creationId xmlns:a16="http://schemas.microsoft.com/office/drawing/2014/main" id="{99846A39-79C9-9E2D-7FF3-BF1A7BF78EDF}"/>
              </a:ext>
            </a:extLst>
          </p:cNvPr>
          <p:cNvGrpSpPr/>
          <p:nvPr/>
        </p:nvGrpSpPr>
        <p:grpSpPr>
          <a:xfrm>
            <a:off x="3776663" y="5266713"/>
            <a:ext cx="2255978" cy="360000"/>
            <a:chOff x="6969125" y="5260425"/>
            <a:chExt cx="2255978" cy="360000"/>
          </a:xfrm>
        </p:grpSpPr>
        <p:sp>
          <p:nvSpPr>
            <p:cNvPr id="82" name="TextBox 81">
              <a:extLst>
                <a:ext uri="{FF2B5EF4-FFF2-40B4-BE49-F238E27FC236}">
                  <a16:creationId xmlns:a16="http://schemas.microsoft.com/office/drawing/2014/main" id="{0D365629-5C6C-F9D3-0FE7-6A596DE11C47}"/>
                </a:ext>
                <a:ext uri="{C183D7F6-B498-43B3-948B-1728B52AA6E4}">
                  <adec:decorative xmlns:adec="http://schemas.microsoft.com/office/drawing/2017/decorative" val="0"/>
                </a:ext>
              </a:extLst>
            </p:cNvPr>
            <p:cNvSpPr txBox="1"/>
            <p:nvPr/>
          </p:nvSpPr>
          <p:spPr>
            <a:xfrm>
              <a:off x="7428311" y="5363480"/>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83" name="Oval 82">
              <a:extLst>
                <a:ext uri="{FF2B5EF4-FFF2-40B4-BE49-F238E27FC236}">
                  <a16:creationId xmlns:a16="http://schemas.microsoft.com/office/drawing/2014/main" id="{3C4CEAF6-A93F-ACB1-F0EB-2619E1B957CF}"/>
                </a:ext>
              </a:extLst>
            </p:cNvPr>
            <p:cNvSpPr>
              <a:spLocks/>
            </p:cNvSpPr>
            <p:nvPr/>
          </p:nvSpPr>
          <p:spPr bwMode="auto">
            <a:xfrm>
              <a:off x="6969125" y="5260425"/>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87" name="TextBox 86">
            <a:extLst>
              <a:ext uri="{FF2B5EF4-FFF2-40B4-BE49-F238E27FC236}">
                <a16:creationId xmlns:a16="http://schemas.microsoft.com/office/drawing/2014/main" id="{1CF29727-29C5-8342-57C7-3411266E9418}"/>
              </a:ext>
              <a:ext uri="{C183D7F6-B498-43B3-948B-1728B52AA6E4}">
                <adec:decorative xmlns:adec="http://schemas.microsoft.com/office/drawing/2017/decorative" val="0"/>
              </a:ext>
            </a:extLst>
          </p:cNvPr>
          <p:cNvSpPr txBox="1"/>
          <p:nvPr/>
        </p:nvSpPr>
        <p:spPr>
          <a:xfrm>
            <a:off x="7428076" y="5300520"/>
            <a:ext cx="1892184" cy="2923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3</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HR system</a:t>
            </a:r>
          </a:p>
        </p:txBody>
      </p:sp>
      <p:grpSp>
        <p:nvGrpSpPr>
          <p:cNvPr id="94" name="Group 93">
            <a:extLst>
              <a:ext uri="{FF2B5EF4-FFF2-40B4-BE49-F238E27FC236}">
                <a16:creationId xmlns:a16="http://schemas.microsoft.com/office/drawing/2014/main" id="{CC85ADBA-0975-C8D3-7005-340EEE6E8BBC}"/>
              </a:ext>
            </a:extLst>
          </p:cNvPr>
          <p:cNvGrpSpPr/>
          <p:nvPr/>
        </p:nvGrpSpPr>
        <p:grpSpPr>
          <a:xfrm>
            <a:off x="584200" y="5266713"/>
            <a:ext cx="2808288" cy="360000"/>
            <a:chOff x="6969125" y="2850537"/>
            <a:chExt cx="2808288" cy="360000"/>
          </a:xfrm>
        </p:grpSpPr>
        <p:sp>
          <p:nvSpPr>
            <p:cNvPr id="90" name="TextBox 89">
              <a:extLst>
                <a:ext uri="{FF2B5EF4-FFF2-40B4-BE49-F238E27FC236}">
                  <a16:creationId xmlns:a16="http://schemas.microsoft.com/office/drawing/2014/main" id="{137EF0C9-79F4-2EC3-977E-2984435E8F3C}"/>
                </a:ext>
                <a:ext uri="{C183D7F6-B498-43B3-948B-1728B52AA6E4}">
                  <adec:decorative xmlns:adec="http://schemas.microsoft.com/office/drawing/2017/decorative" val="0"/>
                </a:ext>
              </a:extLst>
            </p:cNvPr>
            <p:cNvSpPr txBox="1"/>
            <p:nvPr/>
          </p:nvSpPr>
          <p:spPr>
            <a:xfrm>
              <a:off x="8994892" y="2876649"/>
              <a:ext cx="782521" cy="3077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a:t>
              </a:r>
              <a:br>
                <a:rPr kumimoji="0" lang="en-US" sz="1000" b="0" i="0" u="none" strike="noStrike" kern="1200" cap="none" spc="0" normalizeH="0" baseline="0" noProof="0">
                  <a:ln>
                    <a:noFill/>
                  </a:ln>
                  <a:solidFill>
                    <a:prstClr val="black"/>
                  </a:solidFill>
                  <a:effectLst/>
                  <a:uLnTx/>
                  <a:uFillTx/>
                  <a:latin typeface="Segoe UI Semibold"/>
                  <a:ea typeface="+mn-ea"/>
                  <a:cs typeface="+mn-cs"/>
                </a:rPr>
              </a:br>
              <a:r>
                <a:rPr kumimoji="0" lang="en-US" sz="1000" b="0" i="0" u="none" strike="noStrike" kern="1200" cap="none" spc="0" normalizeH="0" baseline="0" noProof="0">
                  <a:ln>
                    <a:noFill/>
                  </a:ln>
                  <a:solidFill>
                    <a:prstClr val="black"/>
                  </a:solidFill>
                  <a:effectLst/>
                  <a:uLnTx/>
                  <a:uFillTx/>
                  <a:latin typeface="Segoe UI Semibold"/>
                  <a:ea typeface="+mn-ea"/>
                  <a:cs typeface="+mn-cs"/>
                </a:rPr>
                <a:t>Outlook</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91" name="Group 90">
              <a:extLst>
                <a:ext uri="{FF2B5EF4-FFF2-40B4-BE49-F238E27FC236}">
                  <a16:creationId xmlns:a16="http://schemas.microsoft.com/office/drawing/2014/main" id="{61A1BF37-0225-75DB-2D9C-D73982C05BB5}"/>
                </a:ext>
              </a:extLst>
            </p:cNvPr>
            <p:cNvGrpSpPr/>
            <p:nvPr/>
          </p:nvGrpSpPr>
          <p:grpSpPr>
            <a:xfrm>
              <a:off x="6969125" y="2850537"/>
              <a:ext cx="1245335" cy="360000"/>
              <a:chOff x="588263" y="1217924"/>
              <a:chExt cx="1245335" cy="360000"/>
            </a:xfrm>
          </p:grpSpPr>
          <p:pic>
            <p:nvPicPr>
              <p:cNvPr id="92" name="Picture 91" descr="Zip Co logo SVG free download, id: 101874 - Brandlogos.net">
                <a:hlinkClick r:id="rId9"/>
                <a:extLst>
                  <a:ext uri="{FF2B5EF4-FFF2-40B4-BE49-F238E27FC236}">
                    <a16:creationId xmlns:a16="http://schemas.microsoft.com/office/drawing/2014/main" id="{FDD5F24C-6D1C-587B-BE90-4545FB24CE5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3" name="TextBox 92">
                <a:extLst>
                  <a:ext uri="{FF2B5EF4-FFF2-40B4-BE49-F238E27FC236}">
                    <a16:creationId xmlns:a16="http://schemas.microsoft.com/office/drawing/2014/main" id="{B133DB5B-A561-F25F-6EB5-6B1ABD4CE888}"/>
                  </a:ext>
                  <a:ext uri="{C183D7F6-B498-43B3-948B-1728B52AA6E4}">
                    <adec:decorative xmlns:adec="http://schemas.microsoft.com/office/drawing/2017/decorative" val="0"/>
                  </a:ext>
                </a:extLst>
              </p:cNvPr>
              <p:cNvSpPr txBox="1"/>
              <p:nvPr/>
            </p:nvSpPr>
            <p:spPr>
              <a:xfrm>
                <a:off x="1047214" y="1244037"/>
                <a:ext cx="7863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a:t>
                </a:r>
                <a:br>
                  <a:rPr kumimoji="0" lang="en-US" sz="1000" b="0" i="0" u="none" strike="noStrike" kern="1200" cap="none" spc="0" normalizeH="0" baseline="0" noProof="0">
                    <a:ln>
                      <a:noFill/>
                    </a:ln>
                    <a:solidFill>
                      <a:srgbClr val="000000"/>
                    </a:solidFill>
                    <a:effectLst/>
                    <a:uLnTx/>
                    <a:uFillTx/>
                    <a:latin typeface="Segoe UI Semibold"/>
                    <a:ea typeface="+mn-ea"/>
                    <a:cs typeface="+mn-cs"/>
                  </a:rPr>
                </a:br>
                <a:r>
                  <a:rPr kumimoji="0" lang="en-US" sz="1000" b="0" i="0" u="none" strike="noStrike" kern="1200" cap="none" spc="0" normalizeH="0" baseline="0" noProof="0">
                    <a:ln>
                      <a:noFill/>
                    </a:ln>
                    <a:solidFill>
                      <a:srgbClr val="000000"/>
                    </a:solidFill>
                    <a:effectLst/>
                    <a:uLnTx/>
                    <a:uFillTx/>
                    <a:latin typeface="Segoe UI Semibold"/>
                    <a:ea typeface="+mn-ea"/>
                    <a:cs typeface="+mn-cs"/>
                  </a:rPr>
                  <a:t>Chat</a:t>
                </a:r>
                <a:r>
                  <a:rPr kumimoji="0" lang="en-US" sz="1000" b="0" i="0" u="none" strike="noStrike" kern="0" cap="none" spc="0" normalizeH="0" baseline="30000" noProof="0">
                    <a:ln>
                      <a:noFill/>
                    </a:ln>
                    <a:solidFill>
                      <a:srgbClr val="000000"/>
                    </a:solidFill>
                    <a:effectLst/>
                    <a:uLnTx/>
                    <a:uFillTx/>
                    <a:latin typeface="Segoe UI Semibold"/>
                    <a:ea typeface="+mn-ea"/>
                    <a:cs typeface="Segoe UI" pitchFamily="34" charset="0"/>
                  </a:rPr>
                  <a:t>2</a:t>
                </a:r>
                <a:endParaRPr kumimoji="0" lang="en-US" sz="1000" b="0" i="0" u="none" strike="noStrike" kern="1200" cap="none" spc="0" normalizeH="0" baseline="0" noProof="0">
                  <a:ln>
                    <a:noFill/>
                  </a:ln>
                  <a:solidFill>
                    <a:srgbClr val="000000"/>
                  </a:solidFill>
                  <a:effectLst/>
                  <a:uLnTx/>
                  <a:uFillTx/>
                  <a:latin typeface="Segoe UI Semibold"/>
                  <a:ea typeface="+mn-ea"/>
                  <a:cs typeface="+mn-cs"/>
                </a:endParaRPr>
              </a:p>
            </p:txBody>
          </p:sp>
        </p:grpSp>
      </p:grpSp>
      <p:pic>
        <p:nvPicPr>
          <p:cNvPr id="98" name="Graphic 97">
            <a:extLst>
              <a:ext uri="{FF2B5EF4-FFF2-40B4-BE49-F238E27FC236}">
                <a16:creationId xmlns:a16="http://schemas.microsoft.com/office/drawing/2014/main" id="{CE5E6793-A912-0C7F-E07E-C8444AFB42B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0800000">
            <a:off x="10939101" y="2938869"/>
            <a:ext cx="274790" cy="274790"/>
          </a:xfrm>
          <a:prstGeom prst="rect">
            <a:avLst/>
          </a:prstGeom>
        </p:spPr>
      </p:pic>
      <p:pic>
        <p:nvPicPr>
          <p:cNvPr id="4" name="Picture 3">
            <a:extLst>
              <a:ext uri="{FF2B5EF4-FFF2-40B4-BE49-F238E27FC236}">
                <a16:creationId xmlns:a16="http://schemas.microsoft.com/office/drawing/2014/main" id="{C5022249-26FC-CD03-F44A-7847D2661D19}"/>
              </a:ext>
            </a:extLst>
          </p:cNvPr>
          <p:cNvPicPr>
            <a:picLocks noChangeAspect="1"/>
          </p:cNvPicPr>
          <p:nvPr/>
        </p:nvPicPr>
        <p:blipFill>
          <a:blip r:embed="rId13"/>
          <a:stretch>
            <a:fillRect/>
          </a:stretch>
        </p:blipFill>
        <p:spPr>
          <a:xfrm>
            <a:off x="7012288" y="5342088"/>
            <a:ext cx="273674" cy="239465"/>
          </a:xfrm>
          <a:prstGeom prst="rect">
            <a:avLst/>
          </a:prstGeom>
        </p:spPr>
      </p:pic>
      <p:pic>
        <p:nvPicPr>
          <p:cNvPr id="5" name="Picture 4" descr="Word logo">
            <a:extLst>
              <a:ext uri="{FF2B5EF4-FFF2-40B4-BE49-F238E27FC236}">
                <a16:creationId xmlns:a16="http://schemas.microsoft.com/office/drawing/2014/main" id="{14E6AF91-4F13-4F34-A2A3-C00D184E4428}"/>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7039386" y="2907656"/>
            <a:ext cx="246576" cy="246576"/>
          </a:xfrm>
          <a:prstGeom prst="ellipse">
            <a:avLst/>
          </a:prstGeom>
          <a:solidFill>
            <a:srgbClr val="FFFFFF"/>
          </a:solidFill>
        </p:spPr>
      </p:pic>
      <p:pic>
        <p:nvPicPr>
          <p:cNvPr id="6" name="Picture 5" descr="Outlook logo">
            <a:extLst>
              <a:ext uri="{FF2B5EF4-FFF2-40B4-BE49-F238E27FC236}">
                <a16:creationId xmlns:a16="http://schemas.microsoft.com/office/drawing/2014/main" id="{40B2513D-12D7-FBD9-477F-7BF87E66B178}"/>
              </a:ext>
            </a:extLst>
          </p:cNvPr>
          <p:cNvPicPr>
            <a:picLocks noChangeAspect="1"/>
          </p:cNvPicPr>
          <p:nvPr/>
        </p:nvPicPr>
        <p:blipFill>
          <a:blip r:embed="rId15"/>
          <a:stretch>
            <a:fillRect/>
          </a:stretch>
        </p:blipFill>
        <p:spPr>
          <a:xfrm>
            <a:off x="2166338" y="5309526"/>
            <a:ext cx="265176" cy="265176"/>
          </a:xfrm>
          <a:prstGeom prst="rect">
            <a:avLst/>
          </a:prstGeom>
        </p:spPr>
      </p:pic>
      <p:pic>
        <p:nvPicPr>
          <p:cNvPr id="7" name="Picture 6" descr="PowerPoint logo">
            <a:extLst>
              <a:ext uri="{FF2B5EF4-FFF2-40B4-BE49-F238E27FC236}">
                <a16:creationId xmlns:a16="http://schemas.microsoft.com/office/drawing/2014/main" id="{110148E7-B448-0214-4FAB-1C5FB7DFF064}"/>
              </a:ext>
            </a:extLst>
          </p:cNvPr>
          <p:cNvPicPr>
            <a:picLocks noChangeAspect="1"/>
          </p:cNvPicPr>
          <p:nvPr/>
        </p:nvPicPr>
        <p:blipFill>
          <a:blip r:embed="rId16"/>
          <a:stretch>
            <a:fillRect/>
          </a:stretch>
        </p:blipFill>
        <p:spPr>
          <a:xfrm>
            <a:off x="3828559" y="5309526"/>
            <a:ext cx="265176" cy="265176"/>
          </a:xfrm>
          <a:prstGeom prst="rect">
            <a:avLst/>
          </a:prstGeom>
        </p:spPr>
      </p:pic>
      <p:pic>
        <p:nvPicPr>
          <p:cNvPr id="9" name="Picture 8" descr="Teams logo">
            <a:extLst>
              <a:ext uri="{FF2B5EF4-FFF2-40B4-BE49-F238E27FC236}">
                <a16:creationId xmlns:a16="http://schemas.microsoft.com/office/drawing/2014/main" id="{DF220402-65B2-9CAA-F6D2-4D643F1CDF0C}"/>
              </a:ext>
            </a:extLst>
          </p:cNvPr>
          <p:cNvPicPr>
            <a:picLocks noChangeAspect="1"/>
          </p:cNvPicPr>
          <p:nvPr/>
        </p:nvPicPr>
        <p:blipFill>
          <a:blip r:embed="rId17"/>
          <a:stretch>
            <a:fillRect/>
          </a:stretch>
        </p:blipFill>
        <p:spPr>
          <a:xfrm>
            <a:off x="3828559" y="2897949"/>
            <a:ext cx="265176" cy="265176"/>
          </a:xfrm>
          <a:prstGeom prst="rect">
            <a:avLst/>
          </a:prstGeom>
        </p:spPr>
      </p:pic>
    </p:spTree>
    <p:extLst>
      <p:ext uri="{BB962C8B-B14F-4D97-AF65-F5344CB8AC3E}">
        <p14:creationId xmlns:p14="http://schemas.microsoft.com/office/powerpoint/2010/main" val="976476738"/>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367</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HR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2025-11-21T02:19:31Z</dcterms:created>
  <dcterms:modified xsi:type="dcterms:W3CDTF">2025-11-21T04:37:42Z</dcterms:modified>
</cp:coreProperties>
</file>