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43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18" Type="http://schemas.openxmlformats.org/officeDocument/2006/relationships/image" Target="../media/image22.svg"/><Relationship Id="rId3" Type="http://schemas.openxmlformats.org/officeDocument/2006/relationships/image" Target="../media/image8.svg"/><Relationship Id="rId7" Type="http://schemas.openxmlformats.org/officeDocument/2006/relationships/image" Target="../media/image11.png"/><Relationship Id="rId12" Type="http://schemas.openxmlformats.org/officeDocument/2006/relationships/image" Target="../media/image16.png"/><Relationship Id="rId17" Type="http://schemas.openxmlformats.org/officeDocument/2006/relationships/image" Target="../media/image21.png"/><Relationship Id="rId2" Type="http://schemas.openxmlformats.org/officeDocument/2006/relationships/image" Target="../media/image7.png"/><Relationship Id="rId16" Type="http://schemas.openxmlformats.org/officeDocument/2006/relationships/image" Target="../media/image20.sv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hyperlink" Target="https://support.microsoft.com/en-us/topic/overview-of-microsoft-365-chat-preview-5b00a52d-7296-48ee-b938-b95b7209f737" TargetMode="External"/><Relationship Id="rId9" Type="http://schemas.openxmlformats.org/officeDocument/2006/relationships/image" Target="../media/image13.png"/><Relationship Id="rId1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B26ADF-ADE9-098A-9560-2D4A3D269A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FAD1F2-30AF-9F96-ABA8-314A16E40BA6}"/>
              </a:ext>
            </a:extLst>
          </p:cNvPr>
          <p:cNvSpPr>
            <a:spLocks noGrp="1"/>
          </p:cNvSpPr>
          <p:nvPr>
            <p:ph type="title"/>
          </p:nvPr>
        </p:nvSpPr>
        <p:spPr>
          <a:xfrm>
            <a:off x="584200" y="387766"/>
            <a:ext cx="5672544" cy="526298"/>
          </a:xfrm>
        </p:spPr>
        <p:txBody>
          <a:bodyPr/>
          <a:lstStyle/>
          <a:p>
            <a:r>
              <a:rPr lang="en-US" noProof="0"/>
              <a:t>A day in the life of a </a:t>
            </a:r>
            <a:br>
              <a:rPr lang="en-US" noProof="0"/>
            </a:br>
            <a:r>
              <a:rPr lang="en-US" noProof="0"/>
              <a:t>HED Educator</a:t>
            </a:r>
          </a:p>
        </p:txBody>
      </p:sp>
      <p:grpSp>
        <p:nvGrpSpPr>
          <p:cNvPr id="37" name="Group 36">
            <a:extLst>
              <a:ext uri="{FF2B5EF4-FFF2-40B4-BE49-F238E27FC236}">
                <a16:creationId xmlns:a16="http://schemas.microsoft.com/office/drawing/2014/main" id="{A0CEB775-827C-E071-DAED-97E780E3798B}"/>
              </a:ext>
            </a:extLst>
          </p:cNvPr>
          <p:cNvGrpSpPr/>
          <p:nvPr/>
        </p:nvGrpSpPr>
        <p:grpSpPr>
          <a:xfrm>
            <a:off x="10430234" y="1708697"/>
            <a:ext cx="1461442" cy="1224982"/>
            <a:chOff x="10430234" y="1708697"/>
            <a:chExt cx="1461442" cy="1224982"/>
          </a:xfrm>
        </p:grpSpPr>
        <p:sp>
          <p:nvSpPr>
            <p:cNvPr id="38" name="TextBox 37">
              <a:extLst>
                <a:ext uri="{FF2B5EF4-FFF2-40B4-BE49-F238E27FC236}">
                  <a16:creationId xmlns:a16="http://schemas.microsoft.com/office/drawing/2014/main" id="{1812BE37-AED2-95F0-ABD4-5507B30AE987}"/>
                </a:ext>
              </a:extLst>
            </p:cNvPr>
            <p:cNvSpPr txBox="1"/>
            <p:nvPr/>
          </p:nvSpPr>
          <p:spPr>
            <a:xfrm>
              <a:off x="10430234" y="1708697"/>
              <a:ext cx="1461442" cy="86177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C03BC4"/>
                  </a:solidFill>
                  <a:effectLst/>
                  <a:uLnTx/>
                  <a:uFillTx/>
                  <a:latin typeface="Segoe UI Semibold"/>
                  <a:ea typeface="+mn-ea"/>
                  <a:cs typeface="+mn-cs"/>
                </a:rPr>
                <a:t>Roger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rPr>
                <a:t>is a HED Educator</a:t>
              </a:r>
              <a:endParaRPr kumimoji="0" lang="en-US" sz="20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endParaRPr>
            </a:p>
          </p:txBody>
        </p:sp>
        <p:pic>
          <p:nvPicPr>
            <p:cNvPr id="39" name="Graphic 38">
              <a:extLst>
                <a:ext uri="{FF2B5EF4-FFF2-40B4-BE49-F238E27FC236}">
                  <a16:creationId xmlns:a16="http://schemas.microsoft.com/office/drawing/2014/main" id="{F5244CB9-D010-C4D9-90FF-0A5D3BAF166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rot="10800000">
              <a:off x="11616886" y="2658889"/>
              <a:ext cx="274790" cy="274790"/>
            </a:xfrm>
            <a:prstGeom prst="rect">
              <a:avLst/>
            </a:prstGeom>
          </p:spPr>
        </p:pic>
      </p:grpSp>
      <p:sp>
        <p:nvSpPr>
          <p:cNvPr id="82" name="Rectangle: Rounded Corners 11">
            <a:extLst>
              <a:ext uri="{FF2B5EF4-FFF2-40B4-BE49-F238E27FC236}">
                <a16:creationId xmlns:a16="http://schemas.microsoft.com/office/drawing/2014/main" id="{A79180D3-2CE1-6930-0049-8D61248314B2}"/>
              </a:ext>
              <a:ext uri="{C183D7F6-B498-43B3-948B-1728B52AA6E4}">
                <adec:decorative xmlns:adec="http://schemas.microsoft.com/office/drawing/2017/decorative" val="1"/>
              </a:ext>
            </a:extLst>
          </p:cNvPr>
          <p:cNvSpPr>
            <a:spLocks noGrp="1"/>
          </p:cNvSpPr>
          <p:nvPr>
            <p:ph type="body" sz="quarter" idx="11"/>
          </p:nvPr>
        </p:nvSpPr>
        <p:spPr bwMode="auto">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a:t>7:00 am</a:t>
            </a:r>
          </a:p>
        </p:txBody>
      </p:sp>
      <p:sp>
        <p:nvSpPr>
          <p:cNvPr id="83" name="Rectangle: Rounded Corners 15">
            <a:extLst>
              <a:ext uri="{FF2B5EF4-FFF2-40B4-BE49-F238E27FC236}">
                <a16:creationId xmlns:a16="http://schemas.microsoft.com/office/drawing/2014/main" id="{720FACAB-74AC-D486-33CF-DBA2925D4751}"/>
              </a:ext>
              <a:ext uri="{C183D7F6-B498-43B3-948B-1728B52AA6E4}">
                <adec:decorative xmlns:adec="http://schemas.microsoft.com/office/drawing/2017/decorative" val="1"/>
              </a:ext>
            </a:extLst>
          </p:cNvPr>
          <p:cNvSpPr>
            <a:spLocks noGrp="1"/>
          </p:cNvSpPr>
          <p:nvPr>
            <p:ph type="body" sz="quarter" idx="25"/>
          </p:nvPr>
        </p:nvSpPr>
        <p:spPr bwMode="auto">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a:t>9:00 am</a:t>
            </a:r>
          </a:p>
        </p:txBody>
      </p:sp>
      <p:sp>
        <p:nvSpPr>
          <p:cNvPr id="84" name="Rectangle: Rounded Corners 13">
            <a:extLst>
              <a:ext uri="{FF2B5EF4-FFF2-40B4-BE49-F238E27FC236}">
                <a16:creationId xmlns:a16="http://schemas.microsoft.com/office/drawing/2014/main" id="{52D90B5D-5D56-D177-EC8C-A7D12F7D1513}"/>
              </a:ext>
              <a:ext uri="{C183D7F6-B498-43B3-948B-1728B52AA6E4}">
                <adec:decorative xmlns:adec="http://schemas.microsoft.com/office/drawing/2017/decorative" val="1"/>
              </a:ext>
            </a:extLst>
          </p:cNvPr>
          <p:cNvSpPr>
            <a:spLocks noGrp="1"/>
          </p:cNvSpPr>
          <p:nvPr>
            <p:ph type="body" sz="quarter" idx="22"/>
          </p:nvPr>
        </p:nvSpPr>
        <p:spPr bwMode="auto">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a:t>8:15 am</a:t>
            </a:r>
          </a:p>
        </p:txBody>
      </p:sp>
      <p:sp>
        <p:nvSpPr>
          <p:cNvPr id="85" name="Rectangle: Rounded Corners 4">
            <a:extLst>
              <a:ext uri="{FF2B5EF4-FFF2-40B4-BE49-F238E27FC236}">
                <a16:creationId xmlns:a16="http://schemas.microsoft.com/office/drawing/2014/main" id="{F48058F2-3BA5-CFB9-D0F8-5D1358F1FC58}"/>
              </a:ext>
              <a:ext uri="{C183D7F6-B498-43B3-948B-1728B52AA6E4}">
                <adec:decorative xmlns:adec="http://schemas.microsoft.com/office/drawing/2017/decorative" val="1"/>
              </a:ext>
            </a:extLst>
          </p:cNvPr>
          <p:cNvSpPr>
            <a:spLocks noGrp="1"/>
          </p:cNvSpPr>
          <p:nvPr>
            <p:ph type="body" sz="quarter" idx="28"/>
          </p:nvPr>
        </p:nvSpPr>
        <p:spPr bwMode="auto">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a:t>4:00 pm</a:t>
            </a:r>
          </a:p>
        </p:txBody>
      </p:sp>
      <p:sp>
        <p:nvSpPr>
          <p:cNvPr id="86" name="Rectangle: Rounded Corners 19">
            <a:extLst>
              <a:ext uri="{FF2B5EF4-FFF2-40B4-BE49-F238E27FC236}">
                <a16:creationId xmlns:a16="http://schemas.microsoft.com/office/drawing/2014/main" id="{DD8506A3-A6DE-EB6D-6EA8-A063131B2101}"/>
              </a:ext>
              <a:ext uri="{C183D7F6-B498-43B3-948B-1728B52AA6E4}">
                <adec:decorative xmlns:adec="http://schemas.microsoft.com/office/drawing/2017/decorative" val="1"/>
              </a:ext>
            </a:extLst>
          </p:cNvPr>
          <p:cNvSpPr>
            <a:spLocks noGrp="1"/>
          </p:cNvSpPr>
          <p:nvPr>
            <p:ph type="body" sz="quarter" idx="31"/>
          </p:nvPr>
        </p:nvSpPr>
        <p:spPr bwMode="auto">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a:t>2:00 pm</a:t>
            </a:r>
          </a:p>
        </p:txBody>
      </p:sp>
      <p:sp>
        <p:nvSpPr>
          <p:cNvPr id="88" name="Rectangle: Rounded Corners 7">
            <a:extLst>
              <a:ext uri="{FF2B5EF4-FFF2-40B4-BE49-F238E27FC236}">
                <a16:creationId xmlns:a16="http://schemas.microsoft.com/office/drawing/2014/main" id="{F5E66261-0053-B4A0-21A1-698EE2A77977}"/>
              </a:ext>
              <a:ext uri="{C183D7F6-B498-43B3-948B-1728B52AA6E4}">
                <adec:decorative xmlns:adec="http://schemas.microsoft.com/office/drawing/2017/decorative" val="1"/>
              </a:ext>
            </a:extLst>
          </p:cNvPr>
          <p:cNvSpPr>
            <a:spLocks noGrp="1"/>
          </p:cNvSpPr>
          <p:nvPr>
            <p:ph type="body" sz="quarter" idx="34"/>
          </p:nvPr>
        </p:nvSpPr>
        <p:spPr bwMode="auto">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a:t>11:00 am</a:t>
            </a:r>
          </a:p>
        </p:txBody>
      </p:sp>
      <p:sp>
        <p:nvSpPr>
          <p:cNvPr id="89" name="Text Placeholder 88">
            <a:extLst>
              <a:ext uri="{FF2B5EF4-FFF2-40B4-BE49-F238E27FC236}">
                <a16:creationId xmlns:a16="http://schemas.microsoft.com/office/drawing/2014/main" id="{A7438396-E27D-84F5-2B6C-BCAABC3D3E10}"/>
              </a:ext>
            </a:extLst>
          </p:cNvPr>
          <p:cNvSpPr txBox="1">
            <a:spLocks noGrp="1"/>
          </p:cNvSpPr>
          <p:nvPr>
            <p:ph type="body" sz="quarter" idx="18"/>
          </p:nvPr>
        </p:nvSpPr>
        <p:spPr>
          <a:xfrm>
            <a:off x="584200" y="1968172"/>
            <a:ext cx="2808000" cy="787727"/>
          </a:xfrm>
          <a:prstGeom prst="rect">
            <a:avLst/>
          </a:prstGeom>
        </p:spPr>
        <p:txBody>
          <a:bodyPr vert="horz" wrap="square" lIns="90000" tIns="36000" rIns="90000" bIns="36000" rtlCol="0">
            <a:normAutofit/>
          </a:bodyPr>
          <a:lstStyle>
            <a:defPPr>
              <a:defRPr lang="en-US"/>
            </a:defPPr>
            <a:lvl1pPr>
              <a:lnSpc>
                <a:spcPct val="110000"/>
              </a:lnSpc>
              <a:defRPr sz="900">
                <a:solidFill>
                  <a:srgbClr val="1A1A1A"/>
                </a:solidFill>
                <a:latin typeface="Segoe UI"/>
                <a:cs typeface="Segoe UI" pitchFamily="34" charset="0"/>
              </a:defRPr>
            </a:lvl1pPr>
          </a:lstStyle>
          <a:p>
            <a:r>
              <a:rPr lang="en-US" noProof="0">
                <a:cs typeface="Segoe UI"/>
              </a:rPr>
              <a:t>It is Monday morning and Roger wants to prepare for the week ahead, so he has Copilot summarize his emails and teams chats from the past week with a focus on student and faculty emails. </a:t>
            </a:r>
          </a:p>
        </p:txBody>
      </p:sp>
      <p:sp>
        <p:nvSpPr>
          <p:cNvPr id="90" name="Text Placeholder 89">
            <a:extLst>
              <a:ext uri="{FF2B5EF4-FFF2-40B4-BE49-F238E27FC236}">
                <a16:creationId xmlns:a16="http://schemas.microsoft.com/office/drawing/2014/main" id="{BBA1A5B3-3E1B-D43B-997F-BAEE84934DEE}"/>
              </a:ext>
            </a:extLst>
          </p:cNvPr>
          <p:cNvSpPr txBox="1">
            <a:spLocks noGrp="1"/>
          </p:cNvSpPr>
          <p:nvPr>
            <p:ph type="body" sz="quarter" idx="23"/>
          </p:nvPr>
        </p:nvSpPr>
        <p:spPr>
          <a:xfrm>
            <a:off x="3776898" y="2032188"/>
            <a:ext cx="2523562" cy="626701"/>
          </a:xfrm>
          <a:prstGeom prst="rect">
            <a:avLst/>
          </a:prstGeom>
        </p:spPr>
        <p:txBody>
          <a:bodyPr vert="horz" wrap="square" lIns="90000" tIns="36000" rIns="90000" bIns="36000" rtlCol="0">
            <a:normAutofit/>
          </a:bodyPr>
          <a:lstStyle>
            <a:defPPr>
              <a:defRPr lang="en-US"/>
            </a:defPPr>
            <a:lvl1pPr>
              <a:lnSpc>
                <a:spcPct val="110000"/>
              </a:lnSpc>
              <a:defRPr sz="900">
                <a:solidFill>
                  <a:srgbClr val="1A1A1A"/>
                </a:solidFill>
                <a:latin typeface="Segoe UI"/>
                <a:cs typeface="Segoe UI" pitchFamily="34" charset="0"/>
              </a:defRPr>
            </a:lvl1pPr>
          </a:lstStyle>
          <a:p>
            <a:r>
              <a:rPr lang="en-US" noProof="0">
                <a:cs typeface="Segoe UI"/>
              </a:rPr>
              <a:t>Roger asks Copilot in Outlook to create an update on the departmental curriculum plan status for the semester.</a:t>
            </a:r>
          </a:p>
        </p:txBody>
      </p:sp>
      <p:sp>
        <p:nvSpPr>
          <p:cNvPr id="92" name="Text Placeholder 91">
            <a:extLst>
              <a:ext uri="{FF2B5EF4-FFF2-40B4-BE49-F238E27FC236}">
                <a16:creationId xmlns:a16="http://schemas.microsoft.com/office/drawing/2014/main" id="{34F40C56-6CF0-6B32-C4D9-E721114B6422}"/>
              </a:ext>
            </a:extLst>
          </p:cNvPr>
          <p:cNvSpPr txBox="1">
            <a:spLocks noGrp="1"/>
          </p:cNvSpPr>
          <p:nvPr>
            <p:ph type="body" sz="quarter" idx="26"/>
          </p:nvPr>
        </p:nvSpPr>
        <p:spPr>
          <a:prstGeom prst="rect">
            <a:avLst/>
          </a:prstGeom>
        </p:spPr>
        <p:txBody>
          <a:bodyPr vert="horz" wrap="square" lIns="90000" tIns="36000" rIns="90000" bIns="36000" rtlCol="0">
            <a:normAutofit lnSpcReduction="10000"/>
          </a:bodyPr>
          <a:lstStyle>
            <a:defPPr>
              <a:defRPr lang="en-US"/>
            </a:defPPr>
            <a:lvl1pPr>
              <a:lnSpc>
                <a:spcPct val="110000"/>
              </a:lnSpc>
              <a:defRPr sz="900">
                <a:solidFill>
                  <a:srgbClr val="1A1A1A"/>
                </a:solidFill>
                <a:latin typeface="Segoe UI"/>
                <a:cs typeface="Segoe UI" pitchFamily="34" charset="0"/>
              </a:defRPr>
            </a:lvl1pPr>
          </a:lstStyle>
          <a:p>
            <a:r>
              <a:rPr lang="en-US" noProof="0">
                <a:cs typeface="Segoe UI"/>
              </a:rPr>
              <a:t>Roger uses Copilot in Word to draft a student led outline for a research paper, citing academic journals, on countries and their government structures which is outlined in the semester plan. </a:t>
            </a:r>
          </a:p>
        </p:txBody>
      </p:sp>
      <p:sp>
        <p:nvSpPr>
          <p:cNvPr id="93" name="Text Placeholder 92">
            <a:extLst>
              <a:ext uri="{FF2B5EF4-FFF2-40B4-BE49-F238E27FC236}">
                <a16:creationId xmlns:a16="http://schemas.microsoft.com/office/drawing/2014/main" id="{6CB28E9A-C35D-3230-3936-04C1D76AC160}"/>
              </a:ext>
            </a:extLst>
          </p:cNvPr>
          <p:cNvSpPr txBox="1">
            <a:spLocks noGrp="1"/>
          </p:cNvSpPr>
          <p:nvPr>
            <p:ph type="body" sz="quarter" idx="35"/>
          </p:nvPr>
        </p:nvSpPr>
        <p:spPr>
          <a:xfrm>
            <a:off x="6969594" y="4488366"/>
            <a:ext cx="3149333" cy="626701"/>
          </a:xfrm>
          <a:prstGeom prst="rect">
            <a:avLst/>
          </a:prstGeom>
        </p:spPr>
        <p:txBody>
          <a:bodyPr vert="horz" wrap="square" lIns="90000" tIns="36000" rIns="90000" bIns="36000" rtlCol="0">
            <a:normAutofit lnSpcReduction="10000"/>
          </a:bodyPr>
          <a:lstStyle>
            <a:defPPr>
              <a:defRPr lang="en-US"/>
            </a:defPPr>
            <a:lvl1pPr>
              <a:lnSpc>
                <a:spcPct val="110000"/>
              </a:lnSpc>
              <a:defRPr sz="900">
                <a:solidFill>
                  <a:srgbClr val="1A1A1A"/>
                </a:solidFill>
                <a:latin typeface="Segoe UI"/>
                <a:cs typeface="Segoe UI" pitchFamily="34" charset="0"/>
              </a:defRPr>
            </a:lvl1pPr>
          </a:lstStyle>
          <a:p>
            <a:r>
              <a:rPr lang="en-US" noProof="0">
                <a:cs typeface="Segoe UI"/>
              </a:rPr>
              <a:t>Roger uses Copilot in Forms for students to check understanding at the end of the session. The data provides insights that helps both the students and him understand where there are knowledge gaps.</a:t>
            </a:r>
          </a:p>
        </p:txBody>
      </p:sp>
      <p:sp>
        <p:nvSpPr>
          <p:cNvPr id="94" name="Text Placeholder 93">
            <a:extLst>
              <a:ext uri="{FF2B5EF4-FFF2-40B4-BE49-F238E27FC236}">
                <a16:creationId xmlns:a16="http://schemas.microsoft.com/office/drawing/2014/main" id="{31C58302-AC01-7E68-40FE-15347099FB46}"/>
              </a:ext>
            </a:extLst>
          </p:cNvPr>
          <p:cNvSpPr txBox="1">
            <a:spLocks noGrp="1"/>
          </p:cNvSpPr>
          <p:nvPr>
            <p:ph type="body" sz="quarter" idx="32"/>
          </p:nvPr>
        </p:nvSpPr>
        <p:spPr>
          <a:prstGeom prst="rect">
            <a:avLst/>
          </a:prstGeom>
        </p:spPr>
        <p:txBody>
          <a:bodyPr vert="horz" wrap="square" lIns="90000" tIns="36000" rIns="90000" bIns="36000" rtlCol="0">
            <a:normAutofit/>
          </a:bodyPr>
          <a:lstStyle>
            <a:defPPr>
              <a:defRPr lang="en-US"/>
            </a:defPPr>
            <a:lvl1pPr>
              <a:lnSpc>
                <a:spcPct val="110000"/>
              </a:lnSpc>
              <a:defRPr sz="900">
                <a:solidFill>
                  <a:srgbClr val="1A1A1A"/>
                </a:solidFill>
                <a:latin typeface="Segoe UI"/>
                <a:cs typeface="Segoe UI" pitchFamily="34" charset="0"/>
              </a:defRPr>
            </a:lvl1pPr>
          </a:lstStyle>
          <a:p>
            <a:r>
              <a:rPr lang="en-US" noProof="0">
                <a:cs typeface="Segoe UI"/>
              </a:rPr>
              <a:t>Roger missed the department meeting due to a personal appointment. he uses Copilot to review the meeting summary and next steps.</a:t>
            </a:r>
          </a:p>
        </p:txBody>
      </p:sp>
      <p:sp>
        <p:nvSpPr>
          <p:cNvPr id="95" name="Text Placeholder 94">
            <a:extLst>
              <a:ext uri="{FF2B5EF4-FFF2-40B4-BE49-F238E27FC236}">
                <a16:creationId xmlns:a16="http://schemas.microsoft.com/office/drawing/2014/main" id="{D0853392-F6D5-0B3C-8629-658F6452C8EC}"/>
              </a:ext>
            </a:extLst>
          </p:cNvPr>
          <p:cNvSpPr txBox="1">
            <a:spLocks noGrp="1"/>
          </p:cNvSpPr>
          <p:nvPr>
            <p:ph type="body" sz="quarter" idx="29"/>
          </p:nvPr>
        </p:nvSpPr>
        <p:spPr>
          <a:prstGeom prst="rect">
            <a:avLst/>
          </a:prstGeom>
        </p:spPr>
        <p:txBody>
          <a:bodyPr vert="horz" wrap="square" lIns="90000" tIns="36000" rIns="90000" bIns="36000" rtlCol="0">
            <a:normAutofit lnSpcReduction="10000"/>
          </a:bodyPr>
          <a:lstStyle>
            <a:defPPr>
              <a:defRPr lang="en-US"/>
            </a:defPPr>
            <a:lvl1pPr>
              <a:lnSpc>
                <a:spcPct val="110000"/>
              </a:lnSpc>
              <a:defRPr sz="900">
                <a:solidFill>
                  <a:srgbClr val="1A1A1A"/>
                </a:solidFill>
                <a:latin typeface="Segoe UI"/>
                <a:cs typeface="Segoe UI" pitchFamily="34" charset="0"/>
              </a:defRPr>
            </a:lvl1pPr>
          </a:lstStyle>
          <a:p>
            <a:r>
              <a:rPr lang="en-US" noProof="0">
                <a:cs typeface="Segoe UI"/>
              </a:rPr>
              <a:t>Roger is making the final touches for next week’s lecture. he uses Copilot in PowerPoint to quickly build a presentation as a key resource based on the lecture content. </a:t>
            </a:r>
          </a:p>
        </p:txBody>
      </p:sp>
      <p:sp>
        <p:nvSpPr>
          <p:cNvPr id="96" name="Rectangle: Rounded Corners 6">
            <a:extLst>
              <a:ext uri="{FF2B5EF4-FFF2-40B4-BE49-F238E27FC236}">
                <a16:creationId xmlns:a16="http://schemas.microsoft.com/office/drawing/2014/main" id="{90813BBA-B967-6A4D-A460-635817AF7569}"/>
              </a:ext>
              <a:ext uri="{C183D7F6-B498-43B3-948B-1728B52AA6E4}">
                <adec:decorative xmlns:adec="http://schemas.microsoft.com/office/drawing/2017/decorative" val="1"/>
              </a:ext>
            </a:extLst>
          </p:cNvPr>
          <p:cNvSpPr>
            <a:spLocks noGrp="1"/>
          </p:cNvSpPr>
          <p:nvPr>
            <p:ph type="body" sz="quarter" idx="21"/>
          </p:nvPr>
        </p:nvSpPr>
        <p:spPr bwMode="auto">
          <a:prstGeom prst="roundRect">
            <a:avLst>
              <a:gd name="adj" fmla="val 10001"/>
            </a:avLst>
          </a:prstGeom>
          <a:solidFill>
            <a:srgbClr val="FFFFFF">
              <a:alpha val="70046"/>
            </a:srgbClr>
          </a:solidFill>
          <a:ln w="12700">
            <a:solidFill>
              <a:schemeClr val="bg1"/>
            </a:solidFill>
          </a:ln>
        </p:spPr>
        <p:txBody>
          <a:bodyPr vert="horz" wrap="square" lIns="90000" tIns="36000" rIns="90000" bIns="36000" rtlCol="0" anchor="ctr" anchorCtr="0">
            <a:normAutofit/>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Benefit: </a:t>
            </a:r>
            <a:r>
              <a:rPr lang="en-US" b="1" noProof="0"/>
              <a:t>Easily catch up </a:t>
            </a:r>
            <a:r>
              <a:rPr lang="en-US" noProof="0"/>
              <a:t>on mail and focus on the most important messages to address. Use additional time to prepare for the day. </a:t>
            </a:r>
          </a:p>
        </p:txBody>
      </p:sp>
      <p:sp>
        <p:nvSpPr>
          <p:cNvPr id="98" name="Rectangle: Rounded Corners 6">
            <a:extLst>
              <a:ext uri="{FF2B5EF4-FFF2-40B4-BE49-F238E27FC236}">
                <a16:creationId xmlns:a16="http://schemas.microsoft.com/office/drawing/2014/main" id="{15458267-07F2-6D79-4A06-8ED232ECFCEC}"/>
              </a:ext>
              <a:ext uri="{C183D7F6-B498-43B3-948B-1728B52AA6E4}">
                <adec:decorative xmlns:adec="http://schemas.microsoft.com/office/drawing/2017/decorative" val="1"/>
              </a:ext>
            </a:extLst>
          </p:cNvPr>
          <p:cNvSpPr>
            <a:spLocks noGrp="1"/>
          </p:cNvSpPr>
          <p:nvPr>
            <p:ph type="body" sz="quarter" idx="24"/>
          </p:nvPr>
        </p:nvSpPr>
        <p:spPr bwMode="auto">
          <a:prstGeom prst="roundRect">
            <a:avLst>
              <a:gd name="adj" fmla="val 8425"/>
            </a:avLst>
          </a:prstGeom>
          <a:solidFill>
            <a:srgbClr val="FFFFFF">
              <a:alpha val="70046"/>
            </a:srgbClr>
          </a:solidFill>
          <a:ln w="12700">
            <a:solidFill>
              <a:schemeClr val="bg1"/>
            </a:solidFill>
          </a:ln>
        </p:spPr>
        <p:txBody>
          <a:bodyPr vert="horz" wrap="square" lIns="90000" tIns="36000" rIns="90000" bIns="36000" rtlCol="0" anchor="ctr" anchorCtr="0">
            <a:normAutofit/>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Benefit: </a:t>
            </a:r>
            <a:r>
              <a:rPr lang="en-US" b="1" noProof="0"/>
              <a:t>Get started </a:t>
            </a:r>
            <a:r>
              <a:rPr lang="en-US" noProof="0"/>
              <a:t>with a draft and spend more time working on the details based on recent </a:t>
            </a:r>
            <a:br>
              <a:rPr lang="en-US" noProof="0"/>
            </a:br>
            <a:r>
              <a:rPr lang="en-US" noProof="0"/>
              <a:t>community feedback.</a:t>
            </a:r>
          </a:p>
        </p:txBody>
      </p:sp>
      <p:sp>
        <p:nvSpPr>
          <p:cNvPr id="99" name="Rectangle: Rounded Corners 6">
            <a:extLst>
              <a:ext uri="{FF2B5EF4-FFF2-40B4-BE49-F238E27FC236}">
                <a16:creationId xmlns:a16="http://schemas.microsoft.com/office/drawing/2014/main" id="{2CD3E937-4CC7-E34A-74FE-06B1350BF0C3}"/>
              </a:ext>
              <a:ext uri="{C183D7F6-B498-43B3-948B-1728B52AA6E4}">
                <adec:decorative xmlns:adec="http://schemas.microsoft.com/office/drawing/2017/decorative" val="1"/>
              </a:ext>
            </a:extLst>
          </p:cNvPr>
          <p:cNvSpPr>
            <a:spLocks noGrp="1"/>
          </p:cNvSpPr>
          <p:nvPr>
            <p:ph type="body" sz="quarter" idx="27"/>
          </p:nvPr>
        </p:nvSpPr>
        <p:spPr bwMode="auto">
          <a:prstGeom prst="roundRect">
            <a:avLst>
              <a:gd name="adj" fmla="val 8425"/>
            </a:avLst>
          </a:prstGeom>
          <a:solidFill>
            <a:srgbClr val="FFFFFF">
              <a:alpha val="70046"/>
            </a:srgbClr>
          </a:solidFill>
          <a:ln w="12700">
            <a:solidFill>
              <a:schemeClr val="bg1"/>
            </a:solidFill>
          </a:ln>
        </p:spPr>
        <p:txBody>
          <a:bodyPr vert="horz" wrap="square" lIns="90000" tIns="36000" rIns="90000" bIns="36000" rtlCol="0" anchor="ctr" anchorCtr="0">
            <a:normAutofit/>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Benefit: </a:t>
            </a:r>
            <a:r>
              <a:rPr lang="en-US" b="1" noProof="0">
                <a:cs typeface="Segoe UI"/>
              </a:rPr>
              <a:t>Expand on your ideas </a:t>
            </a:r>
            <a:r>
              <a:rPr lang="en-US" noProof="0">
                <a:cs typeface="Segoe UI"/>
              </a:rPr>
              <a:t>and transform your document with helpful assistance at every stage. </a:t>
            </a:r>
          </a:p>
        </p:txBody>
      </p:sp>
      <p:sp>
        <p:nvSpPr>
          <p:cNvPr id="100" name="Rectangle: Rounded Corners 6">
            <a:extLst>
              <a:ext uri="{FF2B5EF4-FFF2-40B4-BE49-F238E27FC236}">
                <a16:creationId xmlns:a16="http://schemas.microsoft.com/office/drawing/2014/main" id="{964966B3-3A19-3F2D-7ED3-694E8F44A444}"/>
              </a:ext>
              <a:ext uri="{C183D7F6-B498-43B3-948B-1728B52AA6E4}">
                <adec:decorative xmlns:adec="http://schemas.microsoft.com/office/drawing/2017/decorative" val="1"/>
              </a:ext>
            </a:extLst>
          </p:cNvPr>
          <p:cNvSpPr>
            <a:spLocks noGrp="1"/>
          </p:cNvSpPr>
          <p:nvPr>
            <p:ph type="body" sz="quarter" idx="36"/>
          </p:nvPr>
        </p:nvSpPr>
        <p:spPr bwMode="auto">
          <a:prstGeom prst="roundRect">
            <a:avLst>
              <a:gd name="adj" fmla="val 8425"/>
            </a:avLst>
          </a:prstGeom>
          <a:solidFill>
            <a:srgbClr val="FFFFFF">
              <a:alpha val="70046"/>
            </a:srgbClr>
          </a:solidFill>
          <a:ln w="12700">
            <a:solidFill>
              <a:schemeClr val="bg1"/>
            </a:solidFill>
          </a:ln>
        </p:spPr>
        <p:txBody>
          <a:bodyPr vert="horz" wrap="square" lIns="90000" tIns="36000" rIns="90000" bIns="36000" rtlCol="0" anchor="ctr" anchorCtr="0">
            <a:normAutofit/>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Benefit: </a:t>
            </a:r>
            <a:r>
              <a:rPr lang="en-US" b="1" noProof="0">
                <a:cs typeface="Segoe UI"/>
              </a:rPr>
              <a:t>Effortlessly identify insights </a:t>
            </a:r>
            <a:r>
              <a:rPr lang="en-US" noProof="0">
                <a:cs typeface="Segoe UI"/>
              </a:rPr>
              <a:t>and use them to signpost students to where they could get more support if needed. </a:t>
            </a:r>
          </a:p>
        </p:txBody>
      </p:sp>
      <p:sp>
        <p:nvSpPr>
          <p:cNvPr id="101" name="Rectangle: Rounded Corners 6">
            <a:extLst>
              <a:ext uri="{FF2B5EF4-FFF2-40B4-BE49-F238E27FC236}">
                <a16:creationId xmlns:a16="http://schemas.microsoft.com/office/drawing/2014/main" id="{55EC132A-36D6-5017-376A-D9A61EE81255}"/>
              </a:ext>
              <a:ext uri="{C183D7F6-B498-43B3-948B-1728B52AA6E4}">
                <adec:decorative xmlns:adec="http://schemas.microsoft.com/office/drawing/2017/decorative" val="1"/>
              </a:ext>
            </a:extLst>
          </p:cNvPr>
          <p:cNvSpPr>
            <a:spLocks noGrp="1"/>
          </p:cNvSpPr>
          <p:nvPr>
            <p:ph type="body" sz="quarter" idx="33"/>
          </p:nvPr>
        </p:nvSpPr>
        <p:spPr bwMode="auto">
          <a:prstGeom prst="roundRect">
            <a:avLst>
              <a:gd name="adj" fmla="val 8425"/>
            </a:avLst>
          </a:prstGeom>
          <a:solidFill>
            <a:srgbClr val="FFFFFF">
              <a:alpha val="70046"/>
            </a:srgbClr>
          </a:solidFill>
          <a:ln w="12700">
            <a:solidFill>
              <a:schemeClr val="bg1"/>
            </a:solidFill>
          </a:ln>
        </p:spPr>
        <p:txBody>
          <a:bodyPr vert="horz" wrap="square" lIns="90000" tIns="36000" rIns="90000" bIns="36000" rtlCol="0" anchor="ctr" anchorCtr="0">
            <a:normAutofit/>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Benefit: </a:t>
            </a:r>
            <a:r>
              <a:rPr lang="en-US" b="1" noProof="0">
                <a:solidFill>
                  <a:schemeClr val="tx1"/>
                </a:solidFill>
                <a:cs typeface="Segoe UI" panose="020B0502040204020203" pitchFamily="34" charset="0"/>
              </a:rPr>
              <a:t>Avoid feeling behind </a:t>
            </a:r>
            <a:r>
              <a:rPr lang="en-US" noProof="0">
                <a:solidFill>
                  <a:schemeClr val="tx1"/>
                </a:solidFill>
                <a:cs typeface="Segoe UI" panose="020B0502040204020203" pitchFamily="34" charset="0"/>
              </a:rPr>
              <a:t>and stay connected while prioritizing time with students. </a:t>
            </a:r>
          </a:p>
        </p:txBody>
      </p:sp>
      <p:sp>
        <p:nvSpPr>
          <p:cNvPr id="102" name="Rectangle: Rounded Corners 6">
            <a:extLst>
              <a:ext uri="{FF2B5EF4-FFF2-40B4-BE49-F238E27FC236}">
                <a16:creationId xmlns:a16="http://schemas.microsoft.com/office/drawing/2014/main" id="{94B6B790-14A0-AC6A-5367-26EFFB668EC8}"/>
              </a:ext>
              <a:ext uri="{C183D7F6-B498-43B3-948B-1728B52AA6E4}">
                <adec:decorative xmlns:adec="http://schemas.microsoft.com/office/drawing/2017/decorative" val="1"/>
              </a:ext>
            </a:extLst>
          </p:cNvPr>
          <p:cNvSpPr>
            <a:spLocks noGrp="1"/>
          </p:cNvSpPr>
          <p:nvPr>
            <p:ph type="body" sz="quarter" idx="30"/>
          </p:nvPr>
        </p:nvSpPr>
        <p:spPr bwMode="auto">
          <a:prstGeom prst="roundRect">
            <a:avLst>
              <a:gd name="adj" fmla="val 8425"/>
            </a:avLst>
          </a:prstGeom>
          <a:solidFill>
            <a:srgbClr val="FFFFFF">
              <a:alpha val="70046"/>
            </a:srgbClr>
          </a:solidFill>
          <a:ln w="12700">
            <a:solidFill>
              <a:schemeClr val="bg1"/>
            </a:solidFill>
          </a:ln>
        </p:spPr>
        <p:txBody>
          <a:bodyPr vert="horz" wrap="square" lIns="90000" tIns="36000" rIns="90000" bIns="36000" rtlCol="0" anchor="ctr" anchorCtr="0">
            <a:normAutofit/>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Benefit: </a:t>
            </a:r>
            <a:r>
              <a:rPr lang="en-US" b="1" noProof="0"/>
              <a:t>Bring your files to life </a:t>
            </a:r>
            <a:r>
              <a:rPr lang="en-US" noProof="0"/>
              <a:t>and focus on your ideas and final touches for the meeting. </a:t>
            </a:r>
          </a:p>
        </p:txBody>
      </p:sp>
      <p:grpSp>
        <p:nvGrpSpPr>
          <p:cNvPr id="104" name="Group 103">
            <a:extLst>
              <a:ext uri="{FF2B5EF4-FFF2-40B4-BE49-F238E27FC236}">
                <a16:creationId xmlns:a16="http://schemas.microsoft.com/office/drawing/2014/main" id="{6A1EDE10-D232-B6E2-5832-3CF4E791F5D2}"/>
              </a:ext>
            </a:extLst>
          </p:cNvPr>
          <p:cNvGrpSpPr/>
          <p:nvPr/>
        </p:nvGrpSpPr>
        <p:grpSpPr>
          <a:xfrm>
            <a:off x="818241" y="2733532"/>
            <a:ext cx="2351135" cy="360000"/>
            <a:chOff x="588263" y="1217924"/>
            <a:chExt cx="2351135" cy="360000"/>
          </a:xfrm>
        </p:grpSpPr>
        <p:pic>
          <p:nvPicPr>
            <p:cNvPr id="105" name="Picture 104" descr="Zip Co logo SVG free download, id: 101874 - Brandlogos.net">
              <a:hlinkClick r:id="rId4"/>
              <a:extLst>
                <a:ext uri="{FF2B5EF4-FFF2-40B4-BE49-F238E27FC236}">
                  <a16:creationId xmlns:a16="http://schemas.microsoft.com/office/drawing/2014/main" id="{DF7227F9-4660-E2BC-5DE2-848D1772B9D5}"/>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06" name="TextBox 105">
              <a:extLst>
                <a:ext uri="{FF2B5EF4-FFF2-40B4-BE49-F238E27FC236}">
                  <a16:creationId xmlns:a16="http://schemas.microsoft.com/office/drawing/2014/main" id="{9A6CDC71-F784-D2EC-0D1D-7E952E27E6F7}"/>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2</a:t>
              </a:r>
            </a:p>
          </p:txBody>
        </p:sp>
      </p:grpSp>
      <p:grpSp>
        <p:nvGrpSpPr>
          <p:cNvPr id="107" name="Group 106">
            <a:extLst>
              <a:ext uri="{FF2B5EF4-FFF2-40B4-BE49-F238E27FC236}">
                <a16:creationId xmlns:a16="http://schemas.microsoft.com/office/drawing/2014/main" id="{EDFE7B0B-D71D-B553-C4A1-539B7F927990}"/>
              </a:ext>
            </a:extLst>
          </p:cNvPr>
          <p:cNvGrpSpPr/>
          <p:nvPr/>
        </p:nvGrpSpPr>
        <p:grpSpPr>
          <a:xfrm>
            <a:off x="3949325" y="5092700"/>
            <a:ext cx="2351135" cy="360000"/>
            <a:chOff x="588263" y="3617084"/>
            <a:chExt cx="2351135" cy="360000"/>
          </a:xfrm>
        </p:grpSpPr>
        <p:pic>
          <p:nvPicPr>
            <p:cNvPr id="108" name="Picture 107">
              <a:extLst>
                <a:ext uri="{FF2B5EF4-FFF2-40B4-BE49-F238E27FC236}">
                  <a16:creationId xmlns:a16="http://schemas.microsoft.com/office/drawing/2014/main" id="{C8524327-5151-E789-8F2D-44FAA7E3874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109" name="TextBox 108">
              <a:extLst>
                <a:ext uri="{FF2B5EF4-FFF2-40B4-BE49-F238E27FC236}">
                  <a16:creationId xmlns:a16="http://schemas.microsoft.com/office/drawing/2014/main" id="{258BE1E2-70E3-238E-1CB5-FA8F965D4D11}"/>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10" name="Group 109">
            <a:extLst>
              <a:ext uri="{FF2B5EF4-FFF2-40B4-BE49-F238E27FC236}">
                <a16:creationId xmlns:a16="http://schemas.microsoft.com/office/drawing/2014/main" id="{010C04DF-17BB-E6B2-145C-B03DCA01BD8A}"/>
              </a:ext>
            </a:extLst>
          </p:cNvPr>
          <p:cNvGrpSpPr/>
          <p:nvPr/>
        </p:nvGrpSpPr>
        <p:grpSpPr>
          <a:xfrm>
            <a:off x="3949325" y="2728999"/>
            <a:ext cx="2351135" cy="360000"/>
            <a:chOff x="588263" y="1697756"/>
            <a:chExt cx="2351135" cy="360000"/>
          </a:xfrm>
        </p:grpSpPr>
        <p:pic>
          <p:nvPicPr>
            <p:cNvPr id="111" name="Picture 110">
              <a:extLst>
                <a:ext uri="{FF2B5EF4-FFF2-40B4-BE49-F238E27FC236}">
                  <a16:creationId xmlns:a16="http://schemas.microsoft.com/office/drawing/2014/main" id="{C88C2F2A-248E-47AF-2ABC-008A71B6FF6F}"/>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112" name="TextBox 111">
              <a:extLst>
                <a:ext uri="{FF2B5EF4-FFF2-40B4-BE49-F238E27FC236}">
                  <a16:creationId xmlns:a16="http://schemas.microsoft.com/office/drawing/2014/main" id="{5D6D2075-6CA4-7D4F-5062-1B7D6B84989A}"/>
                </a:ext>
                <a:ext uri="{C183D7F6-B498-43B3-948B-1728B52AA6E4}">
                  <adec:decorative xmlns:adec="http://schemas.microsoft.com/office/drawing/2017/decorative" val="0"/>
                </a:ext>
              </a:extLst>
            </p:cNvPr>
            <p:cNvSpPr txBox="1"/>
            <p:nvPr/>
          </p:nvSpPr>
          <p:spPr>
            <a:xfrm>
              <a:off x="1047214"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13" name="Group 112">
            <a:extLst>
              <a:ext uri="{FF2B5EF4-FFF2-40B4-BE49-F238E27FC236}">
                <a16:creationId xmlns:a16="http://schemas.microsoft.com/office/drawing/2014/main" id="{4E1D1D99-2F3E-13C2-6867-D4F1C1DE28C7}"/>
              </a:ext>
            </a:extLst>
          </p:cNvPr>
          <p:cNvGrpSpPr/>
          <p:nvPr/>
        </p:nvGrpSpPr>
        <p:grpSpPr>
          <a:xfrm>
            <a:off x="818241" y="5092700"/>
            <a:ext cx="2351135" cy="360000"/>
            <a:chOff x="588263" y="2177588"/>
            <a:chExt cx="2351135" cy="360000"/>
          </a:xfrm>
        </p:grpSpPr>
        <p:pic>
          <p:nvPicPr>
            <p:cNvPr id="114" name="Picture 113">
              <a:extLst>
                <a:ext uri="{FF2B5EF4-FFF2-40B4-BE49-F238E27FC236}">
                  <a16:creationId xmlns:a16="http://schemas.microsoft.com/office/drawing/2014/main" id="{8C985FAB-27DA-B092-3432-5DCD955677CC}"/>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2177588"/>
              <a:ext cx="360000" cy="360000"/>
            </a:xfrm>
            <a:prstGeom prst="ellipse">
              <a:avLst/>
            </a:prstGeom>
            <a:solidFill>
              <a:srgbClr val="FFFFFF"/>
            </a:solidFill>
          </p:spPr>
        </p:pic>
        <p:sp>
          <p:nvSpPr>
            <p:cNvPr id="115" name="TextBox 114">
              <a:extLst>
                <a:ext uri="{FF2B5EF4-FFF2-40B4-BE49-F238E27FC236}">
                  <a16:creationId xmlns:a16="http://schemas.microsoft.com/office/drawing/2014/main" id="{0D027CFD-C924-3CDC-0599-EBC31392B854}"/>
                </a:ext>
                <a:ext uri="{C183D7F6-B498-43B3-948B-1728B52AA6E4}">
                  <adec:decorative xmlns:adec="http://schemas.microsoft.com/office/drawing/2017/decorative" val="0"/>
                </a:ext>
              </a:extLst>
            </p:cNvPr>
            <p:cNvSpPr txBox="1"/>
            <p:nvPr/>
          </p:nvSpPr>
          <p:spPr>
            <a:xfrm>
              <a:off x="1047214" y="227295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19" name="Group 118">
            <a:extLst>
              <a:ext uri="{FF2B5EF4-FFF2-40B4-BE49-F238E27FC236}">
                <a16:creationId xmlns:a16="http://schemas.microsoft.com/office/drawing/2014/main" id="{9226516C-C961-1001-9864-83A4EBBD7513}"/>
              </a:ext>
            </a:extLst>
          </p:cNvPr>
          <p:cNvGrpSpPr/>
          <p:nvPr/>
        </p:nvGrpSpPr>
        <p:grpSpPr>
          <a:xfrm>
            <a:off x="7192616" y="2728999"/>
            <a:ext cx="2351135" cy="360000"/>
            <a:chOff x="588263" y="2657420"/>
            <a:chExt cx="2351135" cy="360000"/>
          </a:xfrm>
        </p:grpSpPr>
        <p:pic>
          <p:nvPicPr>
            <p:cNvPr id="120" name="Picture 119">
              <a:extLst>
                <a:ext uri="{FF2B5EF4-FFF2-40B4-BE49-F238E27FC236}">
                  <a16:creationId xmlns:a16="http://schemas.microsoft.com/office/drawing/2014/main" id="{2F65ADC9-4D4C-12B9-8AAA-82A65709DB34}"/>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21" name="TextBox 120">
              <a:extLst>
                <a:ext uri="{FF2B5EF4-FFF2-40B4-BE49-F238E27FC236}">
                  <a16:creationId xmlns:a16="http://schemas.microsoft.com/office/drawing/2014/main" id="{C08C53FE-EDE3-0775-4D98-6635B77527F6}"/>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5" name="Group 14">
            <a:extLst>
              <a:ext uri="{FF2B5EF4-FFF2-40B4-BE49-F238E27FC236}">
                <a16:creationId xmlns:a16="http://schemas.microsoft.com/office/drawing/2014/main" id="{EC8B4021-F2A0-658F-8215-10FDC4851313}"/>
              </a:ext>
            </a:extLst>
          </p:cNvPr>
          <p:cNvGrpSpPr/>
          <p:nvPr/>
        </p:nvGrpSpPr>
        <p:grpSpPr>
          <a:xfrm>
            <a:off x="6519224" y="351933"/>
            <a:ext cx="5368093" cy="338443"/>
            <a:chOff x="6519224" y="351933"/>
            <a:chExt cx="5368093" cy="338443"/>
          </a:xfrm>
        </p:grpSpPr>
        <p:sp>
          <p:nvSpPr>
            <p:cNvPr id="7" name="TextBox 6">
              <a:extLst>
                <a:ext uri="{FF2B5EF4-FFF2-40B4-BE49-F238E27FC236}">
                  <a16:creationId xmlns:a16="http://schemas.microsoft.com/office/drawing/2014/main" id="{12E1B7BE-2F67-7E23-5F39-5C5D48B20AD1}"/>
                </a:ext>
              </a:extLst>
            </p:cNvPr>
            <p:cNvSpPr txBox="1"/>
            <p:nvPr/>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8" name="TextBox 7">
              <a:extLst>
                <a:ext uri="{FF2B5EF4-FFF2-40B4-BE49-F238E27FC236}">
                  <a16:creationId xmlns:a16="http://schemas.microsoft.com/office/drawing/2014/main" id="{6C73430F-134D-27CC-93CD-2245E5B0AEBD}"/>
                </a:ext>
              </a:extLst>
            </p:cNvPr>
            <p:cNvSpPr txBox="1"/>
            <p:nvPr/>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9" name="Straight Connector 8">
              <a:extLst>
                <a:ext uri="{FF2B5EF4-FFF2-40B4-BE49-F238E27FC236}">
                  <a16:creationId xmlns:a16="http://schemas.microsoft.com/office/drawing/2014/main" id="{1A9F94C1-9FEC-08CB-4D74-810646620E70}"/>
                </a:ext>
              </a:extLst>
            </p:cNvPr>
            <p:cNvCxnSpPr/>
            <p:nvPr/>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 name="Text Placeholder 150">
              <a:extLst>
                <a:ext uri="{FF2B5EF4-FFF2-40B4-BE49-F238E27FC236}">
                  <a16:creationId xmlns:a16="http://schemas.microsoft.com/office/drawing/2014/main" id="{78E51BFE-2F55-4A2E-7FB3-6EC4322223C0}"/>
                </a:ext>
              </a:extLst>
            </p:cNvPr>
            <p:cNvSpPr txBox="1">
              <a:spLocks/>
            </p:cNvSpPr>
            <p:nvPr/>
          </p:nvSpPr>
          <p:spPr>
            <a:xfrm>
              <a:off x="11417245" y="357645"/>
              <a:ext cx="127000" cy="125999"/>
            </a:xfrm>
            <a:prstGeom prst="ellipse">
              <a:avLst/>
            </a:prstGeom>
            <a:solidFill>
              <a:srgbClr val="0078D4"/>
            </a:solidFill>
          </p:spPr>
          <p:txBody>
            <a:bodyPr/>
            <a:lst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noProof="0"/>
                <a:t> </a:t>
              </a:r>
            </a:p>
          </p:txBody>
        </p:sp>
        <p:sp>
          <p:nvSpPr>
            <p:cNvPr id="11" name="Text Placeholder 151">
              <a:extLst>
                <a:ext uri="{FF2B5EF4-FFF2-40B4-BE49-F238E27FC236}">
                  <a16:creationId xmlns:a16="http://schemas.microsoft.com/office/drawing/2014/main" id="{8D9B5232-B9E3-82E2-10C4-046D8A5AEAB7}"/>
                </a:ext>
              </a:extLst>
            </p:cNvPr>
            <p:cNvSpPr txBox="1">
              <a:spLocks/>
            </p:cNvSpPr>
            <p:nvPr/>
          </p:nvSpPr>
          <p:spPr>
            <a:xfrm>
              <a:off x="11588781" y="357645"/>
              <a:ext cx="127000" cy="125999"/>
            </a:xfrm>
            <a:prstGeom prst="ellipse">
              <a:avLst/>
            </a:prstGeom>
            <a:solidFill>
              <a:srgbClr val="0078D4"/>
            </a:solidFill>
          </p:spPr>
          <p:txBody>
            <a:bodyPr/>
            <a:lst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noProof="0"/>
                <a:t> </a:t>
              </a:r>
            </a:p>
          </p:txBody>
        </p:sp>
        <p:sp>
          <p:nvSpPr>
            <p:cNvPr id="12" name="Text Placeholder 152">
              <a:extLst>
                <a:ext uri="{FF2B5EF4-FFF2-40B4-BE49-F238E27FC236}">
                  <a16:creationId xmlns:a16="http://schemas.microsoft.com/office/drawing/2014/main" id="{AC9B61DE-A46E-91F9-9A19-CA8A8A3DFBAB}"/>
                </a:ext>
              </a:extLst>
            </p:cNvPr>
            <p:cNvSpPr txBox="1">
              <a:spLocks/>
            </p:cNvSpPr>
            <p:nvPr/>
          </p:nvSpPr>
          <p:spPr>
            <a:xfrm>
              <a:off x="11760317" y="357645"/>
              <a:ext cx="127000" cy="125999"/>
            </a:xfrm>
            <a:prstGeom prst="ellipse">
              <a:avLst/>
            </a:prstGeom>
            <a:solidFill>
              <a:srgbClr val="B1B3B3"/>
            </a:solidFill>
          </p:spPr>
          <p:txBody>
            <a:bodyPr/>
            <a:lst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noProof="0"/>
                <a:t> </a:t>
              </a:r>
            </a:p>
          </p:txBody>
        </p:sp>
        <p:sp>
          <p:nvSpPr>
            <p:cNvPr id="13" name="Text Placeholder 185">
              <a:extLst>
                <a:ext uri="{FF2B5EF4-FFF2-40B4-BE49-F238E27FC236}">
                  <a16:creationId xmlns:a16="http://schemas.microsoft.com/office/drawing/2014/main" id="{39E5D90A-2FBF-8E35-760A-873368CBA6F0}"/>
                </a:ext>
              </a:extLst>
            </p:cNvPr>
            <p:cNvSpPr txBox="1">
              <a:spLocks/>
            </p:cNvSpPr>
            <p:nvPr/>
          </p:nvSpPr>
          <p:spPr>
            <a:xfrm>
              <a:off x="6519224" y="521099"/>
              <a:ext cx="3599821" cy="169277"/>
            </a:xfrm>
            <a:prstGeom prst="rect">
              <a:avLst/>
            </a:prstGeom>
          </p:spPr>
          <p:txBody>
            <a:bodyPr lIns="0" rIns="0" anchor="ctr"/>
            <a:lst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ts val="0"/>
                </a:spcBef>
                <a:buNone/>
              </a:pPr>
              <a:r>
                <a:rPr lang="en-US" sz="1100" b="1" spc="-20" noProof="0">
                  <a:solidFill>
                    <a:srgbClr val="C03BC4"/>
                  </a:solidFill>
                  <a:latin typeface="Segoe UI Semibold" panose="020B0502040204020203" pitchFamily="34" charset="0"/>
                  <a:cs typeface="Segoe UI Semibold" panose="020B0502040204020203" pitchFamily="34" charset="0"/>
                </a:rPr>
                <a:t>Microsoft 365 Copilot</a:t>
              </a:r>
            </a:p>
          </p:txBody>
        </p:sp>
        <p:sp>
          <p:nvSpPr>
            <p:cNvPr id="14" name="Text Placeholder 198">
              <a:extLst>
                <a:ext uri="{FF2B5EF4-FFF2-40B4-BE49-F238E27FC236}">
                  <a16:creationId xmlns:a16="http://schemas.microsoft.com/office/drawing/2014/main" id="{AA4EB8FD-4520-9010-0CF8-E509AD6E438D}"/>
                </a:ext>
              </a:extLst>
            </p:cNvPr>
            <p:cNvSpPr txBox="1">
              <a:spLocks/>
            </p:cNvSpPr>
            <p:nvPr/>
          </p:nvSpPr>
          <p:spPr>
            <a:xfrm>
              <a:off x="10429875" y="520700"/>
              <a:ext cx="1457325" cy="169277"/>
            </a:xfrm>
            <a:prstGeom prst="rect">
              <a:avLst/>
            </a:prstGeom>
          </p:spPr>
          <p:txBody>
            <a:bodyPr lIns="0" rIns="0" anchor="ctr"/>
            <a:lst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spcBef>
                  <a:spcPts val="0"/>
                </a:spcBef>
                <a:buNone/>
              </a:pPr>
              <a:r>
                <a:rPr lang="en-US" sz="1100" b="1" spc="-20" noProof="0">
                  <a:solidFill>
                    <a:srgbClr val="0078D4"/>
                  </a:solidFill>
                  <a:latin typeface="Segoe UI Semibold" panose="020B0502040204020203" pitchFamily="34" charset="0"/>
                  <a:cs typeface="Segoe UI Semibold" panose="020B0502040204020203" pitchFamily="34" charset="0"/>
                </a:rPr>
                <a:t>Buy</a:t>
              </a:r>
            </a:p>
          </p:txBody>
        </p:sp>
      </p:grpSp>
      <p:grpSp>
        <p:nvGrpSpPr>
          <p:cNvPr id="3" name="Group 2">
            <a:extLst>
              <a:ext uri="{FF2B5EF4-FFF2-40B4-BE49-F238E27FC236}">
                <a16:creationId xmlns:a16="http://schemas.microsoft.com/office/drawing/2014/main" id="{DD23E378-9E1E-CF1C-1601-6C38DCCA5DD0}"/>
              </a:ext>
            </a:extLst>
          </p:cNvPr>
          <p:cNvGrpSpPr/>
          <p:nvPr/>
        </p:nvGrpSpPr>
        <p:grpSpPr>
          <a:xfrm>
            <a:off x="7192616" y="5160796"/>
            <a:ext cx="2361959" cy="360000"/>
            <a:chOff x="7192616" y="5092700"/>
            <a:chExt cx="2361959" cy="360000"/>
          </a:xfrm>
        </p:grpSpPr>
        <p:sp>
          <p:nvSpPr>
            <p:cNvPr id="6" name="TextBox 5">
              <a:extLst>
                <a:ext uri="{FF2B5EF4-FFF2-40B4-BE49-F238E27FC236}">
                  <a16:creationId xmlns:a16="http://schemas.microsoft.com/office/drawing/2014/main" id="{2BD8C520-CA2D-2060-784F-748BBE8EC52E}"/>
                </a:ext>
                <a:ext uri="{C183D7F6-B498-43B3-948B-1728B52AA6E4}">
                  <adec:decorative xmlns:adec="http://schemas.microsoft.com/office/drawing/2017/decorative" val="0"/>
                </a:ext>
              </a:extLst>
            </p:cNvPr>
            <p:cNvSpPr txBox="1"/>
            <p:nvPr/>
          </p:nvSpPr>
          <p:spPr>
            <a:xfrm>
              <a:off x="7662391" y="518806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Forms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nvGrpSpPr>
            <p:cNvPr id="16" name="Group 15">
              <a:extLst>
                <a:ext uri="{FF2B5EF4-FFF2-40B4-BE49-F238E27FC236}">
                  <a16:creationId xmlns:a16="http://schemas.microsoft.com/office/drawing/2014/main" id="{5EA255E4-990F-9A48-8BC6-5483C8B79F85}"/>
                </a:ext>
              </a:extLst>
            </p:cNvPr>
            <p:cNvGrpSpPr/>
            <p:nvPr/>
          </p:nvGrpSpPr>
          <p:grpSpPr>
            <a:xfrm>
              <a:off x="7192616" y="5092700"/>
              <a:ext cx="360000" cy="360000"/>
              <a:chOff x="7192616" y="5092700"/>
              <a:chExt cx="360000" cy="360000"/>
            </a:xfrm>
          </p:grpSpPr>
          <p:pic>
            <p:nvPicPr>
              <p:cNvPr id="17" name="Picture 16">
                <a:extLst>
                  <a:ext uri="{FF2B5EF4-FFF2-40B4-BE49-F238E27FC236}">
                    <a16:creationId xmlns:a16="http://schemas.microsoft.com/office/drawing/2014/main" id="{E87CE182-A7C0-A5F2-D8AF-09A58E5C6630}"/>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7192616" y="5092700"/>
                <a:ext cx="360000" cy="360000"/>
              </a:xfrm>
              <a:prstGeom prst="ellipse">
                <a:avLst/>
              </a:prstGeom>
              <a:solidFill>
                <a:schemeClr val="bg1"/>
              </a:solidFill>
            </p:spPr>
          </p:pic>
          <p:pic>
            <p:nvPicPr>
              <p:cNvPr id="18" name="Picture 17">
                <a:extLst>
                  <a:ext uri="{FF2B5EF4-FFF2-40B4-BE49-F238E27FC236}">
                    <a16:creationId xmlns:a16="http://schemas.microsoft.com/office/drawing/2014/main" id="{B5B9B26B-8AAD-D4D0-66C0-13369E6E8F37}"/>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7247183" y="5167782"/>
                <a:ext cx="242095" cy="212824"/>
              </a:xfrm>
              <a:prstGeom prst="rect">
                <a:avLst/>
              </a:prstGeom>
            </p:spPr>
          </p:pic>
        </p:grpSp>
      </p:grpSp>
      <p:pic>
        <p:nvPicPr>
          <p:cNvPr id="19" name="Picture 18">
            <a:extLst>
              <a:ext uri="{FF2B5EF4-FFF2-40B4-BE49-F238E27FC236}">
                <a16:creationId xmlns:a16="http://schemas.microsoft.com/office/drawing/2014/main" id="{98D16BA0-9FB3-C418-496B-4BEDE15B41FC}"/>
              </a:ext>
            </a:extLst>
          </p:cNvPr>
          <p:cNvPicPr>
            <a:picLocks noChangeAspect="1"/>
          </p:cNvPicPr>
          <p:nvPr/>
        </p:nvPicPr>
        <p:blipFill rotWithShape="1">
          <a:blip r:embed="rId12">
            <a:extLst>
              <a:ext uri="{28A0092B-C50C-407E-A947-70E740481C1C}">
                <a14:useLocalDpi xmlns:a14="http://schemas.microsoft.com/office/drawing/2010/main"/>
              </a:ext>
            </a:extLst>
          </a:blip>
          <a:srcRect/>
          <a:stretch/>
        </p:blipFill>
        <p:spPr>
          <a:xfrm>
            <a:off x="10348862" y="2911116"/>
            <a:ext cx="1843138" cy="3946884"/>
          </a:xfrm>
          <a:prstGeom prst="rect">
            <a:avLst/>
          </a:prstGeom>
        </p:spPr>
      </p:pic>
      <p:sp>
        <p:nvSpPr>
          <p:cNvPr id="5" name="Rectangle: Rounded Corners 6">
            <a:extLst>
              <a:ext uri="{FF2B5EF4-FFF2-40B4-BE49-F238E27FC236}">
                <a16:creationId xmlns:a16="http://schemas.microsoft.com/office/drawing/2014/main" id="{CC1EE31E-512F-BBAD-33ED-BF6A9755555F}"/>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23" name="Group 22">
            <a:extLst>
              <a:ext uri="{FF2B5EF4-FFF2-40B4-BE49-F238E27FC236}">
                <a16:creationId xmlns:a16="http://schemas.microsoft.com/office/drawing/2014/main" id="{ACABEC4E-DF9D-C2CB-496B-5C82C1D974D8}"/>
              </a:ext>
            </a:extLst>
          </p:cNvPr>
          <p:cNvGrpSpPr/>
          <p:nvPr/>
        </p:nvGrpSpPr>
        <p:grpSpPr>
          <a:xfrm>
            <a:off x="5096517" y="1145282"/>
            <a:ext cx="1712105" cy="216000"/>
            <a:chOff x="4879419" y="1134767"/>
            <a:chExt cx="1712105" cy="216000"/>
          </a:xfrm>
        </p:grpSpPr>
        <p:sp>
          <p:nvSpPr>
            <p:cNvPr id="24" name="Rectangle: Rounded Corners 6">
              <a:extLst>
                <a:ext uri="{FF2B5EF4-FFF2-40B4-BE49-F238E27FC236}">
                  <a16:creationId xmlns:a16="http://schemas.microsoft.com/office/drawing/2014/main" id="{B3F508A6-972A-4B9B-D38B-ACF0594A13D4}"/>
                </a:ext>
                <a:ext uri="{C183D7F6-B498-43B3-948B-1728B52AA6E4}">
                  <adec:decorative xmlns:adec="http://schemas.microsoft.com/office/drawing/2017/decorative" val="1"/>
                </a:ext>
              </a:extLst>
            </p:cNvPr>
            <p:cNvSpPr/>
            <p:nvPr/>
          </p:nvSpPr>
          <p:spPr bwMode="auto">
            <a:xfrm>
              <a:off x="4879419" y="1134767"/>
              <a:ext cx="1712105"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noProof="0">
                  <a:solidFill>
                    <a:srgbClr val="73391D"/>
                  </a:solidFill>
                  <a:latin typeface="Segoe UI Semibold" panose="020B0702040204020203" pitchFamily="34" charset="0"/>
                  <a:cs typeface="Segoe UI Semibold" panose="020B0702040204020203" pitchFamily="34" charset="0"/>
                </a:rPr>
                <a:t>Increased communication</a:t>
              </a:r>
              <a:endPar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endParaRPr>
            </a:p>
          </p:txBody>
        </p:sp>
        <p:pic>
          <p:nvPicPr>
            <p:cNvPr id="25" name="Graphic 24">
              <a:extLst>
                <a:ext uri="{FF2B5EF4-FFF2-40B4-BE49-F238E27FC236}">
                  <a16:creationId xmlns:a16="http://schemas.microsoft.com/office/drawing/2014/main" id="{D697F928-E18C-3E04-FF1B-B163FE6C90DF}"/>
                </a:ext>
              </a:extLst>
            </p:cNvPr>
            <p:cNvPicPr>
              <a:picLocks noChangeAspect="1"/>
            </p:cNvPicPr>
            <p:nvPr/>
          </p:nvPicPr>
          <p:blipFill>
            <a:blip r:embed="rId13" cstate="screen">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4919926" y="1170767"/>
              <a:ext cx="144000" cy="144000"/>
            </a:xfrm>
            <a:prstGeom prst="rect">
              <a:avLst/>
            </a:prstGeom>
          </p:spPr>
        </p:pic>
      </p:grpSp>
      <p:grpSp>
        <p:nvGrpSpPr>
          <p:cNvPr id="45" name="Group 44">
            <a:extLst>
              <a:ext uri="{FF2B5EF4-FFF2-40B4-BE49-F238E27FC236}">
                <a16:creationId xmlns:a16="http://schemas.microsoft.com/office/drawing/2014/main" id="{113F9039-AEA2-2CBD-4739-E764CBC66075}"/>
              </a:ext>
            </a:extLst>
          </p:cNvPr>
          <p:cNvGrpSpPr/>
          <p:nvPr/>
        </p:nvGrpSpPr>
        <p:grpSpPr>
          <a:xfrm>
            <a:off x="1297665" y="1134767"/>
            <a:ext cx="1790096" cy="216000"/>
            <a:chOff x="3040322" y="1134767"/>
            <a:chExt cx="1790096" cy="216000"/>
          </a:xfrm>
        </p:grpSpPr>
        <p:sp>
          <p:nvSpPr>
            <p:cNvPr id="40" name="Rectangle: Rounded Corners 6">
              <a:extLst>
                <a:ext uri="{FF2B5EF4-FFF2-40B4-BE49-F238E27FC236}">
                  <a16:creationId xmlns:a16="http://schemas.microsoft.com/office/drawing/2014/main" id="{CD8357AC-F29C-65EB-BF16-96E2CD3525B5}"/>
                </a:ext>
                <a:ext uri="{C183D7F6-B498-43B3-948B-1728B52AA6E4}">
                  <adec:decorative xmlns:adec="http://schemas.microsoft.com/office/drawing/2017/decorative" val="1"/>
                </a:ext>
              </a:extLst>
            </p:cNvPr>
            <p:cNvSpPr/>
            <p:nvPr/>
          </p:nvSpPr>
          <p:spPr bwMode="auto">
            <a:xfrm>
              <a:off x="3040322" y="1134767"/>
              <a:ext cx="1790096"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More time to grade papers</a:t>
              </a:r>
            </a:p>
          </p:txBody>
        </p:sp>
        <p:pic>
          <p:nvPicPr>
            <p:cNvPr id="22" name="Graphic 21">
              <a:extLst>
                <a:ext uri="{FF2B5EF4-FFF2-40B4-BE49-F238E27FC236}">
                  <a16:creationId xmlns:a16="http://schemas.microsoft.com/office/drawing/2014/main" id="{FA3CC5C5-4634-5C5F-D3CC-BD94BF0A4349}"/>
                </a:ext>
              </a:extLst>
            </p:cNvPr>
            <p:cNvPicPr>
              <a:picLocks noChangeAspect="1"/>
            </p:cNvPicPr>
            <p:nvPr/>
          </p:nvPicPr>
          <p:blipFill>
            <a:blip r:embed="rId15" cstate="screen">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3097376" y="1170767"/>
              <a:ext cx="144000" cy="144000"/>
            </a:xfrm>
            <a:prstGeom prst="rect">
              <a:avLst/>
            </a:prstGeom>
          </p:spPr>
        </p:pic>
        <p:pic>
          <p:nvPicPr>
            <p:cNvPr id="41" name="Graphic 40">
              <a:extLst>
                <a:ext uri="{FF2B5EF4-FFF2-40B4-BE49-F238E27FC236}">
                  <a16:creationId xmlns:a16="http://schemas.microsoft.com/office/drawing/2014/main" id="{8AB1047C-9AC0-DC8C-D428-55CD3374AD5B}"/>
                </a:ext>
              </a:extLst>
            </p:cNvPr>
            <p:cNvPicPr>
              <a:picLocks noChangeAspect="1"/>
            </p:cNvPicPr>
            <p:nvPr/>
          </p:nvPicPr>
          <p:blipFill>
            <a:blip r:embed="rId17" cstate="screen">
              <a:extLst>
                <a:ext uri="{28A0092B-C50C-407E-A947-70E740481C1C}">
                  <a14:useLocalDpi xmlns:a14="http://schemas.microsoft.com/office/drawing/2010/main"/>
                </a:ext>
                <a:ext uri="{96DAC541-7B7A-43D3-8B79-37D633B846F1}">
                  <asvg:svgBlip xmlns:asvg="http://schemas.microsoft.com/office/drawing/2016/SVG/main" r:embed="rId18"/>
                </a:ext>
              </a:extLst>
            </a:blip>
            <a:stretch>
              <a:fillRect/>
            </a:stretch>
          </p:blipFill>
          <p:spPr>
            <a:xfrm>
              <a:off x="3100156" y="1170767"/>
              <a:ext cx="144000" cy="144000"/>
            </a:xfrm>
            <a:prstGeom prst="rect">
              <a:avLst/>
            </a:prstGeom>
          </p:spPr>
        </p:pic>
      </p:grpSp>
      <p:sp>
        <p:nvSpPr>
          <p:cNvPr id="43" name="Rectangle: Rounded Corners 6">
            <a:extLst>
              <a:ext uri="{FF2B5EF4-FFF2-40B4-BE49-F238E27FC236}">
                <a16:creationId xmlns:a16="http://schemas.microsoft.com/office/drawing/2014/main" id="{1E24EB93-B466-171C-F71D-123326EB2FBA}"/>
              </a:ext>
              <a:ext uri="{C183D7F6-B498-43B3-948B-1728B52AA6E4}">
                <adec:decorative xmlns:adec="http://schemas.microsoft.com/office/drawing/2017/decorative" val="1"/>
              </a:ext>
            </a:extLst>
          </p:cNvPr>
          <p:cNvSpPr/>
          <p:nvPr/>
        </p:nvSpPr>
        <p:spPr bwMode="auto">
          <a:xfrm>
            <a:off x="3147595" y="1138426"/>
            <a:ext cx="1892184" cy="222855"/>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More </a:t>
            </a:r>
            <a:r>
              <a:rPr lang="en-US" sz="900" noProof="0">
                <a:solidFill>
                  <a:srgbClr val="73391D"/>
                </a:solidFill>
                <a:latin typeface="Segoe UI Semibold" panose="020B0702040204020203" pitchFamily="34" charset="0"/>
                <a:cs typeface="Segoe UI Semibold" panose="020B0702040204020203" pitchFamily="34" charset="0"/>
              </a:rPr>
              <a:t>personalized instruction</a:t>
            </a:r>
            <a:endPar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endParaRPr>
          </a:p>
        </p:txBody>
      </p:sp>
      <p:pic>
        <p:nvPicPr>
          <p:cNvPr id="44" name="Graphic 43">
            <a:extLst>
              <a:ext uri="{FF2B5EF4-FFF2-40B4-BE49-F238E27FC236}">
                <a16:creationId xmlns:a16="http://schemas.microsoft.com/office/drawing/2014/main" id="{AA8FD2E7-A9FE-77E1-84DF-97A17CCB0AD8}"/>
              </a:ext>
            </a:extLst>
          </p:cNvPr>
          <p:cNvPicPr>
            <a:picLocks noChangeAspect="1"/>
          </p:cNvPicPr>
          <p:nvPr/>
        </p:nvPicPr>
        <p:blipFill>
          <a:blip r:embed="rId17" cstate="screen">
            <a:extLst>
              <a:ext uri="{28A0092B-C50C-407E-A947-70E740481C1C}">
                <a14:useLocalDpi xmlns:a14="http://schemas.microsoft.com/office/drawing/2010/main"/>
              </a:ext>
              <a:ext uri="{96DAC541-7B7A-43D3-8B79-37D633B846F1}">
                <asvg:svgBlip xmlns:asvg="http://schemas.microsoft.com/office/drawing/2016/SVG/main" r:embed="rId18"/>
              </a:ext>
            </a:extLst>
          </a:blip>
          <a:stretch>
            <a:fillRect/>
          </a:stretch>
        </p:blipFill>
        <p:spPr>
          <a:xfrm>
            <a:off x="3207429" y="1174427"/>
            <a:ext cx="144000" cy="144000"/>
          </a:xfrm>
          <a:prstGeom prst="rect">
            <a:avLst/>
          </a:prstGeom>
        </p:spPr>
      </p:pic>
    </p:spTree>
    <p:extLst>
      <p:ext uri="{BB962C8B-B14F-4D97-AF65-F5344CB8AC3E}">
        <p14:creationId xmlns:p14="http://schemas.microsoft.com/office/powerpoint/2010/main" val="1780178854"/>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1726</TotalTime>
  <Words>366</Words>
  <Application>Microsoft Office PowerPoint</Application>
  <PresentationFormat>Widescreen</PresentationFormat>
  <Paragraphs>38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  HED Educator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2025-02-11T15:06:11Z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