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4"/>
  </p:sldMasterIdLst>
  <p:notesMasterIdLst>
    <p:notesMasterId r:id="rId6"/>
  </p:notesMasterIdLst>
  <p:sldIdLst>
    <p:sldId id="57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07E090-2898-4C5B-8636-B01C91BC2635}" v="2539" dt="2025-02-10T22:01:53.4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6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Level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Licenses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97" name="Step 2 Title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Step 2 Top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Step 2 Bottom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99" name="Step 3 Title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Step 3 Top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Step 3 Bottom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00" name="Step 4 Title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Step 4 Top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4" name="Step 4 Bottom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8" name="Step 5 Title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Step 5 Top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2" name="Step 5 Bottom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6" name="Step 6 Title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5" name="Step 6 Top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6 Bottom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" name="Circle 1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Circle 2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Circle 3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3" name="Footnote">
            <a:extLst>
              <a:ext uri="{FF2B5EF4-FFF2-40B4-BE49-F238E27FC236}">
                <a16:creationId xmlns:a16="http://schemas.microsoft.com/office/drawing/2014/main" id="{06DCEE78-A961-202E-B0EE-36041A6708D1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Circle 1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Circle 2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Circle 3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hyperlink" Target="https://support.microsoft.com/en-us/topic/overview-of-microsoft-365-chat-preview-5b00a52d-7296-48ee-b938-b95b7209f737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svg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F8625-CC7F-89F0-54E6-F68BA063E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397EA-31EC-0229-27A0-CFB277A65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526298"/>
          </a:xfrm>
        </p:spPr>
        <p:txBody>
          <a:bodyPr/>
          <a:lstStyle/>
          <a:p>
            <a:r>
              <a:rPr lang="en-US" noProof="0" dirty="0"/>
              <a:t>A day in the life of a </a:t>
            </a:r>
            <a:br>
              <a:rPr lang="en-US" noProof="0" dirty="0"/>
            </a:br>
            <a:r>
              <a:rPr lang="en-US" noProof="0" dirty="0"/>
              <a:t>Fundraising Manager</a:t>
            </a:r>
          </a:p>
        </p:txBody>
      </p:sp>
      <p:sp>
        <p:nvSpPr>
          <p:cNvPr id="8" name="Available with">
            <a:extLst>
              <a:ext uri="{FF2B5EF4-FFF2-40B4-BE49-F238E27FC236}">
                <a16:creationId xmlns:a16="http://schemas.microsoft.com/office/drawing/2014/main" id="{41C57935-D54F-F627-4C98-FB720F410E27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3" name="License">
            <a:extLst>
              <a:ext uri="{FF2B5EF4-FFF2-40B4-BE49-F238E27FC236}">
                <a16:creationId xmlns:a16="http://schemas.microsoft.com/office/drawing/2014/main" id="{D151CE34-8D3C-1B6C-795E-61C700E8C685}"/>
              </a:ext>
            </a:extLst>
          </p:cNvPr>
          <p:cNvSpPr txBox="1">
            <a:spLocks/>
          </p:cNvSpPr>
          <p:nvPr/>
        </p:nvSpPr>
        <p:spPr>
          <a:xfrm>
            <a:off x="6519224" y="521099"/>
            <a:ext cx="3599821" cy="169277"/>
          </a:xfrm>
          <a:prstGeom prst="rect">
            <a:avLst/>
          </a:prstGeom>
        </p:spPr>
        <p:txBody>
          <a:bodyPr lIns="0" rIns="0" anchor="ctr"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1100" b="1" spc="-20" noProof="0" dirty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Microsoft 365 Copilot</a:t>
            </a:r>
          </a:p>
        </p:txBody>
      </p:sp>
      <p:sp>
        <p:nvSpPr>
          <p:cNvPr id="7" name="Scenario Level">
            <a:extLst>
              <a:ext uri="{FF2B5EF4-FFF2-40B4-BE49-F238E27FC236}">
                <a16:creationId xmlns:a16="http://schemas.microsoft.com/office/drawing/2014/main" id="{398A9ED3-27A6-3526-F5B2-7F98B1E6A4D4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4" name="Level">
            <a:extLst>
              <a:ext uri="{FF2B5EF4-FFF2-40B4-BE49-F238E27FC236}">
                <a16:creationId xmlns:a16="http://schemas.microsoft.com/office/drawing/2014/main" id="{7FABB509-5157-6F7A-EDCB-E8E30C1B0F9F}"/>
              </a:ext>
            </a:extLst>
          </p:cNvPr>
          <p:cNvSpPr txBox="1">
            <a:spLocks/>
          </p:cNvSpPr>
          <p:nvPr/>
        </p:nvSpPr>
        <p:spPr>
          <a:xfrm>
            <a:off x="10443987" y="521099"/>
            <a:ext cx="1456966" cy="179100"/>
          </a:xfrm>
          <a:prstGeom prst="roundRect">
            <a:avLst>
              <a:gd name="adj" fmla="val 10035"/>
            </a:avLst>
          </a:prstGeom>
        </p:spPr>
        <p:txBody>
          <a:bodyPr lIns="0" rIns="0" anchor="ctr"/>
          <a:lstStyle>
            <a:defPPr>
              <a:defRPr lang="en-US"/>
            </a:defPPr>
            <a:lvl1pPr marR="0" indent="0" algn="r" defTabSz="93274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100" b="1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R="0" indent="-22860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spc="0" baseline="0"/>
            </a:lvl2pPr>
            <a:lvl3pPr marL="657225" marR="0" indent="-200025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spc="0" baseline="0"/>
            </a:lvl3pPr>
            <a:lvl4pPr marL="842963" marR="0" indent="-180975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spc="0" baseline="0"/>
            </a:lvl4pPr>
            <a:lvl5pPr marL="1023938" marR="0" indent="-168275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spc="0" baseline="0"/>
            </a:lvl5pPr>
            <a:lvl6pPr marL="2565040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3031412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97783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964155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noProof="0" dirty="0"/>
              <a:t>Buy</a:t>
            </a:r>
          </a:p>
        </p:txBody>
      </p:sp>
      <p:sp>
        <p:nvSpPr>
          <p:cNvPr id="3" name="Benefits">
            <a:extLst>
              <a:ext uri="{FF2B5EF4-FFF2-40B4-BE49-F238E27FC236}">
                <a16:creationId xmlns:a16="http://schemas.microsoft.com/office/drawing/2014/main" id="{C666AFC6-C712-DA56-056B-C6571B81A93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sp>
        <p:nvSpPr>
          <p:cNvPr id="6" name="Benefit 1">
            <a:extLst>
              <a:ext uri="{FF2B5EF4-FFF2-40B4-BE49-F238E27FC236}">
                <a16:creationId xmlns:a16="http://schemas.microsoft.com/office/drawing/2014/main" id="{EE137BDE-E251-E12F-1B3E-7B80B8E5BC0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1286540" y="1134767"/>
            <a:ext cx="1703112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Save 40 minutes per day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CA6F782-9FA7-D184-2601-1F1A018B1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6270" y="1170767"/>
            <a:ext cx="144000" cy="144000"/>
          </a:xfrm>
          <a:prstGeom prst="rect">
            <a:avLst/>
          </a:prstGeom>
        </p:spPr>
      </p:pic>
      <p:sp>
        <p:nvSpPr>
          <p:cNvPr id="32" name="Benefit 2">
            <a:extLst>
              <a:ext uri="{FF2B5EF4-FFF2-40B4-BE49-F238E27FC236}">
                <a16:creationId xmlns:a16="http://schemas.microsoft.com/office/drawing/2014/main" id="{110C7F08-582A-77A7-4D38-995F17AE2A0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3041355" y="1138427"/>
            <a:ext cx="1790096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Improve communications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795D290E-4BB7-5146-59B2-904535ADF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1189" y="1174427"/>
            <a:ext cx="144000" cy="144000"/>
          </a:xfrm>
          <a:prstGeom prst="rect">
            <a:avLst/>
          </a:prstGeom>
        </p:spPr>
      </p:pic>
      <p:sp>
        <p:nvSpPr>
          <p:cNvPr id="18" name="Benefit 3">
            <a:extLst>
              <a:ext uri="{FF2B5EF4-FFF2-40B4-BE49-F238E27FC236}">
                <a16:creationId xmlns:a16="http://schemas.microsoft.com/office/drawing/2014/main" id="{DBBFD095-C53D-BD51-81A3-131AC32461F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4877633" y="1145282"/>
            <a:ext cx="1712105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Attend a conference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3391D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F7409FD0-2AE4-2477-5D83-C1BFC55CD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18140" y="1181282"/>
            <a:ext cx="144000" cy="144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746803-2A55-5FE0-2708-2553D73F2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0">
            <a:extLst>
              <a:ext uri="{FF2B5EF4-FFF2-40B4-BE49-F238E27FC236}">
                <a16:creationId xmlns:a16="http://schemas.microsoft.com/office/drawing/2014/main" id="{4905B61C-EB3B-C83C-5D8D-61B2D450C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0078D4"/>
          </a:solidFill>
        </p:spPr>
        <p:txBody>
          <a:bodyPr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noProof="0"/>
              <a:t> </a:t>
            </a:r>
          </a:p>
        </p:txBody>
      </p:sp>
      <p:sp>
        <p:nvSpPr>
          <p:cNvPr id="11" name="Text Placeholder 152">
            <a:extLst>
              <a:ext uri="{FF2B5EF4-FFF2-40B4-BE49-F238E27FC236}">
                <a16:creationId xmlns:a16="http://schemas.microsoft.com/office/drawing/2014/main" id="{006356EF-C0E8-C167-B169-4AC9D75C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588781" y="365542"/>
            <a:ext cx="127000" cy="125999"/>
          </a:xfrm>
          <a:prstGeom prst="ellipse">
            <a:avLst/>
          </a:prstGeom>
          <a:solidFill>
            <a:srgbClr val="0078D4"/>
          </a:solidFill>
        </p:spPr>
        <p:txBody>
          <a:bodyPr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noProof="0"/>
              <a:t> </a:t>
            </a:r>
          </a:p>
        </p:txBody>
      </p:sp>
      <p:sp>
        <p:nvSpPr>
          <p:cNvPr id="12" name="Text Placeholder 152">
            <a:extLst>
              <a:ext uri="{FF2B5EF4-FFF2-40B4-BE49-F238E27FC236}">
                <a16:creationId xmlns:a16="http://schemas.microsoft.com/office/drawing/2014/main" id="{E6889820-7ADF-7381-9FE7-3F811E476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noProof="0"/>
              <a:t> </a:t>
            </a:r>
          </a:p>
        </p:txBody>
      </p:sp>
      <p:sp>
        <p:nvSpPr>
          <p:cNvPr id="38" name="Name">
            <a:extLst>
              <a:ext uri="{FF2B5EF4-FFF2-40B4-BE49-F238E27FC236}">
                <a16:creationId xmlns:a16="http://schemas.microsoft.com/office/drawing/2014/main" id="{2EACBDEE-F57F-CBE8-5075-A7AE2CB16F3E}"/>
              </a:ext>
            </a:extLst>
          </p:cNvPr>
          <p:cNvSpPr txBox="1"/>
          <p:nvPr/>
        </p:nvSpPr>
        <p:spPr>
          <a:xfrm>
            <a:off x="10430234" y="1462475"/>
            <a:ext cx="1461442" cy="110799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Samantha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is a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Fundraising Manager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3BC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31456687-2925-E7CB-9BC8-3C692EAC1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11616886" y="2658889"/>
            <a:ext cx="274790" cy="274790"/>
          </a:xfrm>
          <a:prstGeom prst="rect">
            <a:avLst/>
          </a:prstGeom>
        </p:spPr>
      </p:pic>
      <p:sp>
        <p:nvSpPr>
          <p:cNvPr id="82" name="Step 1 Title">
            <a:extLst>
              <a:ext uri="{FF2B5EF4-FFF2-40B4-BE49-F238E27FC236}">
                <a16:creationId xmlns:a16="http://schemas.microsoft.com/office/drawing/2014/main" id="{10419BF7-D8B6-6CE5-E1EF-DC0E965FDA6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 dirty="0"/>
              <a:t>8:00 am​</a:t>
            </a:r>
          </a:p>
        </p:txBody>
      </p:sp>
      <p:sp>
        <p:nvSpPr>
          <p:cNvPr id="66" name="Step 1 Top">
            <a:extLst>
              <a:ext uri="{FF2B5EF4-FFF2-40B4-BE49-F238E27FC236}">
                <a16:creationId xmlns:a16="http://schemas.microsoft.com/office/drawing/2014/main" id="{83927618-ACC6-9006-1D36-BC346DFEF64F}"/>
              </a:ext>
            </a:extLst>
          </p:cNvPr>
          <p:cNvSpPr txBox="1">
            <a:spLocks/>
          </p:cNvSpPr>
          <p:nvPr/>
        </p:nvSpPr>
        <p:spPr>
          <a:xfrm>
            <a:off x="584200" y="2032188"/>
            <a:ext cx="2808000" cy="626701"/>
          </a:xfrm>
          <a:prstGeom prst="rect">
            <a:avLst/>
          </a:prstGeom>
        </p:spPr>
        <p:txBody>
          <a:bodyPr vert="horz" wrap="square" lIns="90000" tIns="36000" rIns="90000" bIns="36000" rtlCol="0">
            <a:normAutofit lnSpcReduction="10000"/>
          </a:bodyPr>
          <a:lstStyle>
            <a:defPPr>
              <a:defRPr lang="en-US"/>
            </a:defPPr>
            <a:lvl1pPr marL="0" marR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rgbClr val="1A1A1A"/>
                </a:solidFill>
                <a:latin typeface="Segoe UI"/>
                <a:ea typeface="+mn-ea"/>
                <a:cs typeface="Segoe UI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>
                <a:cs typeface="Segoe UI"/>
              </a:rPr>
              <a:t>Samantha begins her day in Excel, looking over the fundraising campaign’s performance. She uses Copilot to analyze the data and create some charts to showcase the outcomes. 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82465DD-614D-A509-55A3-D41ABBE36680}"/>
              </a:ext>
            </a:extLst>
          </p:cNvPr>
          <p:cNvGrpSpPr/>
          <p:nvPr/>
        </p:nvGrpSpPr>
        <p:grpSpPr>
          <a:xfrm>
            <a:off x="706101" y="2796283"/>
            <a:ext cx="2324175" cy="360000"/>
            <a:chOff x="883168" y="2751202"/>
            <a:chExt cx="2324175" cy="36000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DAA624C-A9B5-9A7B-35B0-BF40A900057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315159" y="284656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</a:p>
          </p:txBody>
        </p:sp>
        <p:pic>
          <p:nvPicPr>
            <p:cNvPr id="28" name="Picture 27" descr="A green square with white x in it&#10;&#10;Description automatically generated">
              <a:extLst>
                <a:ext uri="{FF2B5EF4-FFF2-40B4-BE49-F238E27FC236}">
                  <a16:creationId xmlns:a16="http://schemas.microsoft.com/office/drawing/2014/main" id="{A9E25BC3-8EB8-FADA-8E00-656250D76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3168" y="275120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</p:grpSp>
      <p:sp>
        <p:nvSpPr>
          <p:cNvPr id="67" name="Step 1 Bottom">
            <a:extLst>
              <a:ext uri="{FF2B5EF4-FFF2-40B4-BE49-F238E27FC236}">
                <a16:creationId xmlns:a16="http://schemas.microsoft.com/office/drawing/2014/main" id="{9808EE35-8D06-917B-FDDE-23EFA8A08F3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 bwMode="auto">
          <a:xfrm>
            <a:off x="584200" y="3208260"/>
            <a:ext cx="2808000" cy="626701"/>
          </a:xfrm>
          <a:prstGeom prst="roundRect">
            <a:avLst>
              <a:gd name="adj" fmla="val 10001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b="1" i="0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</a:t>
            </a:r>
            <a:r>
              <a:rPr lang="en-US" dirty="0"/>
              <a:t>mpt: Show all data insights.</a:t>
            </a:r>
          </a:p>
          <a:p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From an Excel document with campaign results.</a:t>
            </a:r>
          </a:p>
          <a:p>
            <a:endParaRPr lang="en-US" noProof="0" dirty="0"/>
          </a:p>
        </p:txBody>
      </p:sp>
      <p:sp>
        <p:nvSpPr>
          <p:cNvPr id="84" name="Step 2 Title">
            <a:extLst>
              <a:ext uri="{FF2B5EF4-FFF2-40B4-BE49-F238E27FC236}">
                <a16:creationId xmlns:a16="http://schemas.microsoft.com/office/drawing/2014/main" id="{C8171460-C2C3-23C1-B7E4-0D0911631C5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 dirty="0"/>
              <a:t>8:30 am</a:t>
            </a:r>
          </a:p>
        </p:txBody>
      </p:sp>
      <p:sp>
        <p:nvSpPr>
          <p:cNvPr id="68" name="Step 2 Top">
            <a:extLst>
              <a:ext uri="{FF2B5EF4-FFF2-40B4-BE49-F238E27FC236}">
                <a16:creationId xmlns:a16="http://schemas.microsoft.com/office/drawing/2014/main" id="{A2CE42BE-9A7A-8B82-2E60-FCD9262A7C42}"/>
              </a:ext>
            </a:extLst>
          </p:cNvPr>
          <p:cNvSpPr txBox="1">
            <a:spLocks/>
          </p:cNvSpPr>
          <p:nvPr/>
        </p:nvSpPr>
        <p:spPr>
          <a:xfrm>
            <a:off x="3776898" y="2032188"/>
            <a:ext cx="2808000" cy="626701"/>
          </a:xfrm>
          <a:prstGeom prst="rect">
            <a:avLst/>
          </a:prstGeom>
        </p:spPr>
        <p:txBody>
          <a:bodyPr vert="horz" wrap="square" lIns="90000" tIns="36000" rIns="90000" bIns="36000" rtlCol="0">
            <a:normAutofit lnSpcReduction="10000"/>
          </a:bodyPr>
          <a:lstStyle>
            <a:defPPr>
              <a:defRPr lang="en-US"/>
            </a:defPPr>
            <a:lvl1pPr marL="0" marR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rgbClr val="1A1A1A"/>
                </a:solidFill>
                <a:latin typeface="Segoe UI"/>
                <a:ea typeface="+mn-ea"/>
                <a:cs typeface="Segoe UI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9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Sans Text" pitchFamily="2" charset="0"/>
              </a:rPr>
              <a:t>She meets with the marketing team to discuss ongoing campaigns and upcoming events. She asks Copilot to summarize the main open items.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22BE71A-6FBE-A836-9925-2C22029B9502}"/>
              </a:ext>
            </a:extLst>
          </p:cNvPr>
          <p:cNvGrpSpPr/>
          <p:nvPr/>
        </p:nvGrpSpPr>
        <p:grpSpPr>
          <a:xfrm>
            <a:off x="3893654" y="2790333"/>
            <a:ext cx="2336971" cy="360000"/>
            <a:chOff x="588263" y="3617084"/>
            <a:chExt cx="2336971" cy="36000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9D06AF8-BFF4-433D-417A-61572AD99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CEA70DF-766E-C344-4127-38897CB015F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33050" y="3711593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lang="en-US" sz="900" noProof="0" dirty="0">
                <a:solidFill>
                  <a:srgbClr val="0078D4"/>
                </a:solidFill>
                <a:latin typeface="Segoe UI Semibold"/>
              </a:endParaRPr>
            </a:p>
          </p:txBody>
        </p:sp>
      </p:grpSp>
      <p:sp>
        <p:nvSpPr>
          <p:cNvPr id="69" name="Step 2 Bottom">
            <a:extLst>
              <a:ext uri="{FF2B5EF4-FFF2-40B4-BE49-F238E27FC236}">
                <a16:creationId xmlns:a16="http://schemas.microsoft.com/office/drawing/2014/main" id="{7DEF4745-4A0F-EDC9-BA57-26249535D1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 bwMode="auto">
          <a:xfrm>
            <a:off x="3719286" y="3208260"/>
            <a:ext cx="2808000" cy="626701"/>
          </a:xfrm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b="1" i="0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lang="en-US" noProof="0" dirty="0"/>
              <a:t>Summarize the meeting and be sure to list all the open items and their status. </a:t>
            </a:r>
          </a:p>
          <a:p>
            <a:endParaRPr lang="en-US" noProof="0" dirty="0"/>
          </a:p>
        </p:txBody>
      </p:sp>
      <p:sp>
        <p:nvSpPr>
          <p:cNvPr id="83" name="Step 3 Title">
            <a:extLst>
              <a:ext uri="{FF2B5EF4-FFF2-40B4-BE49-F238E27FC236}">
                <a16:creationId xmlns:a16="http://schemas.microsoft.com/office/drawing/2014/main" id="{67EB43D9-41EF-B8A3-ECB4-F4F95458206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 dirty="0"/>
              <a:t>9:00 am</a:t>
            </a:r>
          </a:p>
        </p:txBody>
      </p:sp>
      <p:sp>
        <p:nvSpPr>
          <p:cNvPr id="70" name="Step 3 Top">
            <a:extLst>
              <a:ext uri="{FF2B5EF4-FFF2-40B4-BE49-F238E27FC236}">
                <a16:creationId xmlns:a16="http://schemas.microsoft.com/office/drawing/2014/main" id="{EED06156-FDBD-157D-8474-C2184A05C467}"/>
              </a:ext>
            </a:extLst>
          </p:cNvPr>
          <p:cNvSpPr txBox="1">
            <a:spLocks/>
          </p:cNvSpPr>
          <p:nvPr/>
        </p:nvSpPr>
        <p:spPr>
          <a:xfrm>
            <a:off x="6969595" y="2032188"/>
            <a:ext cx="2808000" cy="626701"/>
          </a:xfrm>
          <a:prstGeom prst="rect">
            <a:avLst/>
          </a:prstGeom>
        </p:spPr>
        <p:txBody>
          <a:bodyPr vert="horz" wrap="square" lIns="90000" tIns="36000" rIns="90000" bIns="36000" rtlCol="0">
            <a:normAutofit lnSpcReduction="10000"/>
          </a:bodyPr>
          <a:lstStyle>
            <a:defPPr>
              <a:defRPr lang="en-US"/>
            </a:defPPr>
            <a:lvl1pPr marL="0" marR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rgbClr val="1A1A1A"/>
                </a:solidFill>
                <a:latin typeface="Segoe UI"/>
                <a:ea typeface="+mn-ea"/>
                <a:cs typeface="Segoe UI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Samantha asks Copilot to provide a concise summary of the latest trends and articles, ensuring she stays informed and ready to adapt to new fundraising opportunities.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EC6CE05-030F-2AEA-BAEF-3C3FBDA1CF59}"/>
              </a:ext>
            </a:extLst>
          </p:cNvPr>
          <p:cNvGrpSpPr/>
          <p:nvPr/>
        </p:nvGrpSpPr>
        <p:grpSpPr>
          <a:xfrm>
            <a:off x="7147886" y="2796283"/>
            <a:ext cx="2351135" cy="360000"/>
            <a:chOff x="588263" y="1217924"/>
            <a:chExt cx="2351135" cy="360000"/>
          </a:xfrm>
        </p:grpSpPr>
        <p:pic>
          <p:nvPicPr>
            <p:cNvPr id="40" name="Picture 39" descr="Zip Co logo SVG free download, id: 101874 - Brandlogos.net">
              <a:hlinkClick r:id="rId12"/>
              <a:extLst>
                <a:ext uri="{FF2B5EF4-FFF2-40B4-BE49-F238E27FC236}">
                  <a16:creationId xmlns:a16="http://schemas.microsoft.com/office/drawing/2014/main" id="{161BF81F-5AB9-DFEA-0F6A-1BE9862EB7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1" name="TextBox 24">
              <a:extLst>
                <a:ext uri="{FF2B5EF4-FFF2-40B4-BE49-F238E27FC236}">
                  <a16:creationId xmlns:a16="http://schemas.microsoft.com/office/drawing/2014/main" id="{E0EF9792-1A4C-2D57-2AFB-CB4D5AEE96B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Chat</a:t>
              </a:r>
              <a:r>
                <a:rPr lang="en-US" sz="800" b="1" baseline="50000" dirty="0">
                  <a:solidFill>
                    <a:prstClr val="black"/>
                  </a:solidFill>
                  <a:latin typeface="Segoe UI Semibold"/>
                  <a:cs typeface="Segoe UI"/>
                </a:rPr>
                <a:t>1</a:t>
              </a:r>
              <a:endParaRPr kumimoji="0" lang="en-US" sz="1100" b="1" i="0" u="none" strike="noStrike" kern="1200" cap="none" spc="0" normalizeH="0" baseline="5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71" name="Step 3 Bottom">
            <a:extLst>
              <a:ext uri="{FF2B5EF4-FFF2-40B4-BE49-F238E27FC236}">
                <a16:creationId xmlns:a16="http://schemas.microsoft.com/office/drawing/2014/main" id="{FCABBBC4-B9F2-74FB-98CD-2F1FEA6E863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 bwMode="auto">
          <a:xfrm>
            <a:off x="6969595" y="3208260"/>
            <a:ext cx="2808000" cy="626701"/>
          </a:xfrm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b="1" i="0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</a:t>
            </a:r>
            <a:r>
              <a:rPr lang="en-US" dirty="0"/>
              <a:t>pt: Summarize information about the latest trends and opportunities on fundraising activities.</a:t>
            </a:r>
          </a:p>
        </p:txBody>
      </p:sp>
      <p:sp>
        <p:nvSpPr>
          <p:cNvPr id="88" name="Step 4 Title">
            <a:extLst>
              <a:ext uri="{FF2B5EF4-FFF2-40B4-BE49-F238E27FC236}">
                <a16:creationId xmlns:a16="http://schemas.microsoft.com/office/drawing/2014/main" id="{B20A17F4-72B6-5554-9E9D-82875B6D635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 dirty="0"/>
              <a:t>11:00 am</a:t>
            </a:r>
          </a:p>
        </p:txBody>
      </p:sp>
      <p:sp>
        <p:nvSpPr>
          <p:cNvPr id="103" name="Step 4 Top">
            <a:extLst>
              <a:ext uri="{FF2B5EF4-FFF2-40B4-BE49-F238E27FC236}">
                <a16:creationId xmlns:a16="http://schemas.microsoft.com/office/drawing/2014/main" id="{0C680F57-B0AB-9531-5B4E-DE913B818929}"/>
              </a:ext>
            </a:extLst>
          </p:cNvPr>
          <p:cNvSpPr txBox="1">
            <a:spLocks/>
          </p:cNvSpPr>
          <p:nvPr/>
        </p:nvSpPr>
        <p:spPr>
          <a:xfrm>
            <a:off x="6969595" y="4415070"/>
            <a:ext cx="2808000" cy="849049"/>
          </a:xfrm>
          <a:prstGeom prst="rect">
            <a:avLst/>
          </a:prstGeom>
        </p:spPr>
        <p:txBody>
          <a:bodyPr vert="horz" wrap="square" lIns="90000" tIns="36000" rIns="90000" bIns="36000" rtlCol="0">
            <a:normAutofit/>
          </a:bodyPr>
          <a:lstStyle>
            <a:defPPr>
              <a:defRPr lang="en-US"/>
            </a:defPPr>
            <a:lvl1pPr marL="0" marR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rgbClr val="1A1A1A"/>
                </a:solidFill>
                <a:latin typeface="Segoe UI"/>
                <a:ea typeface="+mn-ea"/>
                <a:cs typeface="Segoe UI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>
                <a:cs typeface="Segoe UI"/>
              </a:rPr>
              <a:t>Samantha prepares a presentation for the board, highlighting the achievements and financials of recent campaigns. Copilot suggests the most impactful way to present the data and helps her design the slides.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A1963E9-5F69-704F-A3AC-3E0CCC603C80}"/>
              </a:ext>
            </a:extLst>
          </p:cNvPr>
          <p:cNvGrpSpPr/>
          <p:nvPr/>
        </p:nvGrpSpPr>
        <p:grpSpPr>
          <a:xfrm>
            <a:off x="7198027" y="5279768"/>
            <a:ext cx="2351135" cy="360000"/>
            <a:chOff x="588263" y="2177588"/>
            <a:chExt cx="2351135" cy="36000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F9A8B8D-78B7-0D75-4B98-8C61B7878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EB5AA85-18AE-E04D-FAEF-3FCEA7CB5F6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116" name="Step 4 Bottom">
            <a:extLst>
              <a:ext uri="{FF2B5EF4-FFF2-40B4-BE49-F238E27FC236}">
                <a16:creationId xmlns:a16="http://schemas.microsoft.com/office/drawing/2014/main" id="{8B4EDFA3-596B-3C5F-B3E1-52209783126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 bwMode="auto">
          <a:xfrm>
            <a:off x="6969595" y="5559564"/>
            <a:ext cx="2808000" cy="626701"/>
          </a:xfrm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b="1" i="0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Create a presentation from [Word document link to 2024 Campaigns Results.docx].</a:t>
            </a:r>
          </a:p>
        </p:txBody>
      </p:sp>
      <p:sp>
        <p:nvSpPr>
          <p:cNvPr id="86" name="Step 5 Title">
            <a:extLst>
              <a:ext uri="{FF2B5EF4-FFF2-40B4-BE49-F238E27FC236}">
                <a16:creationId xmlns:a16="http://schemas.microsoft.com/office/drawing/2014/main" id="{5B837491-5CD6-98B6-4481-78E332C3356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 dirty="0"/>
              <a:t>2:00 pm</a:t>
            </a:r>
          </a:p>
        </p:txBody>
      </p:sp>
      <p:sp>
        <p:nvSpPr>
          <p:cNvPr id="91" name="Step 5 Top">
            <a:extLst>
              <a:ext uri="{FF2B5EF4-FFF2-40B4-BE49-F238E27FC236}">
                <a16:creationId xmlns:a16="http://schemas.microsoft.com/office/drawing/2014/main" id="{9CEE8615-15A0-0CE1-516E-A1698BC3B04F}"/>
              </a:ext>
            </a:extLst>
          </p:cNvPr>
          <p:cNvSpPr txBox="1">
            <a:spLocks/>
          </p:cNvSpPr>
          <p:nvPr/>
        </p:nvSpPr>
        <p:spPr>
          <a:xfrm>
            <a:off x="3776898" y="4488366"/>
            <a:ext cx="2808000" cy="626701"/>
          </a:xfrm>
          <a:prstGeom prst="rect">
            <a:avLst/>
          </a:prstGeom>
        </p:spPr>
        <p:txBody>
          <a:bodyPr vert="horz" wrap="square" lIns="90000" tIns="36000" rIns="90000" bIns="36000" rtlCol="0">
            <a:normAutofit lnSpcReduction="10000"/>
          </a:bodyPr>
          <a:lstStyle>
            <a:defPPr>
              <a:defRPr lang="en-US"/>
            </a:defPPr>
            <a:lvl1pPr marL="0" marR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rgbClr val="1A1A1A"/>
                </a:solidFill>
                <a:latin typeface="Segoe UI"/>
                <a:ea typeface="+mn-ea"/>
                <a:cs typeface="Segoe UI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>
                <a:cs typeface="Segoe UI"/>
              </a:rPr>
              <a:t>It’s time to connect with donors. Samantha can focus on her presentation knowing Copilot is taking notes. She asks Copilot to draft a thank you note for the potential donor from her meeting notes.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ECF9A23-F070-8557-E85C-CE5D22E0E3B0}"/>
              </a:ext>
            </a:extLst>
          </p:cNvPr>
          <p:cNvGrpSpPr/>
          <p:nvPr/>
        </p:nvGrpSpPr>
        <p:grpSpPr>
          <a:xfrm>
            <a:off x="3932483" y="5279768"/>
            <a:ext cx="2351135" cy="360000"/>
            <a:chOff x="588263" y="1217924"/>
            <a:chExt cx="2351135" cy="360000"/>
          </a:xfrm>
        </p:grpSpPr>
        <p:pic>
          <p:nvPicPr>
            <p:cNvPr id="23" name="Picture 22" descr="Zip Co logo SVG free download, id: 101874 - Brandlogos.net">
              <a:hlinkClick r:id="rId12"/>
              <a:extLst>
                <a:ext uri="{FF2B5EF4-FFF2-40B4-BE49-F238E27FC236}">
                  <a16:creationId xmlns:a16="http://schemas.microsoft.com/office/drawing/2014/main" id="{C864FB27-9962-C93E-453F-C468768230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5E4098D0-E7A3-D9A8-A7B5-0D0C64914B6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Chat</a:t>
              </a:r>
              <a:r>
                <a:rPr lang="en-US" sz="800" b="1" baseline="50000" dirty="0">
                  <a:solidFill>
                    <a:prstClr val="black"/>
                  </a:solidFill>
                  <a:latin typeface="Segoe UI Semibold"/>
                  <a:cs typeface="Segoe UI"/>
                </a:rPr>
                <a:t>2</a:t>
              </a:r>
              <a:endParaRPr kumimoji="0" lang="en-US" sz="1100" b="1" i="0" u="none" strike="noStrike" kern="1200" cap="none" spc="0" normalizeH="0" baseline="5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97" name="Strep 5 Bottom">
            <a:extLst>
              <a:ext uri="{FF2B5EF4-FFF2-40B4-BE49-F238E27FC236}">
                <a16:creationId xmlns:a16="http://schemas.microsoft.com/office/drawing/2014/main" id="{16905EA9-B759-B720-F89D-4475A3A12C7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 bwMode="auto">
          <a:xfrm>
            <a:off x="3719286" y="5641938"/>
            <a:ext cx="2808000" cy="626701"/>
          </a:xfrm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b="1" i="0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lang="en-US" noProof="0" dirty="0"/>
              <a:t>Draft a thank you note based on meeting notes, including next steps. </a:t>
            </a:r>
          </a:p>
          <a:p>
            <a:endParaRPr lang="en-US" noProof="0" dirty="0"/>
          </a:p>
        </p:txBody>
      </p:sp>
      <p:sp>
        <p:nvSpPr>
          <p:cNvPr id="85" name="Step 6 TItle">
            <a:extLst>
              <a:ext uri="{FF2B5EF4-FFF2-40B4-BE49-F238E27FC236}">
                <a16:creationId xmlns:a16="http://schemas.microsoft.com/office/drawing/2014/main" id="{22E48A61-02E5-C863-2413-0E9C0639E14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 dirty="0"/>
              <a:t>4:00 pm</a:t>
            </a:r>
          </a:p>
        </p:txBody>
      </p:sp>
      <p:sp>
        <p:nvSpPr>
          <p:cNvPr id="81" name="Step 6 Top">
            <a:extLst>
              <a:ext uri="{FF2B5EF4-FFF2-40B4-BE49-F238E27FC236}">
                <a16:creationId xmlns:a16="http://schemas.microsoft.com/office/drawing/2014/main" id="{9728613A-5666-6F65-F752-CB958ADFAE22}"/>
              </a:ext>
            </a:extLst>
          </p:cNvPr>
          <p:cNvSpPr txBox="1">
            <a:spLocks/>
          </p:cNvSpPr>
          <p:nvPr/>
        </p:nvSpPr>
        <p:spPr>
          <a:xfrm>
            <a:off x="584200" y="4488366"/>
            <a:ext cx="2808000" cy="626701"/>
          </a:xfrm>
          <a:prstGeom prst="rect">
            <a:avLst/>
          </a:prstGeom>
        </p:spPr>
        <p:txBody>
          <a:bodyPr vert="horz" wrap="square" lIns="90000" tIns="36000" rIns="90000" bIns="36000" rtlCol="0" anchor="t">
            <a:normAutofit/>
          </a:bodyPr>
          <a:lstStyle>
            <a:defPPr>
              <a:defRPr lang="en-US"/>
            </a:defPPr>
            <a:lvl1pPr marL="0" marR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rgbClr val="1A1A1A"/>
                </a:solidFill>
                <a:latin typeface="Segoe UI"/>
                <a:ea typeface="+mn-ea"/>
                <a:cs typeface="Segoe UI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>
                <a:cs typeface="Segoe UI"/>
              </a:rPr>
              <a:t>Samantha needs to catch up on a chat she started in the morning. She asks Copilot to summarize the thread. 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403CF20-F5E0-94A2-2DF0-5A0E02A63763}"/>
              </a:ext>
            </a:extLst>
          </p:cNvPr>
          <p:cNvGrpSpPr/>
          <p:nvPr/>
        </p:nvGrpSpPr>
        <p:grpSpPr>
          <a:xfrm>
            <a:off x="748596" y="5279768"/>
            <a:ext cx="2336971" cy="360000"/>
            <a:chOff x="588263" y="3617084"/>
            <a:chExt cx="2336971" cy="360000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583EE8D8-325F-5379-5699-E4269A1D3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8D1369B-EDB2-2F0C-7B28-CB1D7C0D5A3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33050" y="3711593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lang="en-US" sz="900" noProof="0" dirty="0">
                <a:solidFill>
                  <a:srgbClr val="0078D4"/>
                </a:solidFill>
                <a:latin typeface="Segoe UI Semibold"/>
              </a:endParaRPr>
            </a:p>
          </p:txBody>
        </p:sp>
      </p:grpSp>
      <p:sp>
        <p:nvSpPr>
          <p:cNvPr id="87" name="Step 6 Bottom">
            <a:extLst>
              <a:ext uri="{FF2B5EF4-FFF2-40B4-BE49-F238E27FC236}">
                <a16:creationId xmlns:a16="http://schemas.microsoft.com/office/drawing/2014/main" id="{A2942CBD-CEDB-1EEE-47D6-C10176F0A2E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 bwMode="auto">
          <a:xfrm>
            <a:off x="584200" y="5641938"/>
            <a:ext cx="2808000" cy="626701"/>
          </a:xfrm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b="1" i="0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</a:t>
            </a:r>
            <a:r>
              <a:rPr lang="en-US" dirty="0"/>
              <a:t>pt: Summarize this thread, calling out where my name was mentioned and any action items relevant for me.</a:t>
            </a:r>
          </a:p>
          <a:p>
            <a:endParaRPr lang="en-US" noProof="0" dirty="0"/>
          </a:p>
        </p:txBody>
      </p:sp>
      <p:pic>
        <p:nvPicPr>
          <p:cNvPr id="29" name="Picture Placeholder 108" descr="A person with her arms crossed&#10;&#10;Description automatically generated">
            <a:extLst>
              <a:ext uri="{FF2B5EF4-FFF2-40B4-BE49-F238E27FC236}">
                <a16:creationId xmlns:a16="http://schemas.microsoft.com/office/drawing/2014/main" id="{5711A2A8-6D71-17D3-BDBE-8D29064AD8C7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9620" y="3059280"/>
            <a:ext cx="2133185" cy="379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7721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12c9beb-9115-4dd4-b4b0-98592a7680e2"/>
    <ds:schemaRef ds:uri="9b9b331a-5640-4f50-a010-6cc4266aa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9b9b331a-5640-4f50-a010-6cc4266aa39c"/>
    <ds:schemaRef ds:uri="http://schemas.microsoft.com/sharepoint/v3"/>
    <ds:schemaRef ds:uri="http://schemas.microsoft.com/office/2006/documentManagement/types"/>
    <ds:schemaRef ds:uri="http://purl.org/dc/elements/1.1/"/>
    <ds:schemaRef ds:uri="c12c9beb-9115-4dd4-b4b0-98592a7680e2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351</Words>
  <Application>Microsoft Office PowerPoint</Application>
  <PresentationFormat>Widescreen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 Fundraising Manager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4</cp:revision>
  <dcterms:created xsi:type="dcterms:W3CDTF">2024-09-25T15:39:48Z</dcterms:created>
  <dcterms:modified xsi:type="dcterms:W3CDTF">2025-02-11T15:25:31Z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