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28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548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664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0633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2560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2823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68061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813669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368183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hyperlink" Target="https://www.microsoft.com/en-us/videoplayer/embed/RW1lG7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dirty="0"/>
              <a:t>A day in the life of a Financial Analyst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46D2DB8-6E1B-ECDB-3495-E612AFF5F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41300"/>
          </a:xfrm>
        </p:spPr>
        <p:txBody>
          <a:bodyPr/>
          <a:lstStyle/>
          <a:p>
            <a:r>
              <a:rPr lang="en-US" sz="700" baseline="30000"/>
              <a:t>1</a:t>
            </a:r>
            <a:r>
              <a:rPr lang="en-US" sz="700"/>
              <a:t>Access Copilot at Copilot.Microsoft.com, from the Windows taskbar or Edge browser, or in the Copilot app in Teams, and set toggle to “Work”.</a:t>
            </a:r>
            <a:endParaRPr lang="en-US" sz="700" baseline="30000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1" i="0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Copilot for Finance </a:t>
            </a:r>
            <a:r>
              <a:rPr kumimoji="0" lang="en-US" sz="800" b="1" i="1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(includes Copilot for Microsoft 365)</a:t>
            </a:r>
            <a:endParaRPr kumimoji="0" lang="en-US" sz="1100" b="1" i="0" u="none" strike="noStrike" kern="1200" cap="none" spc="-2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6E7CE62-9456-8A45-25A4-FE8613EC70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Hillary begins her day using Microsoft Copilot for Finance in Excel looking at the latest COGS estimates for a new product. She uses it to filter the data to get the view she wants. 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CDA869-35AA-7E6B-0059-7813F39903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Sort the data 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by product feature and then filter out the Priority 2 features.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9:30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B45C07-6CD9-1E53-4148-5F18F8A580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She later meets with her manager and IT to discuss reporting requirements updates from the sales organization. She asks Copilot in Teams to summarize the requirements.</a:t>
            </a:r>
          </a:p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E53DE4B-5F69-1B6B-76BC-D02E95C7E1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the meeting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be sure to list all he reporting requirements that were mentioned.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10:00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CEC4F31-80AD-86CE-DE84-FD2792F309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Hillary finally gets to her main project for the day and reviews the due diligence information on a potential acquisition target. She asks Copilot</a:t>
            </a:r>
            <a:r>
              <a:rPr kumimoji="0" lang="en-US" sz="9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create a summary of the content.</a:t>
            </a:r>
          </a:p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C16D3F-955F-942A-92C3-6ACCD5C511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the informatio</a:t>
            </a:r>
            <a:r>
              <a:rPr kumimoji="0" lang="en-US" sz="900" b="1" i="0" u="sng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n in [</a:t>
            </a:r>
            <a:r>
              <a:rPr kumimoji="0" lang="en-US" sz="900" b="0" i="0" u="sng" strike="noStrike" kern="1200" cap="none" spc="0" normalizeH="0" baseline="0" noProof="0" err="1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Fabrikam</a:t>
            </a:r>
            <a:r>
              <a:rPr kumimoji="0" lang="en-US" sz="900" b="0" i="0" u="sng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financial data], [</a:t>
            </a:r>
            <a:r>
              <a:rPr kumimoji="0" lang="en-US" sz="900" b="0" i="0" u="sng" strike="noStrike" kern="1200" cap="none" spc="0" normalizeH="0" baseline="0" noProof="0" err="1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Fabrikam</a:t>
            </a:r>
            <a:r>
              <a:rPr kumimoji="0" lang="en-US" sz="900" b="0" i="0" u="sng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operations analysis], [</a:t>
            </a:r>
            <a:r>
              <a:rPr kumimoji="0" lang="en-US" sz="900" b="0" i="0" u="sng" strike="noStrike" kern="1200" cap="none" spc="0" normalizeH="0" baseline="0" noProof="0" err="1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Fabrikam</a:t>
            </a:r>
            <a:r>
              <a:rPr kumimoji="0" lang="en-US" sz="900" b="0" i="0" u="sng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integration plan].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91029F-36E2-575C-7E3A-BFF68DA2444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Hillary heads back into Copilot for Finance in Excel to update the acquisition numbers with the latest what-if scenarios and create some charts to go into the business planning presentation.</a:t>
            </a:r>
          </a:p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A9E268B-A46C-1D8C-0436-B980DF49AA3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is the impact of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doubling the IT integration budget on the revenue per month?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AB468DE7-B6D1-F1A0-0FD7-F1C9B4D01D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Hillary needs to catch up on a chat she started in the morning. She prompts Copilot</a:t>
            </a:r>
            <a:r>
              <a:rPr kumimoji="0" lang="en-US" sz="9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summarize the thread. </a:t>
            </a:r>
          </a:p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8F08AFB-A062-D2DD-F924-36743ED802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this thread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calling out where my name was mentioned and any action items for me.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D2292E1-6B26-4906-C0E7-1205606EA1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creating an overview of the acquisition in Word, she asks Copilot in PowerPoint to turn the document into a presentation for the business development team.</a:t>
            </a:r>
          </a:p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6DB93325-38B4-7ECF-9C96-F6FBAD0F192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[</a:t>
            </a:r>
            <a:r>
              <a:rPr kumimoji="0" lang="en-US" sz="900" b="0" i="0" u="none" strike="noStrike" kern="1200" cap="none" spc="0" normalizeH="0" baseline="0" noProof="0" err="1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Fabrikam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acquisition overview.docx]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436608" y="1462475"/>
            <a:ext cx="1455068" cy="1438777"/>
            <a:chOff x="10436608" y="1462475"/>
            <a:chExt cx="1455068" cy="143877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436608" y="1462475"/>
              <a:ext cx="145506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Hillary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Financial Analyst at Contoso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626462"/>
              <a:ext cx="274790" cy="274790"/>
            </a:xfrm>
            <a:prstGeom prst="rect">
              <a:avLst/>
            </a:prstGeom>
          </p:spPr>
        </p:pic>
      </p:grpSp>
      <p:pic>
        <p:nvPicPr>
          <p:cNvPr id="86" name="Picture 85" descr="A person holding a computer&#10;&#10;Description automatically generated">
            <a:extLst>
              <a:ext uri="{FF2B5EF4-FFF2-40B4-BE49-F238E27FC236}">
                <a16:creationId xmlns:a16="http://schemas.microsoft.com/office/drawing/2014/main" id="{2F575DF5-3D0C-0DE5-0912-D8FC4DEEE2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6"/>
          <a:stretch/>
        </p:blipFill>
        <p:spPr>
          <a:xfrm>
            <a:off x="10088090" y="3033741"/>
            <a:ext cx="2103909" cy="382425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ED2CFE-DACC-A799-9D5A-B2A266A21BDC}"/>
              </a:ext>
            </a:extLst>
          </p:cNvPr>
          <p:cNvGrpSpPr/>
          <p:nvPr/>
        </p:nvGrpSpPr>
        <p:grpSpPr>
          <a:xfrm>
            <a:off x="812633" y="2721252"/>
            <a:ext cx="2361959" cy="360000"/>
            <a:chOff x="577439" y="3137252"/>
            <a:chExt cx="2361959" cy="36000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5B7B588-0FE6-715E-3DCF-BBA6ADE0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8CACBCA-43F4-67CE-CA90-5C95DE3AC6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3364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79C87F-396D-28EE-C2F1-FCA7227D31BB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1217924"/>
            <a:chExt cx="2351135" cy="360000"/>
          </a:xfrm>
        </p:grpSpPr>
        <p:pic>
          <p:nvPicPr>
            <p:cNvPr id="122" name="Picture 12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6FE20DED-90AD-FCE5-6F3A-73C369B59D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66A5967-CF75-2155-5FEF-8C945C7B83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D8338-760C-8E50-F1D5-2E046B7986DE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3617084"/>
            <a:chExt cx="2351135" cy="36000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D2F104FE-601A-7CE8-7882-9D59C7F5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B921AC8-9380-01DC-DDB6-74344558AF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3BA17AB-EB0A-CF29-3EB0-5AF964CAA1C9}"/>
              </a:ext>
            </a:extLst>
          </p:cNvPr>
          <p:cNvGrpSpPr/>
          <p:nvPr/>
        </p:nvGrpSpPr>
        <p:grpSpPr>
          <a:xfrm>
            <a:off x="812633" y="5156688"/>
            <a:ext cx="2361959" cy="360000"/>
            <a:chOff x="577439" y="3137252"/>
            <a:chExt cx="2361959" cy="36000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91F578E-9801-FB87-2578-367556BD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5C536AB-2E62-6F9A-8A5C-009F1F6770B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3364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E9B564D-CFE7-B0CA-7518-D4035C12E9D6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2177588"/>
            <a:chExt cx="2351135" cy="360000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2EE2345-FF70-905B-E3F1-7DBE62D54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0F5E614-32A9-C7A6-BDCF-044C46A83F0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EC2606E-F445-A651-D3B5-7F4DF01BB49F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1217924"/>
            <a:chExt cx="2351135" cy="360000"/>
          </a:xfrm>
        </p:grpSpPr>
        <p:pic>
          <p:nvPicPr>
            <p:cNvPr id="135" name="Picture 134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E6DD2AFC-0226-B156-58B2-30AFE693BE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A62B16B-BA91-DB17-B550-0DA8D76F8C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sp>
        <p:nvSpPr>
          <p:cNvPr id="2" name="Text Placeholder 40">
            <a:extLst>
              <a:ext uri="{FF2B5EF4-FFF2-40B4-BE49-F238E27FC236}">
                <a16:creationId xmlns:a16="http://schemas.microsoft.com/office/drawing/2014/main" id="{E31D4CC8-6DC0-6397-DB77-35C714418F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5414612C-3272-C3C4-7089-1CF673F8B6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8AB157E4-FE2B-0319-4F57-12297ABB95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22E16A87-C14B-5106-F5F7-7A8E322E8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4F2E45-3353-2EF1-BC80-3E8A517E0F3A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33" name="Rectangle: Rounded Corners 6">
              <a:extLst>
                <a:ext uri="{FF2B5EF4-FFF2-40B4-BE49-F238E27FC236}">
                  <a16:creationId xmlns:a16="http://schemas.microsoft.com/office/drawing/2014/main" id="{6C846936-7E22-D04A-D7C5-867C11CD3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84AD5A27-2C54-BCAD-48A3-8EAAA00BF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B7E68B-FD7E-7211-9C78-C3C9F48A1538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BA2C0A58-8FC5-6C01-FA30-418057ABA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Handling more cases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94DBD6B-EC07-4049-EB3B-18B9F6CC7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18B259-EAFD-E350-F95C-AA5BD28A5B0C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9EF8B6EE-1E59-B3D5-9FA1-76227FF4B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2B0BA32-3321-E97D-A22F-E8B480C1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30B3C9F-A30A-4683-28EB-9F350FC90AC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Graphic 2">
            <a:hlinkClick r:id="rId16"/>
            <a:extLst>
              <a:ext uri="{FF2B5EF4-FFF2-40B4-BE49-F238E27FC236}">
                <a16:creationId xmlns:a16="http://schemas.microsoft.com/office/drawing/2014/main" id="{2CFD1D0A-9000-469B-EF11-7D57761BA6B8}"/>
              </a:ext>
            </a:extLst>
          </p:cNvPr>
          <p:cNvSpPr/>
          <p:nvPr/>
        </p:nvSpPr>
        <p:spPr>
          <a:xfrm>
            <a:off x="4579034" y="412087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99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AF6E7D-8E03-4168-83AA-7D826FD83E22}"/>
</file>

<file path=customXml/itemProps2.xml><?xml version="1.0" encoding="utf-8"?>
<ds:datastoreItem xmlns:ds="http://schemas.openxmlformats.org/officeDocument/2006/customXml" ds:itemID="{5E066577-AB08-495B-BC98-143691BD9366}"/>
</file>

<file path=customXml/itemProps3.xml><?xml version="1.0" encoding="utf-8"?>
<ds:datastoreItem xmlns:ds="http://schemas.openxmlformats.org/officeDocument/2006/customXml" ds:itemID="{F01E5D8C-A25E-4559-832C-B8E8FF0EE91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A day in the life of a Financial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2024-05-31T14:50:14Z</dcterms:created>
  <dcterms:modified xsi:type="dcterms:W3CDTF">2024-05-31T14:50:47Z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