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8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6" Type="http://schemas.openxmlformats.org/officeDocument/2006/relationships/hyperlink" Target="https://www.microsoft.com/en-us/videoplayer/embed/RW1lG7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upport.microsoft.com/en-us/topic/overview-of-microsoft-365-chat-preview-5b00a52d-7296-48ee-b938-b95b7209f737" TargetMode="External"/><Relationship Id="rId11" Type="http://schemas.openxmlformats.org/officeDocument/2006/relationships/image" Target="../media/image15.svg"/><Relationship Id="rId5" Type="http://schemas.openxmlformats.org/officeDocument/2006/relationships/image" Target="../media/image10.png"/><Relationship Id="rId15" Type="http://schemas.openxmlformats.org/officeDocument/2006/relationships/image" Target="../media/image19.sv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23F16038-3ECA-5B93-BFF2-67AAFF1E2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526298"/>
          </a:xfrm>
        </p:spPr>
        <p:txBody>
          <a:bodyPr/>
          <a:lstStyle/>
          <a:p>
            <a:r>
              <a:rPr lang="en-US" noProof="0"/>
              <a:t>A day in the life of a Financial Analyst</a:t>
            </a:r>
          </a:p>
        </p:txBody>
      </p:sp>
      <p:sp>
        <p:nvSpPr>
          <p:cNvPr id="125" name="Text Placeholder 124">
            <a:extLst>
              <a:ext uri="{FF2B5EF4-FFF2-40B4-BE49-F238E27FC236}">
                <a16:creationId xmlns:a16="http://schemas.microsoft.com/office/drawing/2014/main" id="{64378299-3226-F8AA-1A31-4D7A041A6D4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pPr marL="0" marR="0" lvl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100" b="1" i="0" u="none" strike="noStrike" kern="1200" cap="none" spc="-2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 panose="020B0502040204020203" pitchFamily="34" charset="0"/>
                <a:ea typeface="+mn-ea"/>
                <a:cs typeface="Segoe UI Semibold" panose="020B0502040204020203" pitchFamily="34" charset="0"/>
              </a:rPr>
              <a:t>Microsoft 365 Copilot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379D624F-A860-9CE9-D756-825F407619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976461" cy="345600"/>
          </a:xfrm>
        </p:spPr>
        <p:txBody>
          <a:bodyPr/>
          <a:lstStyle/>
          <a:p>
            <a:r>
              <a:rPr lang="en-US" noProof="0"/>
              <a:t>8:00 am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6E7CE62-9456-8A45-25A4-FE8613EC70E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rPr>
              <a:t>Hillary begins her day using Microsoft 365 Copilot Chat for Finance in Excel looking at the latest COGS estimates for a new product. She uses it to filter the data to get the view she wants. </a:t>
            </a:r>
          </a:p>
          <a:p>
            <a:endParaRPr lang="en-US" noProof="0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7CDA869-35AA-7E6B-0059-7813F399035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Sort the data 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by product feature and then filter out the Priority 2 features.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F786ECC7-0497-8250-7086-DCE4E9C52A0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776898" y="1593881"/>
            <a:ext cx="976461" cy="345600"/>
          </a:xfrm>
        </p:spPr>
        <p:txBody>
          <a:bodyPr/>
          <a:lstStyle/>
          <a:p>
            <a:r>
              <a:rPr lang="en-US" noProof="0"/>
              <a:t>9:30 am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DCB45C07-6CD9-1E53-4148-5F18F8A5800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She later meets with her manager and IT to discuss reporting requirements updates from the sales organization. She asks Copilot in Teams to summarize the requirements.</a:t>
            </a:r>
          </a:p>
          <a:p>
            <a:endParaRPr lang="en-US" noProof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8E53DE4B-5F69-1B6B-76BC-D02E95C7E1A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the meeting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and be sure to list all he reporting requirements that were mentioned.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B711834C-1181-E54E-3F35-4A3D37910D8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969595" y="1593881"/>
            <a:ext cx="976461" cy="345600"/>
          </a:xfrm>
        </p:spPr>
        <p:txBody>
          <a:bodyPr/>
          <a:lstStyle/>
          <a:p>
            <a:r>
              <a:rPr lang="en-US" noProof="0"/>
              <a:t>10:00 am</a:t>
            </a: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BCEC4F31-80AD-86CE-DE84-FD2792F309A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Hillary finally gets to her main project for the day and reviews the due diligence information on a potential acquisition target. She asks Copilot to create a summary of the content.</a:t>
            </a:r>
          </a:p>
          <a:p>
            <a:endParaRPr lang="en-US" noProof="0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D3C16D3F-955F-942A-92C3-6ACCD5C511E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Summarize the informatio</a:t>
            </a:r>
            <a:r>
              <a:rPr kumimoji="0" lang="en-US" sz="900" b="1" i="0" u="sng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n in [</a:t>
            </a:r>
            <a:r>
              <a:rPr kumimoji="0" lang="en-US" sz="900" b="0" i="0" u="sng" strike="noStrike" kern="1200" cap="none" spc="0" normalizeH="0" baseline="0" noProof="0" err="1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Fabrikam</a:t>
            </a:r>
            <a:r>
              <a:rPr kumimoji="0" lang="en-US" sz="900" b="0" i="0" u="sng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 financial data], [</a:t>
            </a:r>
            <a:r>
              <a:rPr kumimoji="0" lang="en-US" sz="900" b="0" i="0" u="sng" strike="noStrike" kern="1200" cap="none" spc="0" normalizeH="0" baseline="0" noProof="0" err="1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Fabrikam</a:t>
            </a:r>
            <a:r>
              <a:rPr kumimoji="0" lang="en-US" sz="900" b="0" i="0" u="sng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 operations analysis], [</a:t>
            </a:r>
            <a:r>
              <a:rPr kumimoji="0" lang="en-US" sz="900" b="0" i="0" u="sng" strike="noStrike" kern="1200" cap="none" spc="0" normalizeH="0" baseline="0" noProof="0" err="1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Fabrikam</a:t>
            </a:r>
            <a:r>
              <a:rPr kumimoji="0" lang="en-US" sz="900" b="0" i="0" u="sng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 integration plan].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B9B71A71-82A6-309C-41D4-38ECA93CF52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84200" y="4053821"/>
            <a:ext cx="976461" cy="345600"/>
          </a:xfrm>
        </p:spPr>
        <p:txBody>
          <a:bodyPr/>
          <a:lstStyle/>
          <a:p>
            <a:r>
              <a:rPr lang="en-US" noProof="0"/>
              <a:t>4:00 pm</a:t>
            </a:r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8591029F-36E2-575C-7E3A-BFF68DA2444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Hillary heads back into Copilot for Finance in Excel to update the acquisition numbers with the latest what-if scenarios and create some charts to go into the business planning presentation.</a:t>
            </a:r>
          </a:p>
          <a:p>
            <a:endParaRPr lang="en-US" noProof="0"/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1A9E268B-A46C-1D8C-0436-B980DF49AA3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What is the impact of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doubling the IT integration budget on the revenue per month?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D4F50D37-8419-C7C8-D6C1-C4A6598A5269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776898" y="4053821"/>
            <a:ext cx="976461" cy="345600"/>
          </a:xfrm>
        </p:spPr>
        <p:txBody>
          <a:bodyPr/>
          <a:lstStyle/>
          <a:p>
            <a:r>
              <a:rPr lang="en-US" noProof="0"/>
              <a:t>2:00 pm</a:t>
            </a:r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AB468DE7-B6D1-F1A0-0FD7-F1C9B4D01DF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Hillary needs to catch up on a chat she started in the morning. She prompts Copilot to summarize the thread. </a:t>
            </a:r>
          </a:p>
          <a:p>
            <a:endParaRPr lang="en-US" noProof="0"/>
          </a:p>
        </p:txBody>
      </p:sp>
      <p:sp>
        <p:nvSpPr>
          <p:cNvPr id="66" name="Text Placeholder 65">
            <a:extLst>
              <a:ext uri="{FF2B5EF4-FFF2-40B4-BE49-F238E27FC236}">
                <a16:creationId xmlns:a16="http://schemas.microsoft.com/office/drawing/2014/main" id="{38F08AFB-A062-D2DD-F924-36743ED802C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this thread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calling out where my name was mentioned and any action items for me.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0F9A379-1E39-4C5C-CC0A-EE307058616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969595" y="4053821"/>
            <a:ext cx="976461" cy="345600"/>
          </a:xfrm>
        </p:spPr>
        <p:txBody>
          <a:bodyPr/>
          <a:lstStyle/>
          <a:p>
            <a:r>
              <a:rPr lang="en-US" noProof="0"/>
              <a:t>11:00 am</a:t>
            </a:r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1D2292E1-6B26-4906-C0E7-1205606EA1B9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After creating an overview of the acquisition in Word, she asks Copilot in PowerPoint to turn the document into a presentation for the business development team.</a:t>
            </a:r>
          </a:p>
          <a:p>
            <a:endParaRPr lang="en-US" noProof="0"/>
          </a:p>
        </p:txBody>
      </p:sp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6DB93325-38B4-7ECF-9C96-F6FBAD0F192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presentation from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[</a:t>
            </a:r>
            <a:r>
              <a:rPr kumimoji="0" lang="en-US" sz="900" b="0" i="0" u="none" strike="noStrike" kern="1200" cap="none" spc="0" normalizeH="0" baseline="0" noProof="0" err="1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Fabrikam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 acquisition overview.docx]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FD64C1C-F771-5311-0762-2E86CE4AE266}"/>
              </a:ext>
            </a:extLst>
          </p:cNvPr>
          <p:cNvGrpSpPr/>
          <p:nvPr/>
        </p:nvGrpSpPr>
        <p:grpSpPr>
          <a:xfrm>
            <a:off x="10436608" y="1462475"/>
            <a:ext cx="1455068" cy="1438777"/>
            <a:chOff x="10436608" y="1462475"/>
            <a:chExt cx="1455068" cy="1438777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7214391-A987-6AB8-2A0D-A379E348139E}"/>
                </a:ext>
              </a:extLst>
            </p:cNvPr>
            <p:cNvSpPr txBox="1"/>
            <p:nvPr/>
          </p:nvSpPr>
          <p:spPr>
            <a:xfrm>
              <a:off x="10436608" y="1462475"/>
              <a:ext cx="1455068" cy="11079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Hillary</a:t>
              </a:r>
              <a:b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</a:br>
              <a:r>
                <a:rPr lang="en-US" sz="1600" noProof="0">
                  <a:solidFill>
                    <a:srgbClr val="C03BC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is a Financial Analyst at Contoso</a:t>
              </a:r>
            </a:p>
          </p:txBody>
        </p:sp>
        <p:pic>
          <p:nvPicPr>
            <p:cNvPr id="57" name="Graphic 56">
              <a:extLst>
                <a:ext uri="{FF2B5EF4-FFF2-40B4-BE49-F238E27FC236}">
                  <a16:creationId xmlns:a16="http://schemas.microsoft.com/office/drawing/2014/main" id="{F740AD35-159B-35FB-416A-BC6F16837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11616886" y="2626462"/>
              <a:ext cx="274790" cy="274790"/>
            </a:xfrm>
            <a:prstGeom prst="rect">
              <a:avLst/>
            </a:prstGeom>
          </p:spPr>
        </p:pic>
      </p:grpSp>
      <p:pic>
        <p:nvPicPr>
          <p:cNvPr id="86" name="Picture 85" descr="A person holding a computer&#10;&#10;Description automatically generated">
            <a:extLst>
              <a:ext uri="{FF2B5EF4-FFF2-40B4-BE49-F238E27FC236}">
                <a16:creationId xmlns:a16="http://schemas.microsoft.com/office/drawing/2014/main" id="{2F575DF5-3D0C-0DE5-0912-D8FC4DEEE20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926"/>
          <a:stretch/>
        </p:blipFill>
        <p:spPr>
          <a:xfrm>
            <a:off x="10088090" y="3033741"/>
            <a:ext cx="2103909" cy="3824259"/>
          </a:xfrm>
          <a:prstGeom prst="rect">
            <a:avLst/>
          </a:prstGeom>
        </p:spPr>
      </p:pic>
      <p:grpSp>
        <p:nvGrpSpPr>
          <p:cNvPr id="118" name="Group 117">
            <a:extLst>
              <a:ext uri="{FF2B5EF4-FFF2-40B4-BE49-F238E27FC236}">
                <a16:creationId xmlns:a16="http://schemas.microsoft.com/office/drawing/2014/main" id="{9DED2CFE-DACC-A799-9D5A-B2A266A21BDC}"/>
              </a:ext>
            </a:extLst>
          </p:cNvPr>
          <p:cNvGrpSpPr/>
          <p:nvPr/>
        </p:nvGrpSpPr>
        <p:grpSpPr>
          <a:xfrm>
            <a:off x="812633" y="2721252"/>
            <a:ext cx="2361959" cy="360000"/>
            <a:chOff x="577439" y="3137252"/>
            <a:chExt cx="2361959" cy="360000"/>
          </a:xfrm>
        </p:grpSpPr>
        <p:pic>
          <p:nvPicPr>
            <p:cNvPr id="119" name="Picture 118">
              <a:extLst>
                <a:ext uri="{FF2B5EF4-FFF2-40B4-BE49-F238E27FC236}">
                  <a16:creationId xmlns:a16="http://schemas.microsoft.com/office/drawing/2014/main" id="{E5B7B588-0FE6-715E-3DCF-BBA6ADE012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38CACBCA-43F4-67CE-CA90-5C95DE3AC6D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lang="en-US" sz="900" i="1" noProof="0">
                <a:solidFill>
                  <a:srgbClr val="0078D4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1879C87F-396D-28EE-C2F1-FCA7227D31BB}"/>
              </a:ext>
            </a:extLst>
          </p:cNvPr>
          <p:cNvGrpSpPr/>
          <p:nvPr/>
        </p:nvGrpSpPr>
        <p:grpSpPr>
          <a:xfrm>
            <a:off x="7198028" y="2721252"/>
            <a:ext cx="2351135" cy="360000"/>
            <a:chOff x="588263" y="1217924"/>
            <a:chExt cx="2351135" cy="360000"/>
          </a:xfrm>
        </p:grpSpPr>
        <p:pic>
          <p:nvPicPr>
            <p:cNvPr id="122" name="Picture 121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6FE20DED-90AD-FCE5-6F3A-73C369B59D7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966A5967-CF75-2155-5FEF-8C945C7B837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03ED8338-760C-8E50-F1D5-2E046B7986DE}"/>
              </a:ext>
            </a:extLst>
          </p:cNvPr>
          <p:cNvGrpSpPr/>
          <p:nvPr/>
        </p:nvGrpSpPr>
        <p:grpSpPr>
          <a:xfrm>
            <a:off x="3947719" y="2721252"/>
            <a:ext cx="2351135" cy="360000"/>
            <a:chOff x="588263" y="3617084"/>
            <a:chExt cx="2351135" cy="360000"/>
          </a:xfrm>
        </p:grpSpPr>
        <p:pic>
          <p:nvPicPr>
            <p:cNvPr id="126" name="Picture 125">
              <a:extLst>
                <a:ext uri="{FF2B5EF4-FFF2-40B4-BE49-F238E27FC236}">
                  <a16:creationId xmlns:a16="http://schemas.microsoft.com/office/drawing/2014/main" id="{D2F104FE-601A-7CE8-7882-9D59C7F5C52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BB921AC8-9380-01DC-DDB6-74344558AF0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A3BA17AB-EB0A-CF29-3EB0-5AF964CAA1C9}"/>
              </a:ext>
            </a:extLst>
          </p:cNvPr>
          <p:cNvGrpSpPr/>
          <p:nvPr/>
        </p:nvGrpSpPr>
        <p:grpSpPr>
          <a:xfrm>
            <a:off x="812633" y="5156688"/>
            <a:ext cx="2361959" cy="360000"/>
            <a:chOff x="577439" y="3137252"/>
            <a:chExt cx="2361959" cy="360000"/>
          </a:xfrm>
        </p:grpSpPr>
        <p:pic>
          <p:nvPicPr>
            <p:cNvPr id="129" name="Picture 128">
              <a:extLst>
                <a:ext uri="{FF2B5EF4-FFF2-40B4-BE49-F238E27FC236}">
                  <a16:creationId xmlns:a16="http://schemas.microsoft.com/office/drawing/2014/main" id="{D91F578E-9801-FB87-2578-367556BDA1F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E5C536AB-2E62-6F9A-8A5C-009F1F6770B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lang="en-US" sz="900" i="1" noProof="0">
                <a:solidFill>
                  <a:srgbClr val="0078D4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BE9B564D-CFE7-B0CA-7518-D4035C12E9D6}"/>
              </a:ext>
            </a:extLst>
          </p:cNvPr>
          <p:cNvGrpSpPr/>
          <p:nvPr/>
        </p:nvGrpSpPr>
        <p:grpSpPr>
          <a:xfrm>
            <a:off x="7198028" y="5156688"/>
            <a:ext cx="2351135" cy="360000"/>
            <a:chOff x="588263" y="2177588"/>
            <a:chExt cx="2351135" cy="360000"/>
          </a:xfrm>
        </p:grpSpPr>
        <p:pic>
          <p:nvPicPr>
            <p:cNvPr id="132" name="Picture 131">
              <a:extLst>
                <a:ext uri="{FF2B5EF4-FFF2-40B4-BE49-F238E27FC236}">
                  <a16:creationId xmlns:a16="http://schemas.microsoft.com/office/drawing/2014/main" id="{B2EE2345-FF70-905B-E3F1-7DBE62D54A6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A0F5E614-32A9-C7A6-BDCF-044C46A83F0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2EC2606E-F445-A651-D3B5-7F4DF01BB49F}"/>
              </a:ext>
            </a:extLst>
          </p:cNvPr>
          <p:cNvGrpSpPr/>
          <p:nvPr/>
        </p:nvGrpSpPr>
        <p:grpSpPr>
          <a:xfrm>
            <a:off x="3947719" y="5156688"/>
            <a:ext cx="2351135" cy="360000"/>
            <a:chOff x="588263" y="1217924"/>
            <a:chExt cx="2351135" cy="360000"/>
          </a:xfrm>
        </p:grpSpPr>
        <p:pic>
          <p:nvPicPr>
            <p:cNvPr id="135" name="Picture 134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E6DD2AFC-0226-B156-58B2-30AFE693B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CA62B16B-BA91-DB17-B550-0DA8D76F8C9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2" name="Text Placeholder 40">
            <a:extLst>
              <a:ext uri="{FF2B5EF4-FFF2-40B4-BE49-F238E27FC236}">
                <a16:creationId xmlns:a16="http://schemas.microsoft.com/office/drawing/2014/main" id="{E31D4CC8-6DC0-6397-DB77-35C714418F98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3" name="Text Placeholder 41">
            <a:extLst>
              <a:ext uri="{FF2B5EF4-FFF2-40B4-BE49-F238E27FC236}">
                <a16:creationId xmlns:a16="http://schemas.microsoft.com/office/drawing/2014/main" id="{5414612C-3272-C3C4-7089-1CF673F8B6A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" name="Text Placeholder 42">
            <a:extLst>
              <a:ext uri="{FF2B5EF4-FFF2-40B4-BE49-F238E27FC236}">
                <a16:creationId xmlns:a16="http://schemas.microsoft.com/office/drawing/2014/main" id="{8AB157E4-FE2B-0319-4F57-12297ABB956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31" name="Rectangle: Rounded Corners 6">
            <a:extLst>
              <a:ext uri="{FF2B5EF4-FFF2-40B4-BE49-F238E27FC236}">
                <a16:creationId xmlns:a16="http://schemas.microsoft.com/office/drawing/2014/main" id="{22E16A87-C14B-5106-F5F7-7A8E322E8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04F2E45-3353-2EF1-BC80-3E8A517E0F3A}"/>
              </a:ext>
            </a:extLst>
          </p:cNvPr>
          <p:cNvGrpSpPr/>
          <p:nvPr/>
        </p:nvGrpSpPr>
        <p:grpSpPr>
          <a:xfrm>
            <a:off x="1286540" y="1134767"/>
            <a:ext cx="1571031" cy="216000"/>
            <a:chOff x="1372194" y="969899"/>
            <a:chExt cx="1571031" cy="216000"/>
          </a:xfrm>
        </p:grpSpPr>
        <p:sp>
          <p:nvSpPr>
            <p:cNvPr id="33" name="Rectangle: Rounded Corners 6">
              <a:extLst>
                <a:ext uri="{FF2B5EF4-FFF2-40B4-BE49-F238E27FC236}">
                  <a16:creationId xmlns:a16="http://schemas.microsoft.com/office/drawing/2014/main" id="{6C846936-7E22-D04A-D7C5-867C11CD3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5710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~1 hour per week</a:t>
              </a:r>
            </a:p>
          </p:txBody>
        </p:sp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84AD5A27-2C54-BCAD-48A3-8EAAA00BFA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1B7E68B-FD7E-7211-9C78-C3C9F48A1538}"/>
              </a:ext>
            </a:extLst>
          </p:cNvPr>
          <p:cNvGrpSpPr/>
          <p:nvPr/>
        </p:nvGrpSpPr>
        <p:grpSpPr>
          <a:xfrm>
            <a:off x="5754503" y="1134767"/>
            <a:ext cx="2325078" cy="216000"/>
            <a:chOff x="6235579" y="969899"/>
            <a:chExt cx="2325078" cy="216000"/>
          </a:xfrm>
        </p:grpSpPr>
        <p:sp>
          <p:nvSpPr>
            <p:cNvPr id="42" name="Rectangle: Rounded Corners 6">
              <a:extLst>
                <a:ext uri="{FF2B5EF4-FFF2-40B4-BE49-F238E27FC236}">
                  <a16:creationId xmlns:a16="http://schemas.microsoft.com/office/drawing/2014/main" id="{BA2C0A58-8FC5-6C01-FA30-418057ABAE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6235579" y="969899"/>
              <a:ext cx="2325078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Handling more cases</a:t>
              </a:r>
            </a:p>
          </p:txBody>
        </p:sp>
        <p:pic>
          <p:nvPicPr>
            <p:cNvPr id="44" name="Graphic 43">
              <a:extLst>
                <a:ext uri="{FF2B5EF4-FFF2-40B4-BE49-F238E27FC236}">
                  <a16:creationId xmlns:a16="http://schemas.microsoft.com/office/drawing/2014/main" id="{094DBD6B-EC07-4049-EB3B-18B9F6CC73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6282712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318B259-EAFD-E350-F95C-AA5BD28A5B0C}"/>
              </a:ext>
            </a:extLst>
          </p:cNvPr>
          <p:cNvGrpSpPr/>
          <p:nvPr/>
        </p:nvGrpSpPr>
        <p:grpSpPr>
          <a:xfrm>
            <a:off x="2908241" y="1134767"/>
            <a:ext cx="2795593" cy="216000"/>
            <a:chOff x="3133720" y="969899"/>
            <a:chExt cx="2795593" cy="216000"/>
          </a:xfrm>
        </p:grpSpPr>
        <p:sp>
          <p:nvSpPr>
            <p:cNvPr id="47" name="Rectangle: Rounded Corners 6">
              <a:extLst>
                <a:ext uri="{FF2B5EF4-FFF2-40B4-BE49-F238E27FC236}">
                  <a16:creationId xmlns:a16="http://schemas.microsoft.com/office/drawing/2014/main" id="{9EF8B6EE-1E59-B3D5-9FA1-76227FF4B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133720" y="969899"/>
              <a:ext cx="279559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Areas of investment: Learning</a:t>
              </a:r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B2B0BA32-3321-E97D-A22F-E8B480C10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3193555" y="1005899"/>
              <a:ext cx="144000" cy="144000"/>
            </a:xfrm>
            <a:prstGeom prst="rect">
              <a:avLst/>
            </a:prstGeom>
          </p:spPr>
        </p:pic>
      </p:grp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830B3C9F-A30A-4683-28EB-9F350FC90AC8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16" name="Graphic 2">
            <a:hlinkClick r:id="rId16"/>
            <a:extLst>
              <a:ext uri="{FF2B5EF4-FFF2-40B4-BE49-F238E27FC236}">
                <a16:creationId xmlns:a16="http://schemas.microsoft.com/office/drawing/2014/main" id="{2CFD1D0A-9000-469B-EF11-7D57761BA6B8}"/>
              </a:ext>
            </a:extLst>
          </p:cNvPr>
          <p:cNvSpPr/>
          <p:nvPr/>
        </p:nvSpPr>
        <p:spPr>
          <a:xfrm>
            <a:off x="4579034" y="412087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171992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355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Financial Analyst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