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30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8.svg"/><Relationship Id="rId7" Type="http://schemas.openxmlformats.org/officeDocument/2006/relationships/hyperlink" Target="https://www.microsoft.com/en-us/videoplayer/embed/RW1lvKF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23F16038-3ECA-5B93-BFF2-67AAFF1E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 day in the life of a Finance Manager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4378299-3226-F8AA-1A31-4D7A041A6D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/>
              <a:t>Microsoft 365 Copilot and Copilot Studio</a:t>
            </a:r>
            <a:endParaRPr lang="en-US" sz="900" i="1" noProof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79D624F-A860-9CE9-D756-825F40761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8:00 am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8E0F4B9-BD03-23FF-3B64-BA48B1AEAF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Jack wants to deliver a presentation on the first quarter earning report to his team. </a:t>
            </a:r>
          </a:p>
          <a:p>
            <a:endParaRPr lang="en-US" noProof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2FEF066-432E-AA8F-BF20-39381B3DBE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</a:t>
            </a:r>
            <a:r>
              <a:rPr lang="en-US" noProof="0">
                <a:solidFill>
                  <a:srgbClr val="000000"/>
                </a:solidFill>
                <a:latin typeface="Segoe UI"/>
                <a:cs typeface="+mn-cs"/>
              </a:rPr>
              <a:t>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presentation 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[First quarter earnings report.docx]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786ECC7-0497-8250-7086-DCE4E9C52A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noProof="0"/>
              <a:t>8:30 am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2EB92F4-A679-E99C-D3B7-7584471447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He wants to start with a slide that provides a short introduction to the organization.</a:t>
            </a:r>
          </a:p>
          <a:p>
            <a:endParaRPr lang="en-US" noProof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AFF5391-15EE-5466-E8E9-4D9E21B9D0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</a:t>
            </a:r>
            <a:r>
              <a:rPr lang="en-US" noProof="0">
                <a:solidFill>
                  <a:srgbClr val="000000"/>
                </a:solidFill>
                <a:latin typeface="Segoe UI"/>
                <a:cs typeface="+mn-cs"/>
              </a:rPr>
              <a:t>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Add a slide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with an organization overview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11834C-1181-E54E-3F35-4A3D37910D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noProof="0"/>
              <a:t>9:00 am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C355C723-D533-BC17-0611-4C367DC5D3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Jack is tasked with analyzing an earnings report from a key competitor.</a:t>
            </a:r>
          </a:p>
          <a:p>
            <a:endParaRPr lang="en-US" noProof="0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4AEF5303-F6AB-957D-01D2-A1F36848C76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i="0" u="none" strike="noStrike" kern="1200" cap="none" spc="-2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Action: </a:t>
            </a:r>
            <a:r>
              <a:rPr kumimoji="0" lang="en-US" sz="900" b="1" i="0" u="none" strike="noStrike" kern="1200" cap="none" spc="-2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 this document</a:t>
            </a:r>
            <a:endParaRPr kumimoji="0" lang="en-US" sz="900" b="0" i="0" u="none" strike="noStrike" kern="1200" cap="none" spc="-2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9B71A71-82A6-309C-41D4-38ECA93CF5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noProof="0"/>
              <a:t>4:00 pm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DD33C918-7620-BFB3-9C74-E4CDB95677F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Jack needs to see the balance in his team’s travel budget. He uses Copilot to access a Copilot Agent to get that information from the organization’s SAP system</a:t>
            </a:r>
          </a:p>
          <a:p>
            <a:endParaRPr lang="en-US" noProof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3E6BAA17-0A8C-C0CF-B295-AC643A3A678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</a:t>
            </a:r>
            <a:r>
              <a:rPr lang="en-US" noProof="0">
                <a:solidFill>
                  <a:srgbClr val="000000"/>
                </a:solidFill>
                <a:latin typeface="Segoe UI"/>
                <a:cs typeface="+mn-cs"/>
              </a:rPr>
              <a:t>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How much budget is available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this quarter for travel to customers?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4F50D37-8419-C7C8-D6C1-C4A6598A52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noProof="0"/>
              <a:t>2:00 pm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F12D02D-254C-BE95-CA02-D4109395D5B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Jack new needs to create some charts for a presentation based on the data in the Excel.</a:t>
            </a:r>
          </a:p>
          <a:p>
            <a:endParaRPr lang="en-US" noProof="0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A17BD0EE-5160-A871-D6AD-B14C216986D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Action: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Show Insights</a:t>
            </a:r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0F9A379-1E39-4C5C-CC0A-EE30705861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noProof="0"/>
              <a:t>11:00 am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296F6C77-697D-0B00-8C67-C47FE342BD1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Jack needs to update some financial numbers that are in a table in Excel. He uses Copilot to add some calculations and make the data easier to read.</a:t>
            </a:r>
          </a:p>
          <a:p>
            <a:endParaRPr lang="en-US" noProof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158ECE9-6571-7EFB-79DF-DF81149DDD3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</a:t>
            </a:r>
            <a:r>
              <a:rPr lang="en-US" noProof="0">
                <a:solidFill>
                  <a:srgbClr val="000000"/>
                </a:solidFill>
                <a:latin typeface="Segoe UI"/>
                <a:cs typeface="+mn-cs"/>
              </a:rPr>
              <a:t>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Add a column for YoY sales increase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Add a color scale to the column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916D14-9732-1289-3A7F-3CAE7C63F3F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noProof="0"/>
              <a:t>Extend</a:t>
            </a:r>
          </a:p>
        </p:txBody>
      </p:sp>
      <p:sp>
        <p:nvSpPr>
          <p:cNvPr id="2" name="Text Placeholder 40">
            <a:extLst>
              <a:ext uri="{FF2B5EF4-FFF2-40B4-BE49-F238E27FC236}">
                <a16:creationId xmlns:a16="http://schemas.microsoft.com/office/drawing/2014/main" id="{9DD4DC47-89B2-CC03-4189-3E948EC3783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3" name="Text Placeholder 41">
            <a:extLst>
              <a:ext uri="{FF2B5EF4-FFF2-40B4-BE49-F238E27FC236}">
                <a16:creationId xmlns:a16="http://schemas.microsoft.com/office/drawing/2014/main" id="{C0E7BE24-8B30-61B8-A76B-114A10B6B92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EB9C2015-17DA-394B-26C6-70F3F7E5B78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D64C1C-F771-5311-0762-2E86CE4AE266}"/>
              </a:ext>
            </a:extLst>
          </p:cNvPr>
          <p:cNvGrpSpPr/>
          <p:nvPr/>
        </p:nvGrpSpPr>
        <p:grpSpPr>
          <a:xfrm>
            <a:off x="10195084" y="1462475"/>
            <a:ext cx="1696592" cy="1231837"/>
            <a:chOff x="10195084" y="1462475"/>
            <a:chExt cx="1696592" cy="123183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214391-A987-6AB8-2A0D-A379E348139E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Jack</a:t>
              </a:r>
              <a:b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lang="en-US" sz="1600" noProof="0">
                  <a:solidFill>
                    <a:srgbClr val="C03B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is a Finance team manager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F740AD35-159B-35FB-416A-BC6F1683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1616886" y="2419522"/>
              <a:ext cx="274790" cy="274790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928BDED-C96D-C990-A50B-25B55737DB8C}"/>
              </a:ext>
            </a:extLst>
          </p:cNvPr>
          <p:cNvGrpSpPr/>
          <p:nvPr/>
        </p:nvGrpSpPr>
        <p:grpSpPr>
          <a:xfrm>
            <a:off x="812633" y="2721252"/>
            <a:ext cx="2351135" cy="360000"/>
            <a:chOff x="588263" y="2177588"/>
            <a:chExt cx="2351135" cy="360000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9BD5A25-F55C-8110-1E45-227E98081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6D90DAD-EA10-170D-C5F9-4FC49BD915F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85B3C38-B57B-D08F-2E04-2D5DBC7F2DA4}"/>
              </a:ext>
            </a:extLst>
          </p:cNvPr>
          <p:cNvGrpSpPr/>
          <p:nvPr/>
        </p:nvGrpSpPr>
        <p:grpSpPr>
          <a:xfrm>
            <a:off x="7198028" y="2721252"/>
            <a:ext cx="2351135" cy="360000"/>
            <a:chOff x="588263" y="2657420"/>
            <a:chExt cx="2351135" cy="360000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F37A399D-6A2D-4FCD-FEE5-96D4644DA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78CE3F6-0DF3-FBAA-1097-8B486647BA2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035B696-AD15-BDCD-D91A-59D478929080}"/>
              </a:ext>
            </a:extLst>
          </p:cNvPr>
          <p:cNvGrpSpPr/>
          <p:nvPr/>
        </p:nvGrpSpPr>
        <p:grpSpPr>
          <a:xfrm>
            <a:off x="3947719" y="2721252"/>
            <a:ext cx="2351135" cy="360000"/>
            <a:chOff x="588263" y="2177588"/>
            <a:chExt cx="2351135" cy="360000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8256739E-982E-B414-9A86-0546140E0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12F1C63-5706-A3A6-2319-18285B7E72B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2DE4187-6C16-A8C1-2ED5-1BEC2D1CDE93}"/>
              </a:ext>
            </a:extLst>
          </p:cNvPr>
          <p:cNvGrpSpPr/>
          <p:nvPr/>
        </p:nvGrpSpPr>
        <p:grpSpPr>
          <a:xfrm>
            <a:off x="3947719" y="5156688"/>
            <a:ext cx="2361959" cy="360000"/>
            <a:chOff x="577439" y="3137252"/>
            <a:chExt cx="2361959" cy="360000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CFD07CE7-5961-38C2-B1B0-39B084114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F786637-519C-707D-B299-5929EBCDC5F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1D75D96-97C9-06C3-1D49-D52F8A0F3EF7}"/>
              </a:ext>
            </a:extLst>
          </p:cNvPr>
          <p:cNvGrpSpPr/>
          <p:nvPr/>
        </p:nvGrpSpPr>
        <p:grpSpPr>
          <a:xfrm>
            <a:off x="7198028" y="5156688"/>
            <a:ext cx="2361959" cy="360000"/>
            <a:chOff x="577439" y="3137252"/>
            <a:chExt cx="2361959" cy="360000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D89EB90E-4464-76B0-6AEE-1DD0FB2F6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4688E90-9582-CB47-9DE1-3DE254005B1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6" name="Graphic 2">
            <a:hlinkClick r:id="rId7"/>
            <a:extLst>
              <a:ext uri="{FF2B5EF4-FFF2-40B4-BE49-F238E27FC236}">
                <a16:creationId xmlns:a16="http://schemas.microsoft.com/office/drawing/2014/main" id="{370CF018-997D-F260-2394-77BAFDC1DDDA}"/>
              </a:ext>
            </a:extLst>
          </p:cNvPr>
          <p:cNvSpPr/>
          <p:nvPr/>
        </p:nvSpPr>
        <p:spPr>
          <a:xfrm>
            <a:off x="4639259" y="430428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D359DB53-BF21-29EB-C99B-35198425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CA5FD5-5ACB-D499-3850-AF5309044BFE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24" name="Rectangle: Rounded Corners 6">
              <a:extLst>
                <a:ext uri="{FF2B5EF4-FFF2-40B4-BE49-F238E27FC236}">
                  <a16:creationId xmlns:a16="http://schemas.microsoft.com/office/drawing/2014/main" id="{2AE99E0D-EFBA-CED4-7325-75803F1A4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C9ECCDA1-0676-7E99-CA7B-D971BB06A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FEC582-2F8C-79D2-61FE-192BCB7B1CB8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27" name="Rectangle: Rounded Corners 6">
              <a:extLst>
                <a:ext uri="{FF2B5EF4-FFF2-40B4-BE49-F238E27FC236}">
                  <a16:creationId xmlns:a16="http://schemas.microsoft.com/office/drawing/2014/main" id="{02974F38-6383-CD76-C894-F28D4A2F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Delivering quality analysis</a:t>
              </a: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43FF2A74-046B-489B-4A59-17DBB3A9F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DA2914-F8FE-1D0C-2520-45809A546EB2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30" name="Rectangle: Rounded Corners 6">
              <a:extLst>
                <a:ext uri="{FF2B5EF4-FFF2-40B4-BE49-F238E27FC236}">
                  <a16:creationId xmlns:a16="http://schemas.microsoft.com/office/drawing/2014/main" id="{77084C7B-9CE4-51CE-A13E-6223376C2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Communications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449B8F1-B536-5E85-2FC2-11372EFB0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4907E00-8162-E411-181D-DCBD1E7B6610}"/>
              </a:ext>
            </a:extLst>
          </p:cNvPr>
          <p:cNvGrpSpPr/>
          <p:nvPr/>
        </p:nvGrpSpPr>
        <p:grpSpPr>
          <a:xfrm>
            <a:off x="772350" y="5276178"/>
            <a:ext cx="2350571" cy="365760"/>
            <a:chOff x="762175" y="2722704"/>
            <a:chExt cx="2350571" cy="3657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CE33B8-5633-B22F-4E18-B04730EFC2F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220562" y="2764673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+Connection to SAP</a:t>
              </a:r>
            </a:p>
          </p:txBody>
        </p:sp>
        <p:pic>
          <p:nvPicPr>
            <p:cNvPr id="11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F843E53F-1653-9EA8-56B1-7C75CD5B50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2175" y="2722704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 descr="A person with dreadlocks smiling&#10;&#10;AI-generated content may be incorrect.">
            <a:extLst>
              <a:ext uri="{FF2B5EF4-FFF2-40B4-BE49-F238E27FC236}">
                <a16:creationId xmlns:a16="http://schemas.microsoft.com/office/drawing/2014/main" id="{6109CEBB-1EF7-750E-AEFC-F6197F79A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62292" y="3748771"/>
            <a:ext cx="2048434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894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258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Finance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2025-02-11T21:42:32Z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