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8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715" dt="2025-03-09T20:13:40.6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36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57A88C-D68B-7E43-B6BD-8EAA306090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6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85751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78065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78065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23899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23899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22079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76908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895070" y="358721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955436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85751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79309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79309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24834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24834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23351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95451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svg"/><Relationship Id="rId11" Type="http://schemas.openxmlformats.org/officeDocument/2006/relationships/hyperlink" Target="https://support.microsoft.com/en-us/topic/overview-of-microsoft-365-chat-preview-5b00a52d-7296-48ee-b938-b95b7209f737" TargetMode="External"/><Relationship Id="rId5" Type="http://schemas.openxmlformats.org/officeDocument/2006/relationships/image" Target="../media/image9.png"/><Relationship Id="rId15" Type="http://schemas.openxmlformats.org/officeDocument/2006/relationships/hyperlink" Target="https://copilot.cloud.microsoft/prompts/ef17e7e4-2dc5-447e-b657-732c1aced129?ocid=CopilotLab_Web_SS_CopyLink" TargetMode="External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hyperlink" Target="https://copilot.cloud.microsoft/prompts/37ead114-969e-474e-ae26-821e698da037?ocid=CopilotLab_Web_SS_CopyLi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6ABEE3-1E06-0C20-5E86-5CC3F390BB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1C7A3-9A0A-DFF8-283E-571268D9B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 dirty="0"/>
              <a:t>A day in the life of a Factory worker</a:t>
            </a:r>
          </a:p>
        </p:txBody>
      </p:sp>
      <p:sp>
        <p:nvSpPr>
          <p:cNvPr id="13" name="License">
            <a:extLst>
              <a:ext uri="{FF2B5EF4-FFF2-40B4-BE49-F238E27FC236}">
                <a16:creationId xmlns:a16="http://schemas.microsoft.com/office/drawing/2014/main" id="{6E84813C-858B-E816-7CE2-B5F5024A4362}"/>
              </a:ext>
            </a:extLst>
          </p:cNvPr>
          <p:cNvSpPr txBox="1">
            <a:spLocks/>
          </p:cNvSpPr>
          <p:nvPr/>
        </p:nvSpPr>
        <p:spPr>
          <a:xfrm>
            <a:off x="6519224" y="521099"/>
            <a:ext cx="3599821" cy="169277"/>
          </a:xfrm>
          <a:prstGeom prst="rect">
            <a:avLst/>
          </a:prstGeom>
        </p:spPr>
        <p:txBody>
          <a:bodyPr lIns="0" rIns="0" anchor="ctr"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en-US" sz="1100" b="1" spc="-20" noProof="0" dirty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Microsoft 365 Copilot Chat</a:t>
            </a:r>
          </a:p>
        </p:txBody>
      </p:sp>
      <p:sp>
        <p:nvSpPr>
          <p:cNvPr id="34" name="Level">
            <a:extLst>
              <a:ext uri="{FF2B5EF4-FFF2-40B4-BE49-F238E27FC236}">
                <a16:creationId xmlns:a16="http://schemas.microsoft.com/office/drawing/2014/main" id="{8A515A6E-B807-BF87-1956-74BA298A4FCE}"/>
              </a:ext>
            </a:extLst>
          </p:cNvPr>
          <p:cNvSpPr txBox="1">
            <a:spLocks/>
          </p:cNvSpPr>
          <p:nvPr/>
        </p:nvSpPr>
        <p:spPr>
          <a:xfrm>
            <a:off x="10443987" y="521099"/>
            <a:ext cx="1456966" cy="179100"/>
          </a:xfrm>
          <a:prstGeom prst="roundRect">
            <a:avLst>
              <a:gd name="adj" fmla="val 10035"/>
            </a:avLst>
          </a:prstGeom>
        </p:spPr>
        <p:txBody>
          <a:bodyPr lIns="0" rIns="0" anchor="ctr"/>
          <a:lstStyle>
            <a:defPPr>
              <a:defRPr lang="en-US"/>
            </a:defPPr>
            <a:lvl1pPr marR="0" indent="0" algn="r" defTabSz="932742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100" b="1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R="0" indent="-228600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spc="0" baseline="0"/>
            </a:lvl2pPr>
            <a:lvl3pPr marL="657225" marR="0" indent="-20002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spc="0" baseline="0"/>
            </a:lvl3pPr>
            <a:lvl4pPr marL="842963" marR="0" indent="-18097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spc="0" baseline="0"/>
            </a:lvl4pPr>
            <a:lvl5pPr marL="1023938" marR="0" indent="-16827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spc="0" baseline="0"/>
            </a:lvl5pPr>
            <a:lvl6pPr marL="2565040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3031412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97783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964155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noProof="0" dirty="0"/>
              <a:t>Start</a:t>
            </a:r>
          </a:p>
        </p:txBody>
      </p:sp>
      <p:sp>
        <p:nvSpPr>
          <p:cNvPr id="3" name="Benefits">
            <a:extLst>
              <a:ext uri="{FF2B5EF4-FFF2-40B4-BE49-F238E27FC236}">
                <a16:creationId xmlns:a16="http://schemas.microsoft.com/office/drawing/2014/main" id="{D9317D7E-6D4E-001F-CB35-E57D5C1C4D8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sp>
        <p:nvSpPr>
          <p:cNvPr id="6" name="Benefit 1">
            <a:extLst>
              <a:ext uri="{FF2B5EF4-FFF2-40B4-BE49-F238E27FC236}">
                <a16:creationId xmlns:a16="http://schemas.microsoft.com/office/drawing/2014/main" id="{F6700F7E-5813-BD1E-A8F6-CF0339ABAD0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1286540" y="1134767"/>
            <a:ext cx="1703112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Save 15 minutes per day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6903257F-3434-8333-7331-86C86DC51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36270" y="1170767"/>
            <a:ext cx="144000" cy="144000"/>
          </a:xfrm>
          <a:prstGeom prst="rect">
            <a:avLst/>
          </a:prstGeom>
        </p:spPr>
      </p:pic>
      <p:sp>
        <p:nvSpPr>
          <p:cNvPr id="32" name="Benefit 2">
            <a:extLst>
              <a:ext uri="{FF2B5EF4-FFF2-40B4-BE49-F238E27FC236}">
                <a16:creationId xmlns:a16="http://schemas.microsoft.com/office/drawing/2014/main" id="{30A50EA9-A522-0223-9AE4-392BB94477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3041355" y="1138427"/>
            <a:ext cx="1790096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Reduce downtime</a:t>
            </a:r>
          </a:p>
        </p:txBody>
      </p:sp>
      <p:pic>
        <p:nvPicPr>
          <p:cNvPr id="33" name="Graphic 32">
            <a:extLst>
              <a:ext uri="{FF2B5EF4-FFF2-40B4-BE49-F238E27FC236}">
                <a16:creationId xmlns:a16="http://schemas.microsoft.com/office/drawing/2014/main" id="{5EB229EB-2E35-D45A-A4A0-28ED90BE8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189" y="1174427"/>
            <a:ext cx="144000" cy="144000"/>
          </a:xfrm>
          <a:prstGeom prst="rect">
            <a:avLst/>
          </a:prstGeom>
        </p:spPr>
      </p:pic>
      <p:sp>
        <p:nvSpPr>
          <p:cNvPr id="18" name="Benefit 3">
            <a:extLst>
              <a:ext uri="{FF2B5EF4-FFF2-40B4-BE49-F238E27FC236}">
                <a16:creationId xmlns:a16="http://schemas.microsoft.com/office/drawing/2014/main" id="{88EA4FB0-A6BA-D9DD-768F-F4072ABE3ED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4877633" y="1145282"/>
            <a:ext cx="1970842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dirty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Improve quality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73391D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pic>
        <p:nvPicPr>
          <p:cNvPr id="27" name="Graphic 26">
            <a:extLst>
              <a:ext uri="{FF2B5EF4-FFF2-40B4-BE49-F238E27FC236}">
                <a16:creationId xmlns:a16="http://schemas.microsoft.com/office/drawing/2014/main" id="{7488BBAE-B9F3-0DD6-4BEE-E260950359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18140" y="1181282"/>
            <a:ext cx="144000" cy="1440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A97593E-9D04-6464-6EC0-7A42423A9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Name">
            <a:extLst>
              <a:ext uri="{FF2B5EF4-FFF2-40B4-BE49-F238E27FC236}">
                <a16:creationId xmlns:a16="http://schemas.microsoft.com/office/drawing/2014/main" id="{9B06AED5-AA04-5DC9-D78D-E9EAF140BDCA}"/>
              </a:ext>
            </a:extLst>
          </p:cNvPr>
          <p:cNvSpPr txBox="1"/>
          <p:nvPr/>
        </p:nvSpPr>
        <p:spPr>
          <a:xfrm>
            <a:off x="10430234" y="1708697"/>
            <a:ext cx="1461442" cy="86177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Dan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C03BC4"/>
                </a:solidFill>
                <a:latin typeface="Segoe UI Semibold"/>
              </a:rPr>
              <a:t>is a Machine Operator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3BC4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pic>
        <p:nvPicPr>
          <p:cNvPr id="39" name="Graphic 38">
            <a:extLst>
              <a:ext uri="{FF2B5EF4-FFF2-40B4-BE49-F238E27FC236}">
                <a16:creationId xmlns:a16="http://schemas.microsoft.com/office/drawing/2014/main" id="{74226B33-C9AA-423B-B5DB-1B83257F9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0800000">
            <a:off x="11616886" y="2658889"/>
            <a:ext cx="274790" cy="274790"/>
          </a:xfrm>
          <a:prstGeom prst="rect">
            <a:avLst/>
          </a:prstGeom>
        </p:spPr>
      </p:pic>
      <p:sp>
        <p:nvSpPr>
          <p:cNvPr id="82" name="Step 1 Title">
            <a:extLst>
              <a:ext uri="{FF2B5EF4-FFF2-40B4-BE49-F238E27FC236}">
                <a16:creationId xmlns:a16="http://schemas.microsoft.com/office/drawing/2014/main" id="{755F3ACD-D582-9623-2AEB-D1CF1A86105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8:00 am​</a:t>
            </a:r>
          </a:p>
        </p:txBody>
      </p:sp>
      <p:sp>
        <p:nvSpPr>
          <p:cNvPr id="66" name="Step 1 Top">
            <a:extLst>
              <a:ext uri="{FF2B5EF4-FFF2-40B4-BE49-F238E27FC236}">
                <a16:creationId xmlns:a16="http://schemas.microsoft.com/office/drawing/2014/main" id="{5600C837-BDEC-6D8A-3BBF-200E2A2440B8}"/>
              </a:ext>
            </a:extLst>
          </p:cNvPr>
          <p:cNvSpPr txBox="1">
            <a:spLocks/>
          </p:cNvSpPr>
          <p:nvPr/>
        </p:nvSpPr>
        <p:spPr>
          <a:xfrm>
            <a:off x="584200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/>
              <a:t>The manual for a piece of equipment has gone missing. Ask Copilot to find the required maintenance procedure.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C1EB147-E3C1-0BAA-ABDD-2E61E0F98881}"/>
              </a:ext>
            </a:extLst>
          </p:cNvPr>
          <p:cNvGrpSpPr/>
          <p:nvPr/>
        </p:nvGrpSpPr>
        <p:grpSpPr>
          <a:xfrm>
            <a:off x="694182" y="2772588"/>
            <a:ext cx="1601118" cy="360000"/>
            <a:chOff x="588263" y="1217924"/>
            <a:chExt cx="1601118" cy="360000"/>
          </a:xfrm>
        </p:grpSpPr>
        <p:pic>
          <p:nvPicPr>
            <p:cNvPr id="15" name="Picture 14" descr="Zip Co logo SVG free download, id: 101874 - Brandlogos.net">
              <a:hlinkClick r:id="rId11"/>
              <a:extLst>
                <a:ext uri="{FF2B5EF4-FFF2-40B4-BE49-F238E27FC236}">
                  <a16:creationId xmlns:a16="http://schemas.microsoft.com/office/drawing/2014/main" id="{71B22CF4-8D28-4A98-8B48-CCC3D31EDAF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CB37F35-3D4E-840B-EF6D-6750EB2671A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sp>
        <p:nvSpPr>
          <p:cNvPr id="67" name="Step 1 Bottom">
            <a:extLst>
              <a:ext uri="{FF2B5EF4-FFF2-40B4-BE49-F238E27FC236}">
                <a16:creationId xmlns:a16="http://schemas.microsoft.com/office/drawing/2014/main" id="{D1EA8704-492B-660E-C582-F35F580736A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584200" y="3208260"/>
            <a:ext cx="2808000" cy="626701"/>
          </a:xfrm>
          <a:prstGeom prst="roundRect">
            <a:avLst>
              <a:gd name="adj" fmla="val 10001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</a:t>
            </a:r>
            <a:r>
              <a:rPr lang="en-US" dirty="0"/>
              <a:t>: Can you find the maintenance manual for [X] piece of machinery?</a:t>
            </a:r>
          </a:p>
          <a:p>
            <a:endParaRPr lang="en-US" dirty="0"/>
          </a:p>
        </p:txBody>
      </p:sp>
      <p:sp>
        <p:nvSpPr>
          <p:cNvPr id="84" name="Step 2 Title">
            <a:extLst>
              <a:ext uri="{FF2B5EF4-FFF2-40B4-BE49-F238E27FC236}">
                <a16:creationId xmlns:a16="http://schemas.microsoft.com/office/drawing/2014/main" id="{8601D233-91E3-6F4F-2A6A-8BDD0BC478D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9:30 am</a:t>
            </a:r>
          </a:p>
        </p:txBody>
      </p:sp>
      <p:sp>
        <p:nvSpPr>
          <p:cNvPr id="68" name="Step 2 Top">
            <a:extLst>
              <a:ext uri="{FF2B5EF4-FFF2-40B4-BE49-F238E27FC236}">
                <a16:creationId xmlns:a16="http://schemas.microsoft.com/office/drawing/2014/main" id="{C3848CAE-59F4-5640-A40D-EADEA8D02257}"/>
              </a:ext>
            </a:extLst>
          </p:cNvPr>
          <p:cNvSpPr txBox="1">
            <a:spLocks/>
          </p:cNvSpPr>
          <p:nvPr/>
        </p:nvSpPr>
        <p:spPr>
          <a:xfrm>
            <a:off x="3776898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Dan must write up a minor safety incident. He uses Copilot to ensure clarity and completeness.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egoe UI"/>
              <a:cs typeface="Segoe UI" pitchFamily="34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803C00C-B0CE-C46F-8566-46038B5328DF}"/>
              </a:ext>
            </a:extLst>
          </p:cNvPr>
          <p:cNvGrpSpPr/>
          <p:nvPr/>
        </p:nvGrpSpPr>
        <p:grpSpPr>
          <a:xfrm>
            <a:off x="3874885" y="2776416"/>
            <a:ext cx="1601118" cy="360000"/>
            <a:chOff x="588263" y="1217924"/>
            <a:chExt cx="1601118" cy="360000"/>
          </a:xfrm>
        </p:grpSpPr>
        <p:pic>
          <p:nvPicPr>
            <p:cNvPr id="41" name="Picture 40" descr="Zip Co logo SVG free download, id: 101874 - Brandlogos.net">
              <a:hlinkClick r:id="rId11"/>
              <a:extLst>
                <a:ext uri="{FF2B5EF4-FFF2-40B4-BE49-F238E27FC236}">
                  <a16:creationId xmlns:a16="http://schemas.microsoft.com/office/drawing/2014/main" id="{63039ACD-A2F2-F847-FBF7-12CB428ACE0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393364A-04F3-89F1-C5F6-1B3ED24F5BA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sp>
        <p:nvSpPr>
          <p:cNvPr id="69" name="Step 2 Bottom">
            <a:extLst>
              <a:ext uri="{FF2B5EF4-FFF2-40B4-BE49-F238E27FC236}">
                <a16:creationId xmlns:a16="http://schemas.microsoft.com/office/drawing/2014/main" id="{17324264-9CE7-0D2C-0838-43EB7E90D10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3719286" y="3208260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lang="en-US" noProof="0" dirty="0"/>
              <a:t>Write up a safety incident report based on [incident report.docx] and using the following bullet points.</a:t>
            </a:r>
          </a:p>
        </p:txBody>
      </p:sp>
      <p:sp>
        <p:nvSpPr>
          <p:cNvPr id="83" name="Step 3 Title">
            <a:extLst>
              <a:ext uri="{FF2B5EF4-FFF2-40B4-BE49-F238E27FC236}">
                <a16:creationId xmlns:a16="http://schemas.microsoft.com/office/drawing/2014/main" id="{5DCF82F2-3801-051B-8354-4B3532F00FE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10:00 am</a:t>
            </a:r>
          </a:p>
        </p:txBody>
      </p:sp>
      <p:sp>
        <p:nvSpPr>
          <p:cNvPr id="70" name="Step 3 Top">
            <a:extLst>
              <a:ext uri="{FF2B5EF4-FFF2-40B4-BE49-F238E27FC236}">
                <a16:creationId xmlns:a16="http://schemas.microsoft.com/office/drawing/2014/main" id="{BCAB4ABD-42C0-8E3B-AADC-1B1EDD09D80E}"/>
              </a:ext>
            </a:extLst>
          </p:cNvPr>
          <p:cNvSpPr txBox="1">
            <a:spLocks/>
          </p:cNvSpPr>
          <p:nvPr/>
        </p:nvSpPr>
        <p:spPr>
          <a:xfrm>
            <a:off x="6969595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Dan wants to notify his supervisor about a production delay.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EC9FA8A-7277-1C7D-DBC9-C0F5D7E6784C}"/>
              </a:ext>
            </a:extLst>
          </p:cNvPr>
          <p:cNvGrpSpPr/>
          <p:nvPr/>
        </p:nvGrpSpPr>
        <p:grpSpPr>
          <a:xfrm>
            <a:off x="7098148" y="2738206"/>
            <a:ext cx="1601118" cy="360000"/>
            <a:chOff x="588263" y="1217924"/>
            <a:chExt cx="1601118" cy="360000"/>
          </a:xfrm>
        </p:grpSpPr>
        <p:pic>
          <p:nvPicPr>
            <p:cNvPr id="50" name="Picture 49" descr="Zip Co logo SVG free download, id: 101874 - Brandlogos.net">
              <a:hlinkClick r:id="rId11"/>
              <a:extLst>
                <a:ext uri="{FF2B5EF4-FFF2-40B4-BE49-F238E27FC236}">
                  <a16:creationId xmlns:a16="http://schemas.microsoft.com/office/drawing/2014/main" id="{A340B941-E15E-956C-58CB-8FB663EE713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BD67DA1-8BFD-73E4-09A3-985FD2BC736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sp>
        <p:nvSpPr>
          <p:cNvPr id="71" name="Step 3 Bottom">
            <a:extLst>
              <a:ext uri="{FF2B5EF4-FFF2-40B4-BE49-F238E27FC236}">
                <a16:creationId xmlns:a16="http://schemas.microsoft.com/office/drawing/2014/main" id="{88A8F64C-05C5-DAF1-B684-70117228201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6969595" y="3208260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</a:t>
            </a:r>
            <a:r>
              <a:rPr lang="en-US" dirty="0"/>
              <a:t>pt: Can you draft an email to the supervisor about a production delay?</a:t>
            </a:r>
          </a:p>
        </p:txBody>
      </p:sp>
      <p:sp>
        <p:nvSpPr>
          <p:cNvPr id="88" name="Step 4 Title">
            <a:extLst>
              <a:ext uri="{FF2B5EF4-FFF2-40B4-BE49-F238E27FC236}">
                <a16:creationId xmlns:a16="http://schemas.microsoft.com/office/drawing/2014/main" id="{E11347A9-62C4-53A6-C993-7103E86C7B4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1:00 pm</a:t>
            </a:r>
          </a:p>
        </p:txBody>
      </p:sp>
      <p:sp>
        <p:nvSpPr>
          <p:cNvPr id="103" name="Step 4 Top">
            <a:extLst>
              <a:ext uri="{FF2B5EF4-FFF2-40B4-BE49-F238E27FC236}">
                <a16:creationId xmlns:a16="http://schemas.microsoft.com/office/drawing/2014/main" id="{E41733F9-D4FA-6F33-1B74-D40731316D87}"/>
              </a:ext>
            </a:extLst>
          </p:cNvPr>
          <p:cNvSpPr txBox="1">
            <a:spLocks/>
          </p:cNvSpPr>
          <p:nvPr/>
        </p:nvSpPr>
        <p:spPr>
          <a:xfrm>
            <a:off x="6969595" y="4488366"/>
            <a:ext cx="2808000" cy="775753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Dan needs help understanding the product schedule.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852AC39-1D16-D63B-6AD9-9D0ED28224BA}"/>
              </a:ext>
            </a:extLst>
          </p:cNvPr>
          <p:cNvGrpSpPr/>
          <p:nvPr/>
        </p:nvGrpSpPr>
        <p:grpSpPr>
          <a:xfrm>
            <a:off x="7098148" y="5135605"/>
            <a:ext cx="1601118" cy="360000"/>
            <a:chOff x="588263" y="1217924"/>
            <a:chExt cx="1601118" cy="360000"/>
          </a:xfrm>
        </p:grpSpPr>
        <p:pic>
          <p:nvPicPr>
            <p:cNvPr id="53" name="Picture 52" descr="Zip Co logo SVG free download, id: 101874 - Brandlogos.net">
              <a:hlinkClick r:id="rId11"/>
              <a:extLst>
                <a:ext uri="{FF2B5EF4-FFF2-40B4-BE49-F238E27FC236}">
                  <a16:creationId xmlns:a16="http://schemas.microsoft.com/office/drawing/2014/main" id="{4EBE6451-79FB-4F2A-F006-300B99DB648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13432C5-D8C4-49FC-FAF6-21375A91FB2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sp>
        <p:nvSpPr>
          <p:cNvPr id="116" name="Step 4 Bottom">
            <a:extLst>
              <a:ext uri="{FF2B5EF4-FFF2-40B4-BE49-F238E27FC236}">
                <a16:creationId xmlns:a16="http://schemas.microsoft.com/office/drawing/2014/main" id="{1F2D2F2B-52FD-760B-D9B5-50B1F8B75B1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6969595" y="5559564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</a:t>
            </a:r>
            <a:r>
              <a:rPr lang="en-US" dirty="0"/>
              <a:t>ple Prompt: Based on [weekly production schedule.docx] how many tons of production are scheduled for today?</a:t>
            </a:r>
          </a:p>
        </p:txBody>
      </p:sp>
      <p:sp>
        <p:nvSpPr>
          <p:cNvPr id="86" name="Step 5 Title">
            <a:extLst>
              <a:ext uri="{FF2B5EF4-FFF2-40B4-BE49-F238E27FC236}">
                <a16:creationId xmlns:a16="http://schemas.microsoft.com/office/drawing/2014/main" id="{63AF8462-B5D1-7965-9737-0CB83F149CB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2:00 pm</a:t>
            </a:r>
          </a:p>
        </p:txBody>
      </p:sp>
      <p:sp>
        <p:nvSpPr>
          <p:cNvPr id="91" name="Step 5 Top">
            <a:extLst>
              <a:ext uri="{FF2B5EF4-FFF2-40B4-BE49-F238E27FC236}">
                <a16:creationId xmlns:a16="http://schemas.microsoft.com/office/drawing/2014/main" id="{9069C390-6F99-18AA-4B33-DF48EC840641}"/>
              </a:ext>
            </a:extLst>
          </p:cNvPr>
          <p:cNvSpPr txBox="1">
            <a:spLocks/>
          </p:cNvSpPr>
          <p:nvPr/>
        </p:nvSpPr>
        <p:spPr>
          <a:xfrm>
            <a:off x="3776898" y="4488366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There is an alarm on a piece of equipment. Dan asks Copilot for the most common causes from the maintenance manual.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3F9A380-5DD1-3B26-8848-8ABBA4683CBE}"/>
              </a:ext>
            </a:extLst>
          </p:cNvPr>
          <p:cNvGrpSpPr/>
          <p:nvPr/>
        </p:nvGrpSpPr>
        <p:grpSpPr>
          <a:xfrm>
            <a:off x="3874885" y="5140970"/>
            <a:ext cx="1601118" cy="360000"/>
            <a:chOff x="588263" y="1217924"/>
            <a:chExt cx="1601118" cy="360000"/>
          </a:xfrm>
        </p:grpSpPr>
        <p:pic>
          <p:nvPicPr>
            <p:cNvPr id="56" name="Picture 55" descr="Zip Co logo SVG free download, id: 101874 - Brandlogos.net">
              <a:hlinkClick r:id="rId11"/>
              <a:extLst>
                <a:ext uri="{FF2B5EF4-FFF2-40B4-BE49-F238E27FC236}">
                  <a16:creationId xmlns:a16="http://schemas.microsoft.com/office/drawing/2014/main" id="{ED4B3E34-A87F-C4C0-C5E6-6CA3A2BC796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682631C-1E78-F0CF-0B2F-7FA5AB00EBB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sp>
        <p:nvSpPr>
          <p:cNvPr id="97" name="Strep 5 Bottom">
            <a:extLst>
              <a:ext uri="{FF2B5EF4-FFF2-40B4-BE49-F238E27FC236}">
                <a16:creationId xmlns:a16="http://schemas.microsoft.com/office/drawing/2014/main" id="{762ADDEC-AC1F-0E01-1EE5-9F02D9E609B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3733889" y="5495605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lang="en-US" noProof="0" dirty="0"/>
              <a:t>Based on the information in [maintenance mamual.pdf] what are the most likely causes of [alert #]?</a:t>
            </a:r>
          </a:p>
        </p:txBody>
      </p:sp>
      <p:sp>
        <p:nvSpPr>
          <p:cNvPr id="85" name="Step 6 TItle">
            <a:extLst>
              <a:ext uri="{FF2B5EF4-FFF2-40B4-BE49-F238E27FC236}">
                <a16:creationId xmlns:a16="http://schemas.microsoft.com/office/drawing/2014/main" id="{B90DC2B3-310A-F52C-0A4E-DE930C6EFB3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4:00 pm</a:t>
            </a:r>
          </a:p>
        </p:txBody>
      </p:sp>
      <p:sp>
        <p:nvSpPr>
          <p:cNvPr id="81" name="Step 6 Top">
            <a:extLst>
              <a:ext uri="{FF2B5EF4-FFF2-40B4-BE49-F238E27FC236}">
                <a16:creationId xmlns:a16="http://schemas.microsoft.com/office/drawing/2014/main" id="{C1012EBD-AC09-83BD-3757-C37067BB50A5}"/>
              </a:ext>
            </a:extLst>
          </p:cNvPr>
          <p:cNvSpPr txBox="1">
            <a:spLocks/>
          </p:cNvSpPr>
          <p:nvPr/>
        </p:nvSpPr>
        <p:spPr>
          <a:xfrm>
            <a:off x="584200" y="4488366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 anchor="t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/>
              <a:t>Dan needs to draft a shift summary. He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provides a few brief details of what happened on the shift and ask Copilot to turn it into a shift report.</a:t>
            </a:r>
          </a:p>
          <a:p>
            <a:endParaRPr lang="en-US" noProof="0" dirty="0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344171A-DE11-F620-3DB6-148E074FDB7E}"/>
              </a:ext>
            </a:extLst>
          </p:cNvPr>
          <p:cNvGrpSpPr/>
          <p:nvPr/>
        </p:nvGrpSpPr>
        <p:grpSpPr>
          <a:xfrm>
            <a:off x="765416" y="5230967"/>
            <a:ext cx="1601118" cy="360000"/>
            <a:chOff x="588263" y="1217924"/>
            <a:chExt cx="1601118" cy="360000"/>
          </a:xfrm>
        </p:grpSpPr>
        <p:pic>
          <p:nvPicPr>
            <p:cNvPr id="59" name="Picture 58" descr="Zip Co logo SVG free download, id: 101874 - Brandlogos.net">
              <a:hlinkClick r:id="rId11"/>
              <a:extLst>
                <a:ext uri="{FF2B5EF4-FFF2-40B4-BE49-F238E27FC236}">
                  <a16:creationId xmlns:a16="http://schemas.microsoft.com/office/drawing/2014/main" id="{430CB96B-A931-ED2D-292F-A930C21FA25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306A029-D86C-39CC-EB44-251F122A353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sp>
        <p:nvSpPr>
          <p:cNvPr id="87" name="Step 6 Bottom">
            <a:extLst>
              <a:ext uri="{FF2B5EF4-FFF2-40B4-BE49-F238E27FC236}">
                <a16:creationId xmlns:a16="http://schemas.microsoft.com/office/drawing/2014/main" id="{B54F3C13-7746-E501-A9EB-59CB7A7DA8B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584200" y="5641938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</a:t>
            </a:r>
            <a:r>
              <a:rPr lang="en-US" dirty="0"/>
              <a:t>pt: Turn this information into a shift report.</a:t>
            </a:r>
          </a:p>
          <a:p>
            <a:endParaRPr lang="en-US" noProof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9A4F24-6E8A-D46E-D5EC-5F515A170542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48862" y="2911116"/>
            <a:ext cx="1843138" cy="3946884"/>
          </a:xfrm>
          <a:prstGeom prst="rect">
            <a:avLst/>
          </a:prstGeom>
        </p:spPr>
      </p:pic>
      <p:sp>
        <p:nvSpPr>
          <p:cNvPr id="14" name="TextBox 13">
            <a:hlinkClick r:id="rId14"/>
            <a:extLst>
              <a:ext uri="{FF2B5EF4-FFF2-40B4-BE49-F238E27FC236}">
                <a16:creationId xmlns:a16="http://schemas.microsoft.com/office/drawing/2014/main" id="{81CCFB99-8283-B6A9-7696-9E2AD4993596}"/>
              </a:ext>
            </a:extLst>
          </p:cNvPr>
          <p:cNvSpPr txBox="1"/>
          <p:nvPr/>
        </p:nvSpPr>
        <p:spPr>
          <a:xfrm>
            <a:off x="7048630" y="3736642"/>
            <a:ext cx="307041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u="sng" noProof="0" dirty="0">
                <a:solidFill>
                  <a:srgbClr val="0070C0"/>
                </a:solidFill>
                <a:cs typeface="Segoe UI" panose="020B0502040204020203" pitchFamily="34" charset="0"/>
              </a:rPr>
              <a:t>Try in Prompt Gallery: Downtime explanation email</a:t>
            </a:r>
            <a:endParaRPr lang="en-US" sz="900" u="sng" noProof="0" dirty="0">
              <a:solidFill>
                <a:srgbClr val="0070C0"/>
              </a:solidFill>
            </a:endParaRPr>
          </a:p>
        </p:txBody>
      </p:sp>
      <p:sp>
        <p:nvSpPr>
          <p:cNvPr id="19" name="TextBox 18">
            <a:hlinkClick r:id="rId15"/>
            <a:extLst>
              <a:ext uri="{FF2B5EF4-FFF2-40B4-BE49-F238E27FC236}">
                <a16:creationId xmlns:a16="http://schemas.microsoft.com/office/drawing/2014/main" id="{1081A283-13D2-014F-3666-60EDFECF1378}"/>
              </a:ext>
            </a:extLst>
          </p:cNvPr>
          <p:cNvSpPr txBox="1"/>
          <p:nvPr/>
        </p:nvSpPr>
        <p:spPr>
          <a:xfrm>
            <a:off x="690064" y="6117015"/>
            <a:ext cx="307041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u="sng" noProof="0" dirty="0">
                <a:solidFill>
                  <a:srgbClr val="0070C0"/>
                </a:solidFill>
                <a:cs typeface="Segoe UI" panose="020B0502040204020203" pitchFamily="34" charset="0"/>
              </a:rPr>
              <a:t>Try in Prompt Gallery: End of day report</a:t>
            </a:r>
            <a:endParaRPr lang="en-US" sz="900" u="sng" noProof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88306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http://www.w3.org/XML/1998/namespace"/>
    <ds:schemaRef ds:uri="http://schemas.microsoft.com/sharepoint/v3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9b9b331a-5640-4f50-a010-6cc4266aa39c"/>
    <ds:schemaRef ds:uri="c12c9beb-9115-4dd4-b4b0-98592a7680e2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4419</TotalTime>
  <Words>297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 Factory worker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2025-03-10T17:36:57Z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