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33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52" autoAdjust="0"/>
    <p:restoredTop sz="92202" autoAdjust="0"/>
  </p:normalViewPr>
  <p:slideViewPr>
    <p:cSldViewPr snapToGrid="0">
      <p:cViewPr varScale="1">
        <p:scale>
          <a:sx n="72" d="100"/>
          <a:sy n="72" d="100"/>
        </p:scale>
        <p:origin x="234"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C56AA-1B2C-441F-6340-3F36D1B4F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9328E-3F85-A95A-6FBA-8053E6153A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E5AC7F-D3B7-9476-856A-DB5A78B79D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C3F2E4-9E99-D2CA-5547-0C61C8A3CD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1336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9059-7AD4-0DB5-C9FA-6A4B3E4F1AFF}"/>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523A88C7-101F-927D-345A-20484CB943D4}"/>
              </a:ext>
            </a:extLst>
          </p:cNvPr>
          <p:cNvSpPr>
            <a:spLocks noGrp="1"/>
          </p:cNvSpPr>
          <p:nvPr>
            <p:ph type="title"/>
          </p:nvPr>
        </p:nvSpPr>
        <p:spPr>
          <a:xfrm>
            <a:off x="584200" y="387766"/>
            <a:ext cx="5672544" cy="526298"/>
          </a:xfrm>
        </p:spPr>
        <p:txBody>
          <a:bodyPr/>
          <a:lstStyle/>
          <a:p>
            <a:r>
              <a:rPr lang="en-US" noProof="0"/>
              <a:t>A day in the life of an Executive</a:t>
            </a:r>
          </a:p>
        </p:txBody>
      </p:sp>
      <p:sp>
        <p:nvSpPr>
          <p:cNvPr id="15" name="Text Placeholder 14">
            <a:extLst>
              <a:ext uri="{FF2B5EF4-FFF2-40B4-BE49-F238E27FC236}">
                <a16:creationId xmlns:a16="http://schemas.microsoft.com/office/drawing/2014/main" id="{F6899895-61B2-EF84-FA69-D42B444723B8}"/>
              </a:ext>
            </a:extLst>
          </p:cNvPr>
          <p:cNvSpPr>
            <a:spLocks noGrp="1"/>
          </p:cNvSpPr>
          <p:nvPr>
            <p:ph type="body" sz="quarter" idx="37"/>
          </p:nvPr>
        </p:nvSpPr>
        <p:spPr>
          <a:xfrm>
            <a:off x="10430234" y="521099"/>
            <a:ext cx="1456966" cy="175614"/>
          </a:xfrm>
        </p:spPr>
        <p:txBody>
          <a:bodyPr/>
          <a:lstStyle/>
          <a:p>
            <a:r>
              <a:rPr lang="en-US" noProof="0"/>
              <a:t>Buy</a:t>
            </a:r>
          </a:p>
        </p:txBody>
      </p:sp>
      <p:sp>
        <p:nvSpPr>
          <p:cNvPr id="41" name="Text Placeholder 40">
            <a:extLst>
              <a:ext uri="{FF2B5EF4-FFF2-40B4-BE49-F238E27FC236}">
                <a16:creationId xmlns:a16="http://schemas.microsoft.com/office/drawing/2014/main" id="{D31E8F8F-89A2-C4DF-758B-2769ECC7A7DD}"/>
              </a:ext>
            </a:extLst>
          </p:cNvPr>
          <p:cNvSpPr>
            <a:spLocks noGrp="1"/>
          </p:cNvSpPr>
          <p:nvPr>
            <p:ph type="body" sz="quarter" idx="17"/>
          </p:nvPr>
        </p:nvSpPr>
        <p:spPr>
          <a:xfrm>
            <a:off x="6519107" y="521099"/>
            <a:ext cx="3599821" cy="169277"/>
          </a:xfrm>
        </p:spPr>
        <p:txBody>
          <a:bodyPr/>
          <a:lstStyle/>
          <a:p>
            <a:r>
              <a:rPr lang="en-US" noProof="0"/>
              <a:t>Microsoft 365 Copilot and Teams Phone</a:t>
            </a:r>
          </a:p>
        </p:txBody>
      </p:sp>
      <p:sp>
        <p:nvSpPr>
          <p:cNvPr id="117" name="Text Placeholder 116">
            <a:extLst>
              <a:ext uri="{FF2B5EF4-FFF2-40B4-BE49-F238E27FC236}">
                <a16:creationId xmlns:a16="http://schemas.microsoft.com/office/drawing/2014/main" id="{AC1EE905-EC54-65BB-775C-BB3B5C98615B}"/>
              </a:ext>
            </a:extLst>
          </p:cNvPr>
          <p:cNvSpPr>
            <a:spLocks noGrp="1"/>
          </p:cNvSpPr>
          <p:nvPr>
            <p:ph type="body" sz="quarter" idx="11"/>
          </p:nvPr>
        </p:nvSpPr>
        <p:spPr>
          <a:xfrm>
            <a:off x="584200" y="1684713"/>
            <a:ext cx="2808000" cy="345600"/>
          </a:xfrm>
        </p:spPr>
        <p:txBody>
          <a:bodyPr/>
          <a:lstStyle/>
          <a:p>
            <a:r>
              <a:rPr lang="en-US" noProof="0"/>
              <a:t>7:00 am – Suggestions for questions</a:t>
            </a:r>
          </a:p>
        </p:txBody>
      </p:sp>
      <p:sp>
        <p:nvSpPr>
          <p:cNvPr id="118" name="Text Placeholder 117">
            <a:extLst>
              <a:ext uri="{FF2B5EF4-FFF2-40B4-BE49-F238E27FC236}">
                <a16:creationId xmlns:a16="http://schemas.microsoft.com/office/drawing/2014/main" id="{4B978502-E58A-032F-510A-95BD7EBE0A32}"/>
              </a:ext>
            </a:extLst>
          </p:cNvPr>
          <p:cNvSpPr>
            <a:spLocks noGrp="1"/>
          </p:cNvSpPr>
          <p:nvPr>
            <p:ph type="body" sz="quarter" idx="18"/>
          </p:nvPr>
        </p:nvSpPr>
        <p:spPr>
          <a:xfrm>
            <a:off x="584200" y="2128838"/>
            <a:ext cx="2808288" cy="627062"/>
          </a:xfrm>
        </p:spPr>
        <p:txBody>
          <a:bodyPr>
            <a:normAutofit/>
          </a:bodyPr>
          <a:lstStyle/>
          <a:p>
            <a:r>
              <a:rPr lang="en-US" noProof="0"/>
              <a:t>Tanya starts the day with a customer call in her hotel room. She uses Copilot in Teams Phone to suggest follow up questions to ask the customer.</a:t>
            </a:r>
          </a:p>
        </p:txBody>
      </p:sp>
      <p:sp>
        <p:nvSpPr>
          <p:cNvPr id="119" name="Text Placeholder 118">
            <a:extLst>
              <a:ext uri="{FF2B5EF4-FFF2-40B4-BE49-F238E27FC236}">
                <a16:creationId xmlns:a16="http://schemas.microsoft.com/office/drawing/2014/main" id="{DEAF7C55-668C-4CBE-8391-7CED5647EC48}"/>
              </a:ext>
            </a:extLst>
          </p:cNvPr>
          <p:cNvSpPr>
            <a:spLocks noGrp="1"/>
          </p:cNvSpPr>
          <p:nvPr>
            <p:ph type="body" sz="quarter" idx="21"/>
          </p:nvPr>
        </p:nvSpPr>
        <p:spPr>
          <a:xfrm>
            <a:off x="584200" y="3304510"/>
            <a:ext cx="2808000" cy="626701"/>
          </a:xfrm>
        </p:spPr>
        <p:txBody>
          <a:bodyPr>
            <a:normAutofit/>
          </a:bodyPr>
          <a:lstStyle/>
          <a:p>
            <a:r>
              <a:rPr lang="en-US" noProof="0"/>
              <a:t>Prompt: </a:t>
            </a:r>
            <a:r>
              <a:rPr lang="en-US" noProof="0">
                <a:latin typeface="+mj-lt"/>
              </a:rPr>
              <a:t>What are some good follow up questions to </a:t>
            </a:r>
            <a:r>
              <a:rPr lang="en-US" noProof="0"/>
              <a:t>make sure I understand the customer’s issue with the last delivery?</a:t>
            </a:r>
          </a:p>
        </p:txBody>
      </p:sp>
      <p:sp>
        <p:nvSpPr>
          <p:cNvPr id="120" name="Text Placeholder 119">
            <a:extLst>
              <a:ext uri="{FF2B5EF4-FFF2-40B4-BE49-F238E27FC236}">
                <a16:creationId xmlns:a16="http://schemas.microsoft.com/office/drawing/2014/main" id="{3DA76EE3-5EED-C82F-B01E-56E66DF7B935}"/>
              </a:ext>
            </a:extLst>
          </p:cNvPr>
          <p:cNvSpPr>
            <a:spLocks noGrp="1"/>
          </p:cNvSpPr>
          <p:nvPr>
            <p:ph type="body" sz="quarter" idx="22"/>
          </p:nvPr>
        </p:nvSpPr>
        <p:spPr>
          <a:xfrm>
            <a:off x="3776898" y="1684713"/>
            <a:ext cx="2808000" cy="345600"/>
          </a:xfrm>
        </p:spPr>
        <p:txBody>
          <a:bodyPr/>
          <a:lstStyle/>
          <a:p>
            <a:r>
              <a:rPr lang="en-US" noProof="0"/>
              <a:t>8:30 am – Draft an email</a:t>
            </a:r>
          </a:p>
        </p:txBody>
      </p:sp>
      <p:sp>
        <p:nvSpPr>
          <p:cNvPr id="121" name="Text Placeholder 120">
            <a:extLst>
              <a:ext uri="{FF2B5EF4-FFF2-40B4-BE49-F238E27FC236}">
                <a16:creationId xmlns:a16="http://schemas.microsoft.com/office/drawing/2014/main" id="{207C360A-72F2-E8B0-E6F5-95C7F29588AE}"/>
              </a:ext>
            </a:extLst>
          </p:cNvPr>
          <p:cNvSpPr>
            <a:spLocks noGrp="1"/>
          </p:cNvSpPr>
          <p:nvPr>
            <p:ph type="body" sz="quarter" idx="23"/>
          </p:nvPr>
        </p:nvSpPr>
        <p:spPr>
          <a:xfrm>
            <a:off x="3776898" y="2128438"/>
            <a:ext cx="2808000" cy="626701"/>
          </a:xfrm>
        </p:spPr>
        <p:txBody>
          <a:bodyPr>
            <a:normAutofit/>
          </a:bodyPr>
          <a:lstStyle/>
          <a:p>
            <a:r>
              <a:rPr lang="en-US" noProof="0"/>
              <a:t>After the call, Tanya summarizes her email threads from the day before and uses Copilot in Outlook to create replies, getting through all of her email in only 20 minutes.</a:t>
            </a:r>
          </a:p>
        </p:txBody>
      </p:sp>
      <p:sp>
        <p:nvSpPr>
          <p:cNvPr id="122" name="Text Placeholder 121">
            <a:extLst>
              <a:ext uri="{FF2B5EF4-FFF2-40B4-BE49-F238E27FC236}">
                <a16:creationId xmlns:a16="http://schemas.microsoft.com/office/drawing/2014/main" id="{866EF9F9-E2F5-8688-F676-E2120034A009}"/>
              </a:ext>
            </a:extLst>
          </p:cNvPr>
          <p:cNvSpPr>
            <a:spLocks noGrp="1"/>
          </p:cNvSpPr>
          <p:nvPr>
            <p:ph type="body" sz="quarter" idx="24"/>
          </p:nvPr>
        </p:nvSpPr>
        <p:spPr>
          <a:xfrm>
            <a:off x="3776663" y="3305175"/>
            <a:ext cx="2808287" cy="625475"/>
          </a:xfrm>
        </p:spPr>
        <p:txBody>
          <a:bodyPr>
            <a:normAutofit/>
          </a:bodyPr>
          <a:lstStyle/>
          <a:p>
            <a:r>
              <a:rPr lang="en-US" noProof="0"/>
              <a:t>Prompt: </a:t>
            </a:r>
            <a:r>
              <a:rPr lang="en-US" noProof="0">
                <a:latin typeface="+mj-lt"/>
              </a:rPr>
              <a:t>Reply in a professional tone </a:t>
            </a:r>
            <a:r>
              <a:rPr lang="en-US" noProof="0"/>
              <a:t>with a short email saying that I am sorry for the issue with the product and we will have a response by 3 pm this afternoon.</a:t>
            </a:r>
          </a:p>
        </p:txBody>
      </p:sp>
      <p:sp>
        <p:nvSpPr>
          <p:cNvPr id="123" name="Text Placeholder 122">
            <a:extLst>
              <a:ext uri="{FF2B5EF4-FFF2-40B4-BE49-F238E27FC236}">
                <a16:creationId xmlns:a16="http://schemas.microsoft.com/office/drawing/2014/main" id="{99AB85AE-4557-4DB8-30ED-3C9232A05BE6}"/>
              </a:ext>
            </a:extLst>
          </p:cNvPr>
          <p:cNvSpPr>
            <a:spLocks noGrp="1"/>
          </p:cNvSpPr>
          <p:nvPr>
            <p:ph type="body" sz="quarter" idx="25"/>
          </p:nvPr>
        </p:nvSpPr>
        <p:spPr>
          <a:xfrm>
            <a:off x="6969125" y="1684338"/>
            <a:ext cx="2808288" cy="346075"/>
          </a:xfrm>
        </p:spPr>
        <p:txBody>
          <a:bodyPr/>
          <a:lstStyle/>
          <a:p>
            <a:r>
              <a:rPr lang="en-US" noProof="0"/>
              <a:t>9:00 am – Get the main idea</a:t>
            </a:r>
          </a:p>
        </p:txBody>
      </p:sp>
      <p:sp>
        <p:nvSpPr>
          <p:cNvPr id="124" name="Text Placeholder 123">
            <a:extLst>
              <a:ext uri="{FF2B5EF4-FFF2-40B4-BE49-F238E27FC236}">
                <a16:creationId xmlns:a16="http://schemas.microsoft.com/office/drawing/2014/main" id="{F86EAAD2-559B-E583-440F-CE02B96DD2D8}"/>
              </a:ext>
            </a:extLst>
          </p:cNvPr>
          <p:cNvSpPr>
            <a:spLocks noGrp="1"/>
          </p:cNvSpPr>
          <p:nvPr>
            <p:ph type="body" sz="quarter" idx="26"/>
          </p:nvPr>
        </p:nvSpPr>
        <p:spPr>
          <a:xfrm>
            <a:off x="6969125" y="2128838"/>
            <a:ext cx="2808288" cy="627062"/>
          </a:xfrm>
        </p:spPr>
        <p:txBody>
          <a:bodyPr>
            <a:normAutofit/>
          </a:bodyPr>
          <a:lstStyle/>
          <a:p>
            <a:r>
              <a:rPr lang="en-US" noProof="0"/>
              <a:t>Tanya has a few more minutes so she uses Copilot to catch up on the meetings she missed while flying in. She sends a few chats to provide instructions on the critical issues.</a:t>
            </a:r>
          </a:p>
        </p:txBody>
      </p:sp>
      <p:sp>
        <p:nvSpPr>
          <p:cNvPr id="125" name="Text Placeholder 124">
            <a:extLst>
              <a:ext uri="{FF2B5EF4-FFF2-40B4-BE49-F238E27FC236}">
                <a16:creationId xmlns:a16="http://schemas.microsoft.com/office/drawing/2014/main" id="{AB74E2CF-FCBB-C848-8DF7-3F98484C2A45}"/>
              </a:ext>
            </a:extLst>
          </p:cNvPr>
          <p:cNvSpPr>
            <a:spLocks noGrp="1"/>
          </p:cNvSpPr>
          <p:nvPr>
            <p:ph type="body" sz="quarter" idx="27"/>
          </p:nvPr>
        </p:nvSpPr>
        <p:spPr>
          <a:xfrm>
            <a:off x="6969595" y="3304510"/>
            <a:ext cx="2808000" cy="626701"/>
          </a:xfrm>
        </p:spPr>
        <p:txBody>
          <a:bodyPr>
            <a:normAutofit/>
          </a:bodyPr>
          <a:lstStyle/>
          <a:p>
            <a:r>
              <a:rPr lang="en-US" noProof="0"/>
              <a:t>Prompt: </a:t>
            </a:r>
            <a:r>
              <a:rPr lang="en-US">
                <a:latin typeface="+mj-lt"/>
              </a:rPr>
              <a:t>What was the main issue </a:t>
            </a:r>
            <a:r>
              <a:rPr lang="en-US" noProof="0"/>
              <a:t>faced by the marketing team and what was the proposed solution and timing?</a:t>
            </a:r>
          </a:p>
        </p:txBody>
      </p:sp>
      <p:sp>
        <p:nvSpPr>
          <p:cNvPr id="132" name="Text Placeholder 131">
            <a:extLst>
              <a:ext uri="{FF2B5EF4-FFF2-40B4-BE49-F238E27FC236}">
                <a16:creationId xmlns:a16="http://schemas.microsoft.com/office/drawing/2014/main" id="{B9BCAC22-C4D0-3374-5F25-83202D007617}"/>
              </a:ext>
            </a:extLst>
          </p:cNvPr>
          <p:cNvSpPr>
            <a:spLocks noGrp="1"/>
          </p:cNvSpPr>
          <p:nvPr>
            <p:ph type="body" sz="quarter" idx="34"/>
          </p:nvPr>
        </p:nvSpPr>
        <p:spPr>
          <a:xfrm>
            <a:off x="6969595" y="4137995"/>
            <a:ext cx="2808000" cy="345600"/>
          </a:xfrm>
        </p:spPr>
        <p:txBody>
          <a:bodyPr/>
          <a:lstStyle/>
          <a:p>
            <a:r>
              <a:rPr lang="en-US" noProof="0"/>
              <a:t>2:00 pm – Draft content</a:t>
            </a:r>
          </a:p>
        </p:txBody>
      </p:sp>
      <p:sp>
        <p:nvSpPr>
          <p:cNvPr id="133" name="Text Placeholder 132">
            <a:extLst>
              <a:ext uri="{FF2B5EF4-FFF2-40B4-BE49-F238E27FC236}">
                <a16:creationId xmlns:a16="http://schemas.microsoft.com/office/drawing/2014/main" id="{055F661C-B9DD-793F-55CB-0A5FDDFDDB2F}"/>
              </a:ext>
            </a:extLst>
          </p:cNvPr>
          <p:cNvSpPr>
            <a:spLocks noGrp="1"/>
          </p:cNvSpPr>
          <p:nvPr>
            <p:ph type="body" sz="quarter" idx="35"/>
          </p:nvPr>
        </p:nvSpPr>
        <p:spPr>
          <a:xfrm>
            <a:off x="6969595" y="4584616"/>
            <a:ext cx="2808000" cy="626701"/>
          </a:xfrm>
        </p:spPr>
        <p:txBody>
          <a:bodyPr>
            <a:noAutofit/>
          </a:bodyPr>
          <a:lstStyle/>
          <a:p>
            <a:r>
              <a:rPr lang="en-US" noProof="0"/>
              <a:t>After a long session of customer meetings at the conference, Tanya gets a chance to have a look at her speech for tomorrow and make a few updates. She uses Copilot in Word to add a new section on bonus plan updates. </a:t>
            </a:r>
          </a:p>
        </p:txBody>
      </p:sp>
      <p:sp>
        <p:nvSpPr>
          <p:cNvPr id="134" name="Text Placeholder 133">
            <a:extLst>
              <a:ext uri="{FF2B5EF4-FFF2-40B4-BE49-F238E27FC236}">
                <a16:creationId xmlns:a16="http://schemas.microsoft.com/office/drawing/2014/main" id="{B44D73F9-134D-4B7B-1E71-75C787B25E54}"/>
              </a:ext>
            </a:extLst>
          </p:cNvPr>
          <p:cNvSpPr>
            <a:spLocks noGrp="1"/>
          </p:cNvSpPr>
          <p:nvPr>
            <p:ph type="body" sz="quarter" idx="36"/>
          </p:nvPr>
        </p:nvSpPr>
        <p:spPr>
          <a:xfrm>
            <a:off x="6969595" y="5681038"/>
            <a:ext cx="2808000" cy="626701"/>
          </a:xfrm>
        </p:spPr>
        <p:txBody>
          <a:bodyPr>
            <a:normAutofit/>
          </a:bodyPr>
          <a:lstStyle/>
          <a:p>
            <a:r>
              <a:rPr lang="en-US" noProof="0"/>
              <a:t>Prompt: </a:t>
            </a:r>
            <a:r>
              <a:rPr lang="en-US">
                <a:latin typeface="+mj-lt"/>
              </a:rPr>
              <a:t>Add a new paragraph </a:t>
            </a:r>
            <a:r>
              <a:rPr lang="en-US" noProof="0"/>
              <a:t>based on /Contoso Bonus Plan for FY23.</a:t>
            </a:r>
          </a:p>
        </p:txBody>
      </p:sp>
      <p:sp>
        <p:nvSpPr>
          <p:cNvPr id="129" name="Text Placeholder 128">
            <a:extLst>
              <a:ext uri="{FF2B5EF4-FFF2-40B4-BE49-F238E27FC236}">
                <a16:creationId xmlns:a16="http://schemas.microsoft.com/office/drawing/2014/main" id="{6EDDC285-8B4B-07DD-8C65-3FB30E6F5611}"/>
              </a:ext>
            </a:extLst>
          </p:cNvPr>
          <p:cNvSpPr>
            <a:spLocks noGrp="1"/>
          </p:cNvSpPr>
          <p:nvPr>
            <p:ph type="body" sz="quarter" idx="31"/>
          </p:nvPr>
        </p:nvSpPr>
        <p:spPr>
          <a:xfrm>
            <a:off x="3776898" y="4137995"/>
            <a:ext cx="2808000" cy="345600"/>
          </a:xfrm>
        </p:spPr>
        <p:txBody>
          <a:bodyPr/>
          <a:lstStyle/>
          <a:p>
            <a:r>
              <a:rPr lang="en-US" noProof="0"/>
              <a:t>3:00 pm – Summarize communications</a:t>
            </a:r>
          </a:p>
        </p:txBody>
      </p:sp>
      <p:sp>
        <p:nvSpPr>
          <p:cNvPr id="130" name="Text Placeholder 129">
            <a:extLst>
              <a:ext uri="{FF2B5EF4-FFF2-40B4-BE49-F238E27FC236}">
                <a16:creationId xmlns:a16="http://schemas.microsoft.com/office/drawing/2014/main" id="{1521CC16-2228-3184-1685-85E18AA5D2A6}"/>
              </a:ext>
            </a:extLst>
          </p:cNvPr>
          <p:cNvSpPr>
            <a:spLocks noGrp="1"/>
          </p:cNvSpPr>
          <p:nvPr>
            <p:ph type="body" sz="quarter" idx="32"/>
          </p:nvPr>
        </p:nvSpPr>
        <p:spPr>
          <a:xfrm>
            <a:off x="3776663" y="4584700"/>
            <a:ext cx="2808287" cy="627063"/>
          </a:xfrm>
        </p:spPr>
        <p:txBody>
          <a:bodyPr>
            <a:normAutofit/>
          </a:bodyPr>
          <a:lstStyle/>
          <a:p>
            <a:r>
              <a:rPr lang="en-US" noProof="0"/>
              <a:t>A critical production issue has occurred at a manufacturing site and Tanya needs to get up to speed quickly. She asks Copilot for a summary of the emails and chats related to the issue.</a:t>
            </a:r>
          </a:p>
        </p:txBody>
      </p:sp>
      <p:sp>
        <p:nvSpPr>
          <p:cNvPr id="131" name="Text Placeholder 130">
            <a:extLst>
              <a:ext uri="{FF2B5EF4-FFF2-40B4-BE49-F238E27FC236}">
                <a16:creationId xmlns:a16="http://schemas.microsoft.com/office/drawing/2014/main" id="{07FA805A-27BF-A9F4-BCE9-DCB8CAB44096}"/>
              </a:ext>
            </a:extLst>
          </p:cNvPr>
          <p:cNvSpPr>
            <a:spLocks noGrp="1"/>
          </p:cNvSpPr>
          <p:nvPr>
            <p:ph type="body" sz="quarter" idx="33"/>
          </p:nvPr>
        </p:nvSpPr>
        <p:spPr>
          <a:xfrm>
            <a:off x="3776898" y="5681038"/>
            <a:ext cx="2808000" cy="626701"/>
          </a:xfrm>
        </p:spPr>
        <p:txBody>
          <a:bodyPr>
            <a:normAutofit/>
          </a:bodyPr>
          <a:lstStyle/>
          <a:p>
            <a:r>
              <a:rPr lang="en-US" noProof="0"/>
              <a:t>Prompt: </a:t>
            </a:r>
            <a:r>
              <a:rPr lang="en-US">
                <a:latin typeface="+mj-lt"/>
              </a:rPr>
              <a:t>Summarize</a:t>
            </a:r>
            <a:r>
              <a:rPr lang="en-US" noProof="0"/>
              <a:t> all of the email and chats that mention the melt shop from the past two hours.</a:t>
            </a:r>
          </a:p>
        </p:txBody>
      </p:sp>
      <p:sp>
        <p:nvSpPr>
          <p:cNvPr id="126" name="Text Placeholder 125">
            <a:extLst>
              <a:ext uri="{FF2B5EF4-FFF2-40B4-BE49-F238E27FC236}">
                <a16:creationId xmlns:a16="http://schemas.microsoft.com/office/drawing/2014/main" id="{FEBE870A-F9E1-B835-CB7C-73BF4D7168F8}"/>
              </a:ext>
            </a:extLst>
          </p:cNvPr>
          <p:cNvSpPr>
            <a:spLocks noGrp="1"/>
          </p:cNvSpPr>
          <p:nvPr>
            <p:ph type="body" sz="quarter" idx="28"/>
          </p:nvPr>
        </p:nvSpPr>
        <p:spPr>
          <a:xfrm>
            <a:off x="584200" y="4137995"/>
            <a:ext cx="2808000" cy="345600"/>
          </a:xfrm>
        </p:spPr>
        <p:txBody>
          <a:bodyPr/>
          <a:lstStyle/>
          <a:p>
            <a:r>
              <a:rPr lang="en-US" noProof="0"/>
              <a:t>7:00 pm – Get some writing ideas</a:t>
            </a:r>
          </a:p>
        </p:txBody>
      </p:sp>
      <p:sp>
        <p:nvSpPr>
          <p:cNvPr id="127" name="Text Placeholder 126">
            <a:extLst>
              <a:ext uri="{FF2B5EF4-FFF2-40B4-BE49-F238E27FC236}">
                <a16:creationId xmlns:a16="http://schemas.microsoft.com/office/drawing/2014/main" id="{696E2FE2-07E7-E397-29E5-B31538CFB9A5}"/>
              </a:ext>
            </a:extLst>
          </p:cNvPr>
          <p:cNvSpPr>
            <a:spLocks noGrp="1"/>
          </p:cNvSpPr>
          <p:nvPr>
            <p:ph type="body" sz="quarter" idx="29"/>
          </p:nvPr>
        </p:nvSpPr>
        <p:spPr>
          <a:xfrm>
            <a:off x="584200" y="4584700"/>
            <a:ext cx="2808288" cy="627063"/>
          </a:xfrm>
        </p:spPr>
        <p:txBody>
          <a:bodyPr>
            <a:noAutofit/>
          </a:bodyPr>
          <a:lstStyle/>
          <a:p>
            <a:r>
              <a:rPr lang="en-US" noProof="0"/>
              <a:t>The issue is finally under control and Tanya can get back to her speech. She isn’t happy with the introduction, so she asks Copilot in Word to suggest some humorous opening lines. With a few tweaks she has the perfect start.</a:t>
            </a:r>
          </a:p>
        </p:txBody>
      </p:sp>
      <p:sp>
        <p:nvSpPr>
          <p:cNvPr id="128" name="Text Placeholder 127">
            <a:extLst>
              <a:ext uri="{FF2B5EF4-FFF2-40B4-BE49-F238E27FC236}">
                <a16:creationId xmlns:a16="http://schemas.microsoft.com/office/drawing/2014/main" id="{E5602983-3BE4-AB66-80EB-3ED79E67FC4E}"/>
              </a:ext>
            </a:extLst>
          </p:cNvPr>
          <p:cNvSpPr>
            <a:spLocks noGrp="1"/>
          </p:cNvSpPr>
          <p:nvPr>
            <p:ph type="body" sz="quarter" idx="30"/>
          </p:nvPr>
        </p:nvSpPr>
        <p:spPr>
          <a:xfrm>
            <a:off x="584200" y="5681038"/>
            <a:ext cx="2808000" cy="626701"/>
          </a:xfrm>
        </p:spPr>
        <p:txBody>
          <a:bodyPr>
            <a:normAutofit/>
          </a:bodyPr>
          <a:lstStyle/>
          <a:p>
            <a:r>
              <a:rPr lang="en-US" noProof="0"/>
              <a:t>Prompt: </a:t>
            </a:r>
            <a:r>
              <a:rPr lang="en-US">
                <a:latin typeface="+mj-lt"/>
              </a:rPr>
              <a:t>Give me some suggestions </a:t>
            </a:r>
            <a:r>
              <a:rPr lang="en-US" noProof="0"/>
              <a:t>of humorous ways to begin this speech.</a:t>
            </a:r>
          </a:p>
        </p:txBody>
      </p:sp>
      <p:sp>
        <p:nvSpPr>
          <p:cNvPr id="2" name="Rectangle: Rounded Corners 6">
            <a:extLst>
              <a:ext uri="{FF2B5EF4-FFF2-40B4-BE49-F238E27FC236}">
                <a16:creationId xmlns:a16="http://schemas.microsoft.com/office/drawing/2014/main" id="{E5C9E257-AF24-0C9F-30EA-0AD06E4284A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E2F4325E-B6A8-72B1-4374-2E9605CDFFF8}"/>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00394996-26DD-9455-8FFF-FBB2F6579A76}"/>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B1F3F5EF-715E-76D4-7583-991C641FC15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DEFAC98D-EB98-E959-99F8-23241FD5A82B}"/>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2C4992B0-9EBB-C005-9846-B1038DD54BA9}"/>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Team communications</a:t>
              </a:r>
            </a:p>
          </p:txBody>
        </p:sp>
        <p:pic>
          <p:nvPicPr>
            <p:cNvPr id="8" name="Graphic 7">
              <a:extLst>
                <a:ext uri="{FF2B5EF4-FFF2-40B4-BE49-F238E27FC236}">
                  <a16:creationId xmlns:a16="http://schemas.microsoft.com/office/drawing/2014/main" id="{183952B6-9EC2-8D82-9CF6-1A61C01FF10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C11A6361-A8E8-531F-6032-726D61F53680}"/>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FBAEE879-0582-FCEF-FBA8-3A6B4AE88B0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Areas of investment: Analysis</a:t>
              </a:r>
            </a:p>
          </p:txBody>
        </p:sp>
        <p:pic>
          <p:nvPicPr>
            <p:cNvPr id="11" name="Graphic 10">
              <a:extLst>
                <a:ext uri="{FF2B5EF4-FFF2-40B4-BE49-F238E27FC236}">
                  <a16:creationId xmlns:a16="http://schemas.microsoft.com/office/drawing/2014/main" id="{95F4F1B7-9249-881A-01AE-BBDD33C1159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pic>
        <p:nvPicPr>
          <p:cNvPr id="151" name="Picture 150" descr="Portrait of Tanya">
            <a:extLst>
              <a:ext uri="{FF2B5EF4-FFF2-40B4-BE49-F238E27FC236}">
                <a16:creationId xmlns:a16="http://schemas.microsoft.com/office/drawing/2014/main" id="{35955BA0-1BBD-4222-2E13-24F0057F45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627550" y="3321169"/>
            <a:ext cx="2564449" cy="3536831"/>
          </a:xfrm>
          <a:prstGeom prst="rect">
            <a:avLst/>
          </a:prstGeom>
        </p:spPr>
      </p:pic>
      <p:sp>
        <p:nvSpPr>
          <p:cNvPr id="152" name="TextBox 151">
            <a:extLst>
              <a:ext uri="{FF2B5EF4-FFF2-40B4-BE49-F238E27FC236}">
                <a16:creationId xmlns:a16="http://schemas.microsoft.com/office/drawing/2014/main" id="{ABB2B782-6FE8-D71A-A550-F49E9BE7B6BB}"/>
              </a:ext>
            </a:extLst>
          </p:cNvPr>
          <p:cNvSpPr txBox="1"/>
          <p:nvPr/>
        </p:nvSpPr>
        <p:spPr>
          <a:xfrm>
            <a:off x="10123962" y="1684338"/>
            <a:ext cx="1905067"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Tanya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CEO traveling to give a speech at a conference. </a:t>
            </a:r>
            <a:endParaRPr kumimoji="0" lang="en-US" sz="20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endParaRPr>
          </a:p>
        </p:txBody>
      </p:sp>
      <p:pic>
        <p:nvPicPr>
          <p:cNvPr id="153" name="Graphic 152">
            <a:extLst>
              <a:ext uri="{FF2B5EF4-FFF2-40B4-BE49-F238E27FC236}">
                <a16:creationId xmlns:a16="http://schemas.microsoft.com/office/drawing/2014/main" id="{16980EF8-9421-0DB9-AF45-A21004A8F16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10939101" y="2919357"/>
            <a:ext cx="274790" cy="274790"/>
          </a:xfrm>
          <a:prstGeom prst="rect">
            <a:avLst/>
          </a:prstGeom>
        </p:spPr>
      </p:pic>
      <p:sp>
        <p:nvSpPr>
          <p:cNvPr id="61" name="TextBox 60">
            <a:extLst>
              <a:ext uri="{FF2B5EF4-FFF2-40B4-BE49-F238E27FC236}">
                <a16:creationId xmlns:a16="http://schemas.microsoft.com/office/drawing/2014/main" id="{4E30F950-2175-CD13-1CDC-EF0CDF10D4F4}"/>
              </a:ext>
              <a:ext uri="{C183D7F6-B498-43B3-948B-1728B52AA6E4}">
                <adec:decorative xmlns:adec="http://schemas.microsoft.com/office/drawing/2017/decorative" val="0"/>
              </a:ext>
            </a:extLst>
          </p:cNvPr>
          <p:cNvSpPr txBox="1"/>
          <p:nvPr/>
        </p:nvSpPr>
        <p:spPr>
          <a:xfrm>
            <a:off x="742807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65" name="Group 64">
            <a:extLst>
              <a:ext uri="{FF2B5EF4-FFF2-40B4-BE49-F238E27FC236}">
                <a16:creationId xmlns:a16="http://schemas.microsoft.com/office/drawing/2014/main" id="{DEE845DD-703C-4E65-B985-22EA047D4264}"/>
              </a:ext>
            </a:extLst>
          </p:cNvPr>
          <p:cNvGrpSpPr/>
          <p:nvPr/>
        </p:nvGrpSpPr>
        <p:grpSpPr>
          <a:xfrm>
            <a:off x="6969125" y="2850537"/>
            <a:ext cx="2351135" cy="360000"/>
            <a:chOff x="588263" y="1217924"/>
            <a:chExt cx="2351135" cy="360000"/>
          </a:xfrm>
        </p:grpSpPr>
        <p:pic>
          <p:nvPicPr>
            <p:cNvPr id="66" name="Picture 65" descr="Zip Co logo SVG free download, id: 101874 - Brandlogos.net">
              <a:hlinkClick r:id="rId12"/>
              <a:extLst>
                <a:ext uri="{FF2B5EF4-FFF2-40B4-BE49-F238E27FC236}">
                  <a16:creationId xmlns:a16="http://schemas.microsoft.com/office/drawing/2014/main" id="{A6432957-D5FF-2181-D8DA-B128782D599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6DDF0EC5-8E0D-A606-730B-55FCF58AA517}"/>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sp>
        <p:nvSpPr>
          <p:cNvPr id="71" name="TextBox 70">
            <a:extLst>
              <a:ext uri="{FF2B5EF4-FFF2-40B4-BE49-F238E27FC236}">
                <a16:creationId xmlns:a16="http://schemas.microsoft.com/office/drawing/2014/main" id="{7273061B-0C8D-3ED0-C022-301F7CFDE0C7}"/>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 Phone</a:t>
            </a:r>
          </a:p>
        </p:txBody>
      </p:sp>
      <p:grpSp>
        <p:nvGrpSpPr>
          <p:cNvPr id="72" name="Group 71">
            <a:extLst>
              <a:ext uri="{FF2B5EF4-FFF2-40B4-BE49-F238E27FC236}">
                <a16:creationId xmlns:a16="http://schemas.microsoft.com/office/drawing/2014/main" id="{C7246BBD-669B-F691-5568-683154F1A27A}"/>
              </a:ext>
            </a:extLst>
          </p:cNvPr>
          <p:cNvGrpSpPr/>
          <p:nvPr/>
        </p:nvGrpSpPr>
        <p:grpSpPr>
          <a:xfrm>
            <a:off x="3776663" y="5266713"/>
            <a:ext cx="2351135" cy="360000"/>
            <a:chOff x="588263" y="1217924"/>
            <a:chExt cx="2351135" cy="360000"/>
          </a:xfrm>
        </p:grpSpPr>
        <p:pic>
          <p:nvPicPr>
            <p:cNvPr id="73" name="Picture 72" descr="Zip Co logo SVG free download, id: 101874 - Brandlogos.net">
              <a:hlinkClick r:id="rId12"/>
              <a:extLst>
                <a:ext uri="{FF2B5EF4-FFF2-40B4-BE49-F238E27FC236}">
                  <a16:creationId xmlns:a16="http://schemas.microsoft.com/office/drawing/2014/main" id="{B41DB520-5876-83FD-F45A-A58F696B4FC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74" name="TextBox 73">
              <a:extLst>
                <a:ext uri="{FF2B5EF4-FFF2-40B4-BE49-F238E27FC236}">
                  <a16:creationId xmlns:a16="http://schemas.microsoft.com/office/drawing/2014/main" id="{1E52CBB5-D24D-DCE2-CAAA-22BA69CA3BC4}"/>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sp>
        <p:nvSpPr>
          <p:cNvPr id="79" name="TextBox 89">
            <a:extLst>
              <a:ext uri="{FF2B5EF4-FFF2-40B4-BE49-F238E27FC236}">
                <a16:creationId xmlns:a16="http://schemas.microsoft.com/office/drawing/2014/main" id="{19126CDC-52F3-85CF-DEA5-E5679B76D280}"/>
              </a:ext>
              <a:ext uri="{C183D7F6-B498-43B3-948B-1728B52AA6E4}">
                <adec:decorative xmlns:adec="http://schemas.microsoft.com/office/drawing/2017/decorative" val="0"/>
              </a:ext>
            </a:extLst>
          </p:cNvPr>
          <p:cNvSpPr txBox="1"/>
          <p:nvPr/>
        </p:nvSpPr>
        <p:spPr>
          <a:xfrm>
            <a:off x="4235614" y="2953593"/>
            <a:ext cx="1892184"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115" name="TextBox 114">
            <a:extLst>
              <a:ext uri="{FF2B5EF4-FFF2-40B4-BE49-F238E27FC236}">
                <a16:creationId xmlns:a16="http://schemas.microsoft.com/office/drawing/2014/main" id="{778543CF-2582-34D3-7C1D-6B411130372F}"/>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2" name="Picture 11" descr="Word logo">
            <a:extLst>
              <a:ext uri="{FF2B5EF4-FFF2-40B4-BE49-F238E27FC236}">
                <a16:creationId xmlns:a16="http://schemas.microsoft.com/office/drawing/2014/main" id="{89ED40C0-499F-7DDC-88F4-6D4975EA1D5E}"/>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7025837" y="5323425"/>
            <a:ext cx="246576" cy="246576"/>
          </a:xfrm>
          <a:prstGeom prst="ellipse">
            <a:avLst/>
          </a:prstGeom>
          <a:solidFill>
            <a:srgbClr val="FFFFFF"/>
          </a:solidFill>
        </p:spPr>
      </p:pic>
      <p:pic>
        <p:nvPicPr>
          <p:cNvPr id="13" name="Picture 12" descr="Word logo">
            <a:extLst>
              <a:ext uri="{FF2B5EF4-FFF2-40B4-BE49-F238E27FC236}">
                <a16:creationId xmlns:a16="http://schemas.microsoft.com/office/drawing/2014/main" id="{E7E03C6B-7052-3AFC-BF4C-86D117561FE8}"/>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0912" y="5323425"/>
            <a:ext cx="246576" cy="246576"/>
          </a:xfrm>
          <a:prstGeom prst="ellipse">
            <a:avLst/>
          </a:prstGeom>
          <a:solidFill>
            <a:srgbClr val="FFFFFF"/>
          </a:solidFill>
        </p:spPr>
      </p:pic>
      <p:pic>
        <p:nvPicPr>
          <p:cNvPr id="14" name="Picture 13" descr="Outlook logo">
            <a:extLst>
              <a:ext uri="{FF2B5EF4-FFF2-40B4-BE49-F238E27FC236}">
                <a16:creationId xmlns:a16="http://schemas.microsoft.com/office/drawing/2014/main" id="{CF222E1F-E167-1DD7-1D4C-95409563937D}"/>
              </a:ext>
            </a:extLst>
          </p:cNvPr>
          <p:cNvPicPr>
            <a:picLocks noChangeAspect="1"/>
          </p:cNvPicPr>
          <p:nvPr/>
        </p:nvPicPr>
        <p:blipFill>
          <a:blip r:embed="rId15"/>
          <a:stretch>
            <a:fillRect/>
          </a:stretch>
        </p:blipFill>
        <p:spPr>
          <a:xfrm>
            <a:off x="3824075" y="2897949"/>
            <a:ext cx="265176" cy="265176"/>
          </a:xfrm>
          <a:prstGeom prst="rect">
            <a:avLst/>
          </a:prstGeom>
        </p:spPr>
      </p:pic>
      <p:pic>
        <p:nvPicPr>
          <p:cNvPr id="16" name="Picture 15" descr="Teams logo">
            <a:extLst>
              <a:ext uri="{FF2B5EF4-FFF2-40B4-BE49-F238E27FC236}">
                <a16:creationId xmlns:a16="http://schemas.microsoft.com/office/drawing/2014/main" id="{C0B19A9C-BA96-AA8E-B401-DCB80956145E}"/>
              </a:ext>
            </a:extLst>
          </p:cNvPr>
          <p:cNvPicPr>
            <a:picLocks noChangeAspect="1"/>
          </p:cNvPicPr>
          <p:nvPr/>
        </p:nvPicPr>
        <p:blipFill>
          <a:blip r:embed="rId16"/>
          <a:stretch>
            <a:fillRect/>
          </a:stretch>
        </p:blipFill>
        <p:spPr>
          <a:xfrm>
            <a:off x="584200" y="2897617"/>
            <a:ext cx="265176" cy="265176"/>
          </a:xfrm>
          <a:prstGeom prst="rect">
            <a:avLst/>
          </a:prstGeom>
        </p:spPr>
      </p:pic>
    </p:spTree>
    <p:extLst>
      <p:ext uri="{BB962C8B-B14F-4D97-AF65-F5344CB8AC3E}">
        <p14:creationId xmlns:p14="http://schemas.microsoft.com/office/powerpoint/2010/main" val="2333257629"/>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443</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an Executive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2025-11-21T04:03:13Z</dcterms:modified>
</cp:coreProperties>
</file>