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27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7.png"/><Relationship Id="rId3" Type="http://schemas.openxmlformats.org/officeDocument/2006/relationships/image" Target="../media/image8.svg"/><Relationship Id="rId7" Type="http://schemas.openxmlformats.org/officeDocument/2006/relationships/image" Target="../media/image12.svg"/><Relationship Id="rId12" Type="http://schemas.openxmlformats.org/officeDocument/2006/relationships/image" Target="../media/image16.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11" Type="http://schemas.openxmlformats.org/officeDocument/2006/relationships/image" Target="../media/image15.png"/><Relationship Id="rId5" Type="http://schemas.openxmlformats.org/officeDocument/2006/relationships/image" Target="../media/image10.svg"/><Relationship Id="rId15" Type="http://schemas.openxmlformats.org/officeDocument/2006/relationships/image" Target="../media/image19.png"/><Relationship Id="rId10" Type="http://schemas.openxmlformats.org/officeDocument/2006/relationships/hyperlink" Target="https://support.microsoft.com/en-us/topic/overview-of-microsoft-365-chat-preview-5b00a52d-7296-48ee-b938-b95b7209f737" TargetMode="External"/><Relationship Id="rId4" Type="http://schemas.openxmlformats.org/officeDocument/2006/relationships/image" Target="../media/image9.png"/><Relationship Id="rId9" Type="http://schemas.openxmlformats.org/officeDocument/2006/relationships/image" Target="../media/image14.svg"/><Relationship Id="rId1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itle 67">
            <a:extLst>
              <a:ext uri="{FF2B5EF4-FFF2-40B4-BE49-F238E27FC236}">
                <a16:creationId xmlns:a16="http://schemas.microsoft.com/office/drawing/2014/main" id="{28336090-C54A-0446-1D33-DBFC691D4852}"/>
              </a:ext>
            </a:extLst>
          </p:cNvPr>
          <p:cNvSpPr>
            <a:spLocks noGrp="1"/>
          </p:cNvSpPr>
          <p:nvPr>
            <p:ph type="title"/>
          </p:nvPr>
        </p:nvSpPr>
        <p:spPr>
          <a:xfrm>
            <a:off x="584199" y="387766"/>
            <a:ext cx="7495382" cy="526298"/>
          </a:xfrm>
        </p:spPr>
        <p:txBody>
          <a:bodyPr/>
          <a:lstStyle/>
          <a:p>
            <a:r>
              <a:rPr lang="en-US" noProof="0"/>
              <a:t>A day in the life of an Internal Communications Director at Microsoft</a:t>
            </a:r>
          </a:p>
        </p:txBody>
      </p:sp>
      <p:sp>
        <p:nvSpPr>
          <p:cNvPr id="41" name="Text Placeholder 40">
            <a:extLst>
              <a:ext uri="{FF2B5EF4-FFF2-40B4-BE49-F238E27FC236}">
                <a16:creationId xmlns:a16="http://schemas.microsoft.com/office/drawing/2014/main" id="{AF57150F-4322-DE0A-2EE2-8CF3A53F2E9D}"/>
              </a:ext>
            </a:extLst>
          </p:cNvPr>
          <p:cNvSpPr>
            <a:spLocks noGrp="1"/>
          </p:cNvSpPr>
          <p:nvPr>
            <p:ph type="body" sz="quarter" idx="17"/>
          </p:nvPr>
        </p:nvSpPr>
        <p:spPr>
          <a:xfrm>
            <a:off x="6519107" y="521099"/>
            <a:ext cx="3599821" cy="169277"/>
          </a:xfrm>
        </p:spPr>
        <p:txBody>
          <a:bodyPr/>
          <a:lstStyle/>
          <a:p>
            <a:pPr lvl="0"/>
            <a:r>
              <a:rPr lang="en-US" noProof="0"/>
              <a:t>Microsoft 365 Copilot</a:t>
            </a:r>
          </a:p>
        </p:txBody>
      </p:sp>
      <p:sp>
        <p:nvSpPr>
          <p:cNvPr id="70" name="Text Placeholder 69">
            <a:extLst>
              <a:ext uri="{FF2B5EF4-FFF2-40B4-BE49-F238E27FC236}">
                <a16:creationId xmlns:a16="http://schemas.microsoft.com/office/drawing/2014/main" id="{D7A651F6-46AB-357E-E234-1169F36070F0}"/>
              </a:ext>
            </a:extLst>
          </p:cNvPr>
          <p:cNvSpPr>
            <a:spLocks noGrp="1"/>
          </p:cNvSpPr>
          <p:nvPr>
            <p:ph type="body" sz="quarter" idx="11"/>
          </p:nvPr>
        </p:nvSpPr>
        <p:spPr>
          <a:xfrm>
            <a:off x="584200" y="1593881"/>
            <a:ext cx="976461" cy="345600"/>
          </a:xfrm>
        </p:spPr>
        <p:txBody>
          <a:bodyPr/>
          <a:lstStyle/>
          <a:p>
            <a:r>
              <a:rPr lang="en-US" noProof="0"/>
              <a:t>6:00 am</a:t>
            </a:r>
          </a:p>
        </p:txBody>
      </p:sp>
      <p:sp>
        <p:nvSpPr>
          <p:cNvPr id="31" name="Text Placeholder 30">
            <a:extLst>
              <a:ext uri="{FF2B5EF4-FFF2-40B4-BE49-F238E27FC236}">
                <a16:creationId xmlns:a16="http://schemas.microsoft.com/office/drawing/2014/main" id="{79857A20-3A55-D206-28E5-285B83B0BDFA}"/>
              </a:ext>
            </a:extLst>
          </p:cNvPr>
          <p:cNvSpPr>
            <a:spLocks noGrp="1"/>
          </p:cNvSpPr>
          <p:nvPr>
            <p:ph type="body" sz="quarter" idx="18"/>
          </p:nvPr>
        </p:nvSpPr>
        <p:spPr>
          <a:xfrm>
            <a:off x="584200" y="2032188"/>
            <a:ext cx="2808000" cy="784426"/>
          </a:xfrm>
        </p:spPr>
        <p:txBody>
          <a:bodyPr>
            <a:normAutofit/>
          </a:bodyPr>
          <a:lstStyle/>
          <a:p>
            <a:r>
              <a:rPr kumimoji="0" lang="en-US" sz="900" b="0" i="0" u="none" strike="noStrike" kern="1200" cap="none" spc="0" normalizeH="0" baseline="0" noProof="0">
                <a:ln>
                  <a:noFill/>
                </a:ln>
                <a:solidFill>
                  <a:srgbClr val="1A1A1A"/>
                </a:solidFill>
                <a:effectLst/>
                <a:uLnTx/>
                <a:uFillTx/>
                <a:latin typeface="Segoe UI"/>
                <a:ea typeface="+mn-ea"/>
                <a:cs typeface="Segoe UI" pitchFamily="34" charset="0"/>
              </a:rPr>
              <a:t>Getting the day started early to meet with global stakeholders, Emily uses Copilot to quickly get insight into information from the past few days that will help her prepare for the day’s meetings. </a:t>
            </a:r>
          </a:p>
        </p:txBody>
      </p:sp>
      <p:sp>
        <p:nvSpPr>
          <p:cNvPr id="32" name="Text Placeholder 31">
            <a:extLst>
              <a:ext uri="{FF2B5EF4-FFF2-40B4-BE49-F238E27FC236}">
                <a16:creationId xmlns:a16="http://schemas.microsoft.com/office/drawing/2014/main" id="{7D8298F3-2309-D703-D818-0E870C649ABC}"/>
              </a:ext>
            </a:extLst>
          </p:cNvPr>
          <p:cNvSpPr>
            <a:spLocks noGrp="1"/>
          </p:cNvSpPr>
          <p:nvPr>
            <p:ph type="body" sz="quarter" idx="21"/>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Sample prompt: </a:t>
            </a:r>
            <a:r>
              <a:rPr kumimoji="0" lang="en-US" sz="900" b="1" i="0" u="none" strike="noStrike" kern="0" cap="none" spc="0" normalizeH="0" baseline="0" noProof="0">
                <a:ln>
                  <a:noFill/>
                </a:ln>
                <a:solidFill>
                  <a:srgbClr val="1A1A1A"/>
                </a:solidFill>
                <a:effectLst/>
                <a:uLnTx/>
                <a:uFillTx/>
                <a:latin typeface="Segoe UI"/>
                <a:ea typeface="+mn-ea"/>
                <a:cs typeface="+mn-cs"/>
              </a:rPr>
              <a:t>Summarize </a:t>
            </a:r>
            <a:r>
              <a:rPr kumimoji="0" lang="en-US" sz="900" b="0" i="0" u="none" strike="noStrike" kern="0" cap="none" spc="0" normalizeH="0" baseline="0" noProof="0">
                <a:ln>
                  <a:noFill/>
                </a:ln>
                <a:solidFill>
                  <a:srgbClr val="1A1A1A"/>
                </a:solidFill>
                <a:effectLst/>
                <a:uLnTx/>
                <a:uFillTx/>
                <a:latin typeface="Segoe UI"/>
                <a:ea typeface="+mn-ea"/>
                <a:cs typeface="+mn-cs"/>
              </a:rPr>
              <a:t>any information from the past two days that will help me prepare for meetings today.</a:t>
            </a:r>
          </a:p>
        </p:txBody>
      </p:sp>
      <p:sp>
        <p:nvSpPr>
          <p:cNvPr id="73" name="Text Placeholder 72">
            <a:extLst>
              <a:ext uri="{FF2B5EF4-FFF2-40B4-BE49-F238E27FC236}">
                <a16:creationId xmlns:a16="http://schemas.microsoft.com/office/drawing/2014/main" id="{CD44787D-D2D3-FC35-05D9-4A398F9D573F}"/>
              </a:ext>
            </a:extLst>
          </p:cNvPr>
          <p:cNvSpPr>
            <a:spLocks noGrp="1"/>
          </p:cNvSpPr>
          <p:nvPr>
            <p:ph type="body" sz="quarter" idx="22"/>
          </p:nvPr>
        </p:nvSpPr>
        <p:spPr>
          <a:xfrm>
            <a:off x="3776898" y="1593881"/>
            <a:ext cx="976461" cy="345600"/>
          </a:xfrm>
        </p:spPr>
        <p:txBody>
          <a:bodyPr/>
          <a:lstStyle/>
          <a:p>
            <a:r>
              <a:rPr lang="en-US" noProof="0"/>
              <a:t>8:15 am</a:t>
            </a:r>
          </a:p>
        </p:txBody>
      </p:sp>
      <p:sp>
        <p:nvSpPr>
          <p:cNvPr id="33" name="Text Placeholder 32">
            <a:extLst>
              <a:ext uri="{FF2B5EF4-FFF2-40B4-BE49-F238E27FC236}">
                <a16:creationId xmlns:a16="http://schemas.microsoft.com/office/drawing/2014/main" id="{19B64424-847E-5B74-26FB-92114DC2471B}"/>
              </a:ext>
            </a:extLst>
          </p:cNvPr>
          <p:cNvSpPr>
            <a:spLocks noGrp="1"/>
          </p:cNvSpPr>
          <p:nvPr>
            <p:ph type="body" sz="quarter" idx="23"/>
          </p:nvPr>
        </p:nvSpPr>
        <p:spPr/>
        <p:txBody>
          <a:bodyPr/>
          <a:lstStyle/>
          <a:p>
            <a:r>
              <a:rPr kumimoji="0" lang="en-US" sz="900" b="0" i="0" u="none" strike="noStrike" kern="1200" cap="none" spc="0" normalizeH="0" baseline="0" noProof="0">
                <a:ln>
                  <a:noFill/>
                </a:ln>
                <a:solidFill>
                  <a:srgbClr val="1A1A1A"/>
                </a:solidFill>
                <a:effectLst/>
                <a:uLnTx/>
                <a:uFillTx/>
                <a:latin typeface="Segoe UI"/>
                <a:ea typeface="+mn-ea"/>
                <a:cs typeface="Segoe UI" pitchFamily="34" charset="0"/>
              </a:rPr>
              <a:t>Emily uses Copilot to make sure her kids get out the door for school and review their activity schedule for later in the day.</a:t>
            </a:r>
          </a:p>
        </p:txBody>
      </p:sp>
      <p:sp>
        <p:nvSpPr>
          <p:cNvPr id="34" name="Text Placeholder 33">
            <a:extLst>
              <a:ext uri="{FF2B5EF4-FFF2-40B4-BE49-F238E27FC236}">
                <a16:creationId xmlns:a16="http://schemas.microsoft.com/office/drawing/2014/main" id="{C98A7850-6A7C-8ED4-F685-18B5AE0B2F64}"/>
              </a:ext>
            </a:extLst>
          </p:cNvPr>
          <p:cNvSpPr>
            <a:spLocks noGrp="1"/>
          </p:cNvSpPr>
          <p:nvPr>
            <p:ph type="body" sz="quarter" idx="24"/>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Sample prompt: </a:t>
            </a:r>
            <a:r>
              <a:rPr kumimoji="0" lang="en-US" sz="900" b="0" i="0" u="none" strike="noStrike" kern="0" cap="none" spc="0" normalizeH="0" baseline="0" noProof="0">
                <a:ln>
                  <a:noFill/>
                </a:ln>
                <a:solidFill>
                  <a:srgbClr val="1A1A1A"/>
                </a:solidFill>
                <a:effectLst/>
                <a:uLnTx/>
                <a:uFillTx/>
                <a:latin typeface="Segoe UI"/>
                <a:ea typeface="+mn-ea"/>
                <a:cs typeface="+mn-cs"/>
              </a:rPr>
              <a:t>Take a look at my personal Outlook calendar and </a:t>
            </a:r>
            <a:r>
              <a:rPr kumimoji="0" lang="en-US" sz="900" b="1" i="0" u="none" strike="noStrike" kern="0" cap="none" spc="0" normalizeH="0" baseline="0" noProof="0">
                <a:ln>
                  <a:noFill/>
                </a:ln>
                <a:solidFill>
                  <a:srgbClr val="1A1A1A"/>
                </a:solidFill>
                <a:effectLst/>
                <a:uLnTx/>
                <a:uFillTx/>
                <a:latin typeface="Segoe UI"/>
                <a:ea typeface="+mn-ea"/>
                <a:cs typeface="+mn-cs"/>
              </a:rPr>
              <a:t>tell me all the activities </a:t>
            </a:r>
            <a:r>
              <a:rPr kumimoji="0" lang="en-US" sz="900" b="0" i="0" u="none" strike="noStrike" kern="0" cap="none" spc="0" normalizeH="0" baseline="0" noProof="0">
                <a:ln>
                  <a:noFill/>
                </a:ln>
                <a:solidFill>
                  <a:srgbClr val="1A1A1A"/>
                </a:solidFill>
                <a:effectLst/>
                <a:uLnTx/>
                <a:uFillTx/>
                <a:latin typeface="Segoe UI"/>
                <a:ea typeface="+mn-ea"/>
                <a:cs typeface="+mn-cs"/>
              </a:rPr>
              <a:t>coming up for the kids later today? </a:t>
            </a:r>
          </a:p>
        </p:txBody>
      </p:sp>
      <p:sp>
        <p:nvSpPr>
          <p:cNvPr id="76" name="Text Placeholder 75">
            <a:extLst>
              <a:ext uri="{FF2B5EF4-FFF2-40B4-BE49-F238E27FC236}">
                <a16:creationId xmlns:a16="http://schemas.microsoft.com/office/drawing/2014/main" id="{BE7F0EA8-5749-1DE1-BB0D-34861D79FAB8}"/>
              </a:ext>
            </a:extLst>
          </p:cNvPr>
          <p:cNvSpPr>
            <a:spLocks noGrp="1"/>
          </p:cNvSpPr>
          <p:nvPr>
            <p:ph type="body" sz="quarter" idx="25"/>
          </p:nvPr>
        </p:nvSpPr>
        <p:spPr>
          <a:xfrm>
            <a:off x="6969595" y="1593881"/>
            <a:ext cx="976461" cy="345600"/>
          </a:xfrm>
        </p:spPr>
        <p:txBody>
          <a:bodyPr/>
          <a:lstStyle/>
          <a:p>
            <a:r>
              <a:rPr lang="en-US" noProof="0"/>
              <a:t>10:00 am</a:t>
            </a:r>
          </a:p>
        </p:txBody>
      </p:sp>
      <p:sp>
        <p:nvSpPr>
          <p:cNvPr id="35" name="Text Placeholder 34">
            <a:extLst>
              <a:ext uri="{FF2B5EF4-FFF2-40B4-BE49-F238E27FC236}">
                <a16:creationId xmlns:a16="http://schemas.microsoft.com/office/drawing/2014/main" id="{923B8EFA-D549-A536-ACE1-1A1F7B021B9E}"/>
              </a:ext>
            </a:extLst>
          </p:cNvPr>
          <p:cNvSpPr>
            <a:spLocks noGrp="1"/>
          </p:cNvSpPr>
          <p:nvPr>
            <p:ph type="body" sz="quarter" idx="26"/>
          </p:nvPr>
        </p:nvSpPr>
        <p:spPr>
          <a:xfrm>
            <a:off x="6969595" y="2032188"/>
            <a:ext cx="2808000" cy="904014"/>
          </a:xfrm>
        </p:spPr>
        <p:txBody>
          <a:bodyPr>
            <a:normAutofit/>
          </a:bodyPr>
          <a:lstStyle/>
          <a:p>
            <a:r>
              <a:rPr kumimoji="0" lang="en-US" b="0" i="0" u="none" strike="noStrike" kern="1200" cap="none" spc="0" normalizeH="0" baseline="0" noProof="0">
                <a:ln>
                  <a:noFill/>
                </a:ln>
                <a:solidFill>
                  <a:srgbClr val="1A1A1A"/>
                </a:solidFill>
                <a:effectLst/>
                <a:uLnTx/>
                <a:uFillTx/>
                <a:latin typeface="Segoe UI"/>
                <a:ea typeface="+mn-ea"/>
                <a:cs typeface="Segoe UI" pitchFamily="34" charset="0"/>
              </a:rPr>
              <a:t>Emily gets started drafting a communication for the support organization, working to be precise and clear on what support engineers need to do differently in their workflow to support customers. </a:t>
            </a:r>
          </a:p>
        </p:txBody>
      </p:sp>
      <p:sp>
        <p:nvSpPr>
          <p:cNvPr id="36" name="Text Placeholder 35">
            <a:extLst>
              <a:ext uri="{FF2B5EF4-FFF2-40B4-BE49-F238E27FC236}">
                <a16:creationId xmlns:a16="http://schemas.microsoft.com/office/drawing/2014/main" id="{DDC2DAA7-9B40-325A-A3D3-7A45203ACDF6}"/>
              </a:ext>
            </a:extLst>
          </p:cNvPr>
          <p:cNvSpPr>
            <a:spLocks noGrp="1"/>
          </p:cNvSpPr>
          <p:nvPr>
            <p:ph type="body" sz="quarter" idx="27"/>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Sample prompt: </a:t>
            </a:r>
            <a:r>
              <a:rPr kumimoji="0" lang="en-US" sz="900" b="1" i="0" u="none" strike="noStrike" kern="0" cap="none" spc="0" normalizeH="0" baseline="0" noProof="0">
                <a:ln>
                  <a:noFill/>
                </a:ln>
                <a:solidFill>
                  <a:srgbClr val="1A1A1A"/>
                </a:solidFill>
                <a:effectLst/>
                <a:uLnTx/>
                <a:uFillTx/>
                <a:latin typeface="Segoe UI"/>
                <a:ea typeface="+mn-ea"/>
                <a:cs typeface="+mn-cs"/>
              </a:rPr>
              <a:t>Make suggestions </a:t>
            </a:r>
            <a:r>
              <a:rPr kumimoji="0" lang="en-US" sz="900" b="0" i="0" u="none" strike="noStrike" kern="0" cap="none" spc="0" normalizeH="0" baseline="0" noProof="0">
                <a:ln>
                  <a:noFill/>
                </a:ln>
                <a:solidFill>
                  <a:srgbClr val="1A1A1A"/>
                </a:solidFill>
                <a:effectLst/>
                <a:uLnTx/>
                <a:uFillTx/>
                <a:latin typeface="Segoe UI"/>
                <a:ea typeface="+mn-ea"/>
                <a:cs typeface="+mn-cs"/>
              </a:rPr>
              <a:t>in the document to refine this draft communication focusing on clarity of message and actions needed.</a:t>
            </a:r>
          </a:p>
        </p:txBody>
      </p:sp>
      <p:sp>
        <p:nvSpPr>
          <p:cNvPr id="79" name="Text Placeholder 78">
            <a:extLst>
              <a:ext uri="{FF2B5EF4-FFF2-40B4-BE49-F238E27FC236}">
                <a16:creationId xmlns:a16="http://schemas.microsoft.com/office/drawing/2014/main" id="{9E0A95DA-C6D1-7182-024A-5A3353622EE9}"/>
              </a:ext>
            </a:extLst>
          </p:cNvPr>
          <p:cNvSpPr>
            <a:spLocks noGrp="1"/>
          </p:cNvSpPr>
          <p:nvPr>
            <p:ph type="body" sz="quarter" idx="28"/>
          </p:nvPr>
        </p:nvSpPr>
        <p:spPr>
          <a:xfrm>
            <a:off x="584200" y="4053821"/>
            <a:ext cx="976461" cy="345600"/>
          </a:xfrm>
        </p:spPr>
        <p:txBody>
          <a:bodyPr/>
          <a:lstStyle/>
          <a:p>
            <a:r>
              <a:rPr lang="en-US" noProof="0"/>
              <a:t>7:00 pm</a:t>
            </a:r>
          </a:p>
        </p:txBody>
      </p:sp>
      <p:sp>
        <p:nvSpPr>
          <p:cNvPr id="37" name="Text Placeholder 36">
            <a:extLst>
              <a:ext uri="{FF2B5EF4-FFF2-40B4-BE49-F238E27FC236}">
                <a16:creationId xmlns:a16="http://schemas.microsoft.com/office/drawing/2014/main" id="{1CA6E77B-F8F7-852C-EF63-6AB3271F91A5}"/>
              </a:ext>
            </a:extLst>
          </p:cNvPr>
          <p:cNvSpPr>
            <a:spLocks noGrp="1"/>
          </p:cNvSpPr>
          <p:nvPr>
            <p:ph type="body" sz="quarter" idx="29"/>
          </p:nvPr>
        </p:nvSpPr>
        <p:spPr/>
        <p:txBody>
          <a:bodyPr/>
          <a:lstStyle/>
          <a:p>
            <a:r>
              <a:rPr kumimoji="0" lang="en-US" sz="900" b="0" i="0" u="none" strike="noStrike" kern="1200" cap="none" spc="0" normalizeH="0" baseline="0" noProof="0">
                <a:ln>
                  <a:noFill/>
                </a:ln>
                <a:solidFill>
                  <a:srgbClr val="1A1A1A"/>
                </a:solidFill>
                <a:effectLst/>
                <a:uLnTx/>
                <a:uFillTx/>
                <a:latin typeface="Segoe UI"/>
                <a:ea typeface="+mn-ea"/>
                <a:cs typeface="Segoe UI" pitchFamily="34" charset="0"/>
              </a:rPr>
              <a:t>Always up for a little fun, Emily uses Copilot to pen a short limerick for her son’s birthday card about Spiderman riding a scooter across Mars.</a:t>
            </a:r>
          </a:p>
        </p:txBody>
      </p:sp>
      <p:sp>
        <p:nvSpPr>
          <p:cNvPr id="38" name="Text Placeholder 37">
            <a:extLst>
              <a:ext uri="{FF2B5EF4-FFF2-40B4-BE49-F238E27FC236}">
                <a16:creationId xmlns:a16="http://schemas.microsoft.com/office/drawing/2014/main" id="{8EAD7DD6-8E18-54A6-3A32-9D05ED8E6E42}"/>
              </a:ext>
            </a:extLst>
          </p:cNvPr>
          <p:cNvSpPr>
            <a:spLocks noGrp="1"/>
          </p:cNvSpPr>
          <p:nvPr>
            <p:ph type="body" sz="quarter" idx="30"/>
          </p:nvPr>
        </p:nvSpPr>
        <p:spPr>
          <a:xfrm>
            <a:off x="584200" y="5708613"/>
            <a:ext cx="2808000" cy="626701"/>
          </a:xfrm>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Sample prompt: </a:t>
            </a:r>
            <a:r>
              <a:rPr kumimoji="0" lang="en-US" sz="900" b="0" i="0" u="none" strike="noStrike" kern="0" cap="none" spc="0" normalizeH="0" baseline="0" noProof="0">
                <a:ln>
                  <a:noFill/>
                </a:ln>
                <a:solidFill>
                  <a:srgbClr val="1A1A1A"/>
                </a:solidFill>
                <a:effectLst/>
                <a:uLnTx/>
                <a:uFillTx/>
                <a:latin typeface="Segoe UI"/>
                <a:ea typeface="+mn-ea"/>
                <a:cs typeface="+mn-cs"/>
              </a:rPr>
              <a:t>Can you </a:t>
            </a:r>
            <a:r>
              <a:rPr kumimoji="0" lang="en-US" sz="900" b="1" i="0" u="none" strike="noStrike" kern="0" cap="none" spc="0" normalizeH="0" baseline="0" noProof="0">
                <a:ln>
                  <a:noFill/>
                </a:ln>
                <a:solidFill>
                  <a:srgbClr val="1A1A1A"/>
                </a:solidFill>
                <a:effectLst/>
                <a:uLnTx/>
                <a:uFillTx/>
                <a:latin typeface="Segoe UI"/>
                <a:ea typeface="+mn-ea"/>
                <a:cs typeface="+mn-cs"/>
              </a:rPr>
              <a:t>create a short limerick </a:t>
            </a:r>
            <a:r>
              <a:rPr kumimoji="0" lang="en-US" sz="900" b="0" i="0" u="none" strike="noStrike" kern="0" cap="none" spc="0" normalizeH="0" baseline="0" noProof="0">
                <a:ln>
                  <a:noFill/>
                </a:ln>
                <a:solidFill>
                  <a:srgbClr val="1A1A1A"/>
                </a:solidFill>
                <a:effectLst/>
                <a:uLnTx/>
                <a:uFillTx/>
                <a:latin typeface="Segoe UI"/>
                <a:ea typeface="+mn-ea"/>
                <a:cs typeface="+mn-cs"/>
              </a:rPr>
              <a:t>for my son about Spiderman riding a scooter across Mars?</a:t>
            </a:r>
            <a:endParaRPr kumimoji="0" lang="en-US" sz="900" b="0" i="0" u="none" strike="noStrike" kern="0" cap="none" spc="0" normalizeH="0" baseline="0" noProof="0">
              <a:ln>
                <a:noFill/>
              </a:ln>
              <a:solidFill>
                <a:srgbClr val="1A1A1A"/>
              </a:solidFill>
              <a:effectLst/>
              <a:highlight>
                <a:srgbClr val="FFFF00"/>
              </a:highlight>
              <a:uLnTx/>
              <a:uFillTx/>
              <a:latin typeface="Segoe UI"/>
              <a:ea typeface="+mn-ea"/>
              <a:cs typeface="+mn-cs"/>
            </a:endParaRPr>
          </a:p>
        </p:txBody>
      </p:sp>
      <p:sp>
        <p:nvSpPr>
          <p:cNvPr id="82" name="Text Placeholder 81">
            <a:extLst>
              <a:ext uri="{FF2B5EF4-FFF2-40B4-BE49-F238E27FC236}">
                <a16:creationId xmlns:a16="http://schemas.microsoft.com/office/drawing/2014/main" id="{36B81C5E-005C-66E1-0ADD-609369A3DF7D}"/>
              </a:ext>
            </a:extLst>
          </p:cNvPr>
          <p:cNvSpPr>
            <a:spLocks noGrp="1"/>
          </p:cNvSpPr>
          <p:nvPr>
            <p:ph type="body" sz="quarter" idx="31"/>
          </p:nvPr>
        </p:nvSpPr>
        <p:spPr>
          <a:xfrm>
            <a:off x="3776898" y="4053821"/>
            <a:ext cx="976461" cy="345600"/>
          </a:xfrm>
        </p:spPr>
        <p:txBody>
          <a:bodyPr/>
          <a:lstStyle/>
          <a:p>
            <a:r>
              <a:rPr lang="en-US" noProof="0"/>
              <a:t>3:00 pm</a:t>
            </a:r>
          </a:p>
        </p:txBody>
      </p:sp>
      <p:sp>
        <p:nvSpPr>
          <p:cNvPr id="39" name="Text Placeholder 38">
            <a:extLst>
              <a:ext uri="{FF2B5EF4-FFF2-40B4-BE49-F238E27FC236}">
                <a16:creationId xmlns:a16="http://schemas.microsoft.com/office/drawing/2014/main" id="{0E496CC9-C359-C13E-F535-CF15ECC7B533}"/>
              </a:ext>
            </a:extLst>
          </p:cNvPr>
          <p:cNvSpPr>
            <a:spLocks noGrp="1"/>
          </p:cNvSpPr>
          <p:nvPr>
            <p:ph type="body" sz="quarter" idx="32"/>
          </p:nvPr>
        </p:nvSpPr>
        <p:spPr>
          <a:xfrm>
            <a:off x="3776898" y="4488366"/>
            <a:ext cx="2808000" cy="976826"/>
          </a:xfrm>
        </p:spPr>
        <p:txBody>
          <a:bodyPr>
            <a:normAutofit/>
          </a:bodyPr>
          <a:lstStyle/>
          <a:p>
            <a:r>
              <a:rPr kumimoji="0" lang="en-US" sz="900" b="0" i="0" u="none" strike="noStrike" kern="1200" cap="none" spc="0" normalizeH="0" baseline="0" noProof="0">
                <a:ln>
                  <a:noFill/>
                </a:ln>
                <a:solidFill>
                  <a:srgbClr val="1A1A1A"/>
                </a:solidFill>
                <a:effectLst/>
                <a:uLnTx/>
                <a:uFillTx/>
                <a:latin typeface="Segoe UI"/>
                <a:ea typeface="+mn-ea"/>
                <a:cs typeface="Segoe UI" pitchFamily="34" charset="0"/>
              </a:rPr>
              <a:t>Emily needs to create a strategy document and getting started is the hardest part. After having gathered information from the team, Copilot helps Emily with an outline and structure to tell the story.</a:t>
            </a:r>
          </a:p>
        </p:txBody>
      </p:sp>
      <p:sp>
        <p:nvSpPr>
          <p:cNvPr id="40" name="Text Placeholder 39">
            <a:extLst>
              <a:ext uri="{FF2B5EF4-FFF2-40B4-BE49-F238E27FC236}">
                <a16:creationId xmlns:a16="http://schemas.microsoft.com/office/drawing/2014/main" id="{3D0ABFD3-4A8D-F85C-CC95-10B69AAA8019}"/>
              </a:ext>
            </a:extLst>
          </p:cNvPr>
          <p:cNvSpPr>
            <a:spLocks noGrp="1"/>
          </p:cNvSpPr>
          <p:nvPr>
            <p:ph type="body" sz="quarter" idx="33"/>
          </p:nvPr>
        </p:nvSpPr>
        <p:spPr>
          <a:xfrm>
            <a:off x="3719286" y="5708613"/>
            <a:ext cx="2808000" cy="626701"/>
          </a:xfrm>
        </p:spPr>
        <p:txBody>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kumimoji="0" lang="en-US" sz="900" i="0" u="none" strike="noStrike" kern="0" cap="none" spc="0" normalizeH="0" baseline="0" noProof="0">
                <a:ln>
                  <a:noFill/>
                </a:ln>
                <a:solidFill>
                  <a:srgbClr val="1A1A1A"/>
                </a:solidFill>
                <a:effectLst/>
                <a:uLnTx/>
                <a:uFillTx/>
                <a:latin typeface="Segoe UI"/>
                <a:ea typeface="+mn-ea"/>
                <a:cs typeface="+mn-cs"/>
              </a:rPr>
              <a:t>Sample prompt: </a:t>
            </a:r>
            <a:r>
              <a:rPr kumimoji="0" lang="en-US" sz="900" b="1" i="0" u="none" strike="noStrike" kern="0" cap="none" spc="0" normalizeH="0" baseline="0" noProof="0">
                <a:ln>
                  <a:noFill/>
                </a:ln>
                <a:solidFill>
                  <a:srgbClr val="1A1A1A"/>
                </a:solidFill>
                <a:effectLst/>
                <a:uLnTx/>
                <a:uFillTx/>
                <a:latin typeface="Segoe UI"/>
                <a:ea typeface="+mn-ea"/>
                <a:cs typeface="+mn-cs"/>
              </a:rPr>
              <a:t>Create</a:t>
            </a:r>
            <a:r>
              <a:rPr kumimoji="0" lang="en-US" sz="900" b="0" i="0" u="none" strike="noStrike" kern="0" cap="none" spc="0" normalizeH="0" baseline="0" noProof="0">
                <a:ln>
                  <a:noFill/>
                </a:ln>
                <a:solidFill>
                  <a:srgbClr val="1A1A1A"/>
                </a:solidFill>
                <a:effectLst/>
                <a:uLnTx/>
                <a:uFillTx/>
                <a:latin typeface="Segoe UI"/>
                <a:ea typeface="+mn-ea"/>
                <a:cs typeface="+mn-cs"/>
              </a:rPr>
              <a:t> an outline for a strategy document leveraging the emails with the title [FY25 strategy].</a:t>
            </a:r>
          </a:p>
        </p:txBody>
      </p:sp>
      <p:sp>
        <p:nvSpPr>
          <p:cNvPr id="85" name="Text Placeholder 84">
            <a:extLst>
              <a:ext uri="{FF2B5EF4-FFF2-40B4-BE49-F238E27FC236}">
                <a16:creationId xmlns:a16="http://schemas.microsoft.com/office/drawing/2014/main" id="{79BE5AE2-4222-E065-C74B-20A66B496CF8}"/>
              </a:ext>
            </a:extLst>
          </p:cNvPr>
          <p:cNvSpPr>
            <a:spLocks noGrp="1"/>
          </p:cNvSpPr>
          <p:nvPr>
            <p:ph type="body" sz="quarter" idx="34"/>
          </p:nvPr>
        </p:nvSpPr>
        <p:spPr>
          <a:xfrm>
            <a:off x="6969595" y="4053821"/>
            <a:ext cx="976461" cy="345600"/>
          </a:xfrm>
        </p:spPr>
        <p:txBody>
          <a:bodyPr/>
          <a:lstStyle/>
          <a:p>
            <a:r>
              <a:rPr lang="en-US" noProof="0"/>
              <a:t>1:00 pm</a:t>
            </a:r>
          </a:p>
        </p:txBody>
      </p:sp>
      <p:sp>
        <p:nvSpPr>
          <p:cNvPr id="42" name="Text Placeholder 41">
            <a:extLst>
              <a:ext uri="{FF2B5EF4-FFF2-40B4-BE49-F238E27FC236}">
                <a16:creationId xmlns:a16="http://schemas.microsoft.com/office/drawing/2014/main" id="{88798DBC-1282-A4CD-F175-C35F332423C0}"/>
              </a:ext>
            </a:extLst>
          </p:cNvPr>
          <p:cNvSpPr>
            <a:spLocks noGrp="1"/>
          </p:cNvSpPr>
          <p:nvPr>
            <p:ph type="body" sz="quarter" idx="35"/>
          </p:nvPr>
        </p:nvSpPr>
        <p:spPr/>
        <p:txBody>
          <a:bodyPr/>
          <a:lstStyle/>
          <a:p>
            <a:r>
              <a:rPr kumimoji="0" lang="en-US" sz="900" b="0" i="0" u="none" strike="noStrike" kern="1200" cap="none" spc="0" normalizeH="0" baseline="0" noProof="0">
                <a:ln>
                  <a:noFill/>
                </a:ln>
                <a:solidFill>
                  <a:srgbClr val="1A1A1A"/>
                </a:solidFill>
                <a:effectLst/>
                <a:uLnTx/>
                <a:uFillTx/>
                <a:latin typeface="Segoe UI"/>
                <a:ea typeface="+mn-ea"/>
                <a:cs typeface="Segoe UI" pitchFamily="34" charset="0"/>
              </a:rPr>
              <a:t>Getting ready for a big upcoming event, Emily would like to ensure the content hits the mark for the audience and asks Copilot to review the messaging.</a:t>
            </a:r>
          </a:p>
        </p:txBody>
      </p:sp>
      <p:sp>
        <p:nvSpPr>
          <p:cNvPr id="43" name="Text Placeholder 42">
            <a:extLst>
              <a:ext uri="{FF2B5EF4-FFF2-40B4-BE49-F238E27FC236}">
                <a16:creationId xmlns:a16="http://schemas.microsoft.com/office/drawing/2014/main" id="{A97EFF34-46A8-2828-15BD-080101FB4A36}"/>
              </a:ext>
            </a:extLst>
          </p:cNvPr>
          <p:cNvSpPr>
            <a:spLocks noGrp="1"/>
          </p:cNvSpPr>
          <p:nvPr>
            <p:ph type="body" sz="quarter" idx="36"/>
          </p:nvPr>
        </p:nvSpPr>
        <p:spPr>
          <a:xfrm>
            <a:off x="6969595" y="5708613"/>
            <a:ext cx="2808000" cy="626701"/>
          </a:xfrm>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Sample prompt: </a:t>
            </a:r>
            <a:r>
              <a:rPr kumimoji="0" lang="en-US" sz="900" b="1" i="0" u="none" strike="noStrike" kern="0" cap="none" spc="0" normalizeH="0" baseline="0" noProof="0">
                <a:ln>
                  <a:noFill/>
                </a:ln>
                <a:solidFill>
                  <a:srgbClr val="1A1A1A"/>
                </a:solidFill>
                <a:effectLst/>
                <a:uLnTx/>
                <a:uFillTx/>
                <a:latin typeface="Segoe UI"/>
                <a:ea typeface="+mn-ea"/>
                <a:cs typeface="+mn-cs"/>
              </a:rPr>
              <a:t>You are an attendee of this event. </a:t>
            </a:r>
            <a:r>
              <a:rPr kumimoji="0" lang="en-US" sz="900" b="0" i="0" u="none" strike="noStrike" kern="0" cap="none" spc="0" normalizeH="0" baseline="0" noProof="0">
                <a:ln>
                  <a:noFill/>
                </a:ln>
                <a:solidFill>
                  <a:srgbClr val="1A1A1A"/>
                </a:solidFill>
                <a:effectLst/>
                <a:uLnTx/>
                <a:uFillTx/>
                <a:latin typeface="Segoe UI"/>
                <a:ea typeface="+mn-ea"/>
                <a:cs typeface="+mn-cs"/>
              </a:rPr>
              <a:t>What are the key takeaways from this presentation and what will you learn? </a:t>
            </a:r>
          </a:p>
        </p:txBody>
      </p:sp>
      <p:sp>
        <p:nvSpPr>
          <p:cNvPr id="23" name="Text Placeholder 22">
            <a:extLst>
              <a:ext uri="{FF2B5EF4-FFF2-40B4-BE49-F238E27FC236}">
                <a16:creationId xmlns:a16="http://schemas.microsoft.com/office/drawing/2014/main" id="{8C2DDAA2-F358-D8A8-9377-4AED945DF4A2}"/>
              </a:ext>
            </a:extLst>
          </p:cNvPr>
          <p:cNvSpPr>
            <a:spLocks noGrp="1"/>
          </p:cNvSpPr>
          <p:nvPr>
            <p:ph type="body" sz="quarter" idx="37"/>
          </p:nvPr>
        </p:nvSpPr>
        <p:spPr>
          <a:xfrm>
            <a:off x="10430234" y="521099"/>
            <a:ext cx="1456966" cy="175614"/>
          </a:xfrm>
        </p:spPr>
        <p:txBody>
          <a:bodyPr/>
          <a:lstStyle/>
          <a:p>
            <a:r>
              <a:rPr lang="en-US" sz="1100" noProof="0"/>
              <a:t>Buy</a:t>
            </a:r>
          </a:p>
        </p:txBody>
      </p:sp>
      <p:sp>
        <p:nvSpPr>
          <p:cNvPr id="44" name="Text Placeholder 43">
            <a:extLst>
              <a:ext uri="{FF2B5EF4-FFF2-40B4-BE49-F238E27FC236}">
                <a16:creationId xmlns:a16="http://schemas.microsoft.com/office/drawing/2014/main" id="{191ADCC0-2DF3-80AB-4399-92DF5F8B3447}"/>
              </a:ext>
            </a:extLst>
          </p:cNvPr>
          <p:cNvSpPr>
            <a:spLocks noGrp="1"/>
          </p:cNvSpPr>
          <p:nvPr>
            <p:ph type="body" sz="quarter" idx="38"/>
          </p:nvPr>
        </p:nvSpPr>
        <p:spPr>
          <a:solidFill>
            <a:srgbClr val="0070C0"/>
          </a:solidFill>
        </p:spPr>
        <p:txBody>
          <a:bodyPr/>
          <a:lstStyle/>
          <a:p>
            <a:endParaRPr lang="en-US" noProof="0"/>
          </a:p>
        </p:txBody>
      </p:sp>
      <p:sp>
        <p:nvSpPr>
          <p:cNvPr id="45" name="Text Placeholder 44">
            <a:extLst>
              <a:ext uri="{FF2B5EF4-FFF2-40B4-BE49-F238E27FC236}">
                <a16:creationId xmlns:a16="http://schemas.microsoft.com/office/drawing/2014/main" id="{DB86F967-5BC1-3ABA-A970-3A1ACEF497B4}"/>
              </a:ext>
            </a:extLst>
          </p:cNvPr>
          <p:cNvSpPr>
            <a:spLocks noGrp="1"/>
          </p:cNvSpPr>
          <p:nvPr>
            <p:ph type="body" sz="quarter" idx="39"/>
          </p:nvPr>
        </p:nvSpPr>
        <p:spPr>
          <a:solidFill>
            <a:srgbClr val="0078D4"/>
          </a:solidFill>
        </p:spPr>
        <p:txBody>
          <a:bodyPr/>
          <a:lstStyle/>
          <a:p>
            <a:endParaRPr lang="en-US" noProof="0"/>
          </a:p>
        </p:txBody>
      </p:sp>
      <p:sp>
        <p:nvSpPr>
          <p:cNvPr id="46" name="Text Placeholder 45">
            <a:extLst>
              <a:ext uri="{FF2B5EF4-FFF2-40B4-BE49-F238E27FC236}">
                <a16:creationId xmlns:a16="http://schemas.microsoft.com/office/drawing/2014/main" id="{24673F63-FB7E-3766-406C-E94C642F4078}"/>
              </a:ext>
            </a:extLst>
          </p:cNvPr>
          <p:cNvSpPr>
            <a:spLocks noGrp="1"/>
          </p:cNvSpPr>
          <p:nvPr>
            <p:ph type="body" sz="quarter" idx="40"/>
          </p:nvPr>
        </p:nvSpPr>
        <p:spPr/>
        <p:txBody>
          <a:bodyPr/>
          <a:lstStyle/>
          <a:p>
            <a:endParaRPr lang="en-US" noProof="0"/>
          </a:p>
        </p:txBody>
      </p:sp>
      <p:grpSp>
        <p:nvGrpSpPr>
          <p:cNvPr id="58" name="Group 57">
            <a:extLst>
              <a:ext uri="{FF2B5EF4-FFF2-40B4-BE49-F238E27FC236}">
                <a16:creationId xmlns:a16="http://schemas.microsoft.com/office/drawing/2014/main" id="{9FD64C1C-F771-5311-0762-2E86CE4AE266}"/>
              </a:ext>
            </a:extLst>
          </p:cNvPr>
          <p:cNvGrpSpPr/>
          <p:nvPr/>
        </p:nvGrpSpPr>
        <p:grpSpPr>
          <a:xfrm>
            <a:off x="10195084" y="1462475"/>
            <a:ext cx="1696592" cy="1549528"/>
            <a:chOff x="10195084" y="1462475"/>
            <a:chExt cx="1696592" cy="1549528"/>
          </a:xfrm>
        </p:grpSpPr>
        <p:sp>
          <p:nvSpPr>
            <p:cNvPr id="56" name="TextBox 55">
              <a:extLst>
                <a:ext uri="{FF2B5EF4-FFF2-40B4-BE49-F238E27FC236}">
                  <a16:creationId xmlns:a16="http://schemas.microsoft.com/office/drawing/2014/main" id="{37214391-A987-6AB8-2A0D-A379E348139E}"/>
                </a:ext>
              </a:extLst>
            </p:cNvPr>
            <p:cNvSpPr txBox="1"/>
            <p:nvPr/>
          </p:nvSpPr>
          <p:spPr>
            <a:xfrm>
              <a:off x="10195084" y="1462475"/>
              <a:ext cx="1696592" cy="861774"/>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C03BC4"/>
                  </a:solidFill>
                  <a:effectLst/>
                  <a:uLnTx/>
                  <a:uFillTx/>
                  <a:latin typeface="Segoe UI Semibold"/>
                  <a:ea typeface="+mn-ea"/>
                  <a:cs typeface="+mn-cs"/>
                </a:rPr>
                <a:t>Emily </a:t>
              </a:r>
              <a:r>
                <a:rPr kumimoji="0" lang="en-US" sz="1600" b="0" i="0" u="none" strike="noStrike" kern="1200" cap="none" spc="0" normalizeH="0" baseline="0" noProof="0">
                  <a:ln>
                    <a:noFill/>
                  </a:ln>
                  <a:solidFill>
                    <a:srgbClr val="C03BC4"/>
                  </a:solidFill>
                  <a:effectLst/>
                  <a:uLnTx/>
                  <a:uFillTx/>
                  <a:latin typeface="Segoe UI" panose="020B0502040204020203" pitchFamily="34" charset="0"/>
                  <a:ea typeface="+mn-ea"/>
                  <a:cs typeface="Segoe UI" panose="020B0502040204020203" pitchFamily="34" charset="0"/>
                </a:rPr>
                <a:t>is a Director of </a:t>
              </a:r>
              <a:br>
                <a:rPr kumimoji="0" lang="en-US" sz="1600" b="0" i="0" u="none" strike="noStrike" kern="1200" cap="none" spc="0" normalizeH="0" baseline="0" noProof="0">
                  <a:ln>
                    <a:noFill/>
                  </a:ln>
                  <a:solidFill>
                    <a:srgbClr val="C03BC4"/>
                  </a:solidFill>
                  <a:effectLst/>
                  <a:uLnTx/>
                  <a:uFillTx/>
                  <a:latin typeface="Segoe UI" panose="020B0502040204020203" pitchFamily="34" charset="0"/>
                  <a:ea typeface="+mn-ea"/>
                  <a:cs typeface="Segoe UI" panose="020B0502040204020203" pitchFamily="34" charset="0"/>
                </a:rPr>
              </a:br>
              <a:r>
                <a:rPr kumimoji="0" lang="en-US" sz="1600" b="0" i="0" u="none" strike="noStrike" kern="1200" cap="none" spc="0" normalizeH="0" baseline="0" noProof="0">
                  <a:ln>
                    <a:noFill/>
                  </a:ln>
                  <a:solidFill>
                    <a:srgbClr val="C03BC4"/>
                  </a:solidFill>
                  <a:effectLst/>
                  <a:uLnTx/>
                  <a:uFillTx/>
                  <a:latin typeface="Segoe UI" panose="020B0502040204020203" pitchFamily="34" charset="0"/>
                  <a:ea typeface="+mn-ea"/>
                  <a:cs typeface="Segoe UI" panose="020B0502040204020203" pitchFamily="34" charset="0"/>
                </a:rPr>
                <a:t>Communications </a:t>
              </a:r>
            </a:p>
          </p:txBody>
        </p:sp>
        <p:pic>
          <p:nvPicPr>
            <p:cNvPr id="57" name="Graphic 56">
              <a:extLst>
                <a:ext uri="{FF2B5EF4-FFF2-40B4-BE49-F238E27FC236}">
                  <a16:creationId xmlns:a16="http://schemas.microsoft.com/office/drawing/2014/main" id="{F740AD35-159B-35FB-416A-BC6F1683737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rot="10800000">
              <a:off x="11616886" y="2737213"/>
              <a:ext cx="274790" cy="274790"/>
            </a:xfrm>
            <a:prstGeom prst="rect">
              <a:avLst/>
            </a:prstGeom>
          </p:spPr>
        </p:pic>
      </p:grpSp>
      <p:sp>
        <p:nvSpPr>
          <p:cNvPr id="2" name="Rectangle: Rounded Corners 6">
            <a:extLst>
              <a:ext uri="{FF2B5EF4-FFF2-40B4-BE49-F238E27FC236}">
                <a16:creationId xmlns:a16="http://schemas.microsoft.com/office/drawing/2014/main" id="{7A20AF53-53C8-FC7F-6C6A-797D5F69C540}"/>
              </a:ext>
              <a:ext uri="{C183D7F6-B498-43B3-948B-1728B52AA6E4}">
                <adec:decorative xmlns:adec="http://schemas.microsoft.com/office/drawing/2017/decorative" val="1"/>
              </a:ext>
            </a:extLst>
          </p:cNvPr>
          <p:cNvSpPr/>
          <p:nvPr/>
        </p:nvSpPr>
        <p:spPr bwMode="auto">
          <a:xfrm>
            <a:off x="576356" y="1134767"/>
            <a:ext cx="659514" cy="216000"/>
          </a:xfrm>
          <a:prstGeom prst="roundRect">
            <a:avLst>
              <a:gd name="adj" fmla="val 50000"/>
            </a:avLst>
          </a:prstGeom>
          <a:solidFill>
            <a:srgbClr val="FFA38B"/>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Benefits</a:t>
            </a:r>
          </a:p>
        </p:txBody>
      </p:sp>
      <p:grpSp>
        <p:nvGrpSpPr>
          <p:cNvPr id="3" name="Group 2">
            <a:extLst>
              <a:ext uri="{FF2B5EF4-FFF2-40B4-BE49-F238E27FC236}">
                <a16:creationId xmlns:a16="http://schemas.microsoft.com/office/drawing/2014/main" id="{25CEE384-6482-C446-0D2A-387863A896FD}"/>
              </a:ext>
            </a:extLst>
          </p:cNvPr>
          <p:cNvGrpSpPr/>
          <p:nvPr/>
        </p:nvGrpSpPr>
        <p:grpSpPr>
          <a:xfrm>
            <a:off x="1286540" y="1134767"/>
            <a:ext cx="1571031" cy="216000"/>
            <a:chOff x="1372194" y="969899"/>
            <a:chExt cx="1571031" cy="216000"/>
          </a:xfrm>
        </p:grpSpPr>
        <p:sp>
          <p:nvSpPr>
            <p:cNvPr id="4" name="Rectangle: Rounded Corners 6">
              <a:extLst>
                <a:ext uri="{FF2B5EF4-FFF2-40B4-BE49-F238E27FC236}">
                  <a16:creationId xmlns:a16="http://schemas.microsoft.com/office/drawing/2014/main" id="{3C396BBC-334C-BE08-4CA3-996D1DAFD31F}"/>
                </a:ext>
                <a:ext uri="{C183D7F6-B498-43B3-948B-1728B52AA6E4}">
                  <adec:decorative xmlns:adec="http://schemas.microsoft.com/office/drawing/2017/decorative" val="1"/>
                </a:ext>
              </a:extLst>
            </p:cNvPr>
            <p:cNvSpPr/>
            <p:nvPr/>
          </p:nvSpPr>
          <p:spPr bwMode="auto">
            <a:xfrm>
              <a:off x="1372194" y="969899"/>
              <a:ext cx="1571031"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~4 hours per week</a:t>
              </a:r>
            </a:p>
          </p:txBody>
        </p:sp>
        <p:pic>
          <p:nvPicPr>
            <p:cNvPr id="5" name="Graphic 4">
              <a:extLst>
                <a:ext uri="{FF2B5EF4-FFF2-40B4-BE49-F238E27FC236}">
                  <a16:creationId xmlns:a16="http://schemas.microsoft.com/office/drawing/2014/main" id="{8A6D3239-B99B-6BF0-758A-EDC1022A8AFC}"/>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421924" y="1005899"/>
              <a:ext cx="144000" cy="144000"/>
            </a:xfrm>
            <a:prstGeom prst="rect">
              <a:avLst/>
            </a:prstGeom>
          </p:spPr>
        </p:pic>
      </p:grpSp>
      <p:grpSp>
        <p:nvGrpSpPr>
          <p:cNvPr id="6" name="Group 5">
            <a:extLst>
              <a:ext uri="{FF2B5EF4-FFF2-40B4-BE49-F238E27FC236}">
                <a16:creationId xmlns:a16="http://schemas.microsoft.com/office/drawing/2014/main" id="{E10E7D46-F0E0-ADA3-68E7-78B81588C2AC}"/>
              </a:ext>
            </a:extLst>
          </p:cNvPr>
          <p:cNvGrpSpPr/>
          <p:nvPr/>
        </p:nvGrpSpPr>
        <p:grpSpPr>
          <a:xfrm>
            <a:off x="5754503" y="1134767"/>
            <a:ext cx="2325078" cy="216000"/>
            <a:chOff x="6235579" y="969899"/>
            <a:chExt cx="2325078" cy="216000"/>
          </a:xfrm>
        </p:grpSpPr>
        <p:sp>
          <p:nvSpPr>
            <p:cNvPr id="7" name="Rectangle: Rounded Corners 6">
              <a:extLst>
                <a:ext uri="{FF2B5EF4-FFF2-40B4-BE49-F238E27FC236}">
                  <a16:creationId xmlns:a16="http://schemas.microsoft.com/office/drawing/2014/main" id="{8C20D191-5385-8805-FABF-435CFFAF5308}"/>
                </a:ext>
                <a:ext uri="{C183D7F6-B498-43B3-948B-1728B52AA6E4}">
                  <adec:decorative xmlns:adec="http://schemas.microsoft.com/office/drawing/2017/decorative" val="1"/>
                </a:ext>
              </a:extLst>
            </p:cNvPr>
            <p:cNvSpPr/>
            <p:nvPr/>
          </p:nvSpPr>
          <p:spPr bwMode="auto">
            <a:xfrm>
              <a:off x="6235579" y="969899"/>
              <a:ext cx="2325078"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Faster analysis and responses </a:t>
              </a:r>
            </a:p>
          </p:txBody>
        </p:sp>
        <p:pic>
          <p:nvPicPr>
            <p:cNvPr id="8" name="Graphic 7">
              <a:extLst>
                <a:ext uri="{FF2B5EF4-FFF2-40B4-BE49-F238E27FC236}">
                  <a16:creationId xmlns:a16="http://schemas.microsoft.com/office/drawing/2014/main" id="{1E58B725-EDFC-0FC1-B8FE-5E96202C06EC}"/>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6282712" y="1005899"/>
              <a:ext cx="144000" cy="144000"/>
            </a:xfrm>
            <a:prstGeom prst="rect">
              <a:avLst/>
            </a:prstGeom>
          </p:spPr>
        </p:pic>
      </p:grpSp>
      <p:grpSp>
        <p:nvGrpSpPr>
          <p:cNvPr id="9" name="Group 8">
            <a:extLst>
              <a:ext uri="{FF2B5EF4-FFF2-40B4-BE49-F238E27FC236}">
                <a16:creationId xmlns:a16="http://schemas.microsoft.com/office/drawing/2014/main" id="{06EB2B79-242D-39F4-AE7C-47FFC206EC34}"/>
              </a:ext>
            </a:extLst>
          </p:cNvPr>
          <p:cNvGrpSpPr/>
          <p:nvPr/>
        </p:nvGrpSpPr>
        <p:grpSpPr>
          <a:xfrm>
            <a:off x="2908241" y="1134767"/>
            <a:ext cx="2795593" cy="216000"/>
            <a:chOff x="3133720" y="969899"/>
            <a:chExt cx="2795593" cy="216000"/>
          </a:xfrm>
        </p:grpSpPr>
        <p:sp>
          <p:nvSpPr>
            <p:cNvPr id="10" name="Rectangle: Rounded Corners 6">
              <a:extLst>
                <a:ext uri="{FF2B5EF4-FFF2-40B4-BE49-F238E27FC236}">
                  <a16:creationId xmlns:a16="http://schemas.microsoft.com/office/drawing/2014/main" id="{713DCC62-B79F-1F87-9C2D-81A5D7AB2E2D}"/>
                </a:ext>
                <a:ext uri="{C183D7F6-B498-43B3-948B-1728B52AA6E4}">
                  <adec:decorative xmlns:adec="http://schemas.microsoft.com/office/drawing/2017/decorative" val="1"/>
                </a:ext>
              </a:extLst>
            </p:cNvPr>
            <p:cNvSpPr/>
            <p:nvPr/>
          </p:nvSpPr>
          <p:spPr bwMode="auto">
            <a:xfrm>
              <a:off x="3133720" y="969899"/>
              <a:ext cx="2795593"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Strategic planning, AI training, learning</a:t>
              </a:r>
            </a:p>
          </p:txBody>
        </p:sp>
        <p:pic>
          <p:nvPicPr>
            <p:cNvPr id="11" name="Graphic 10">
              <a:extLst>
                <a:ext uri="{FF2B5EF4-FFF2-40B4-BE49-F238E27FC236}">
                  <a16:creationId xmlns:a16="http://schemas.microsoft.com/office/drawing/2014/main" id="{EB9FA928-1874-1E01-57DB-8D9DE03938DD}"/>
                </a:ext>
              </a:extLst>
            </p:cNvPr>
            <p:cNvPicPr>
              <a:picLocks noChangeAspect="1"/>
            </p:cNvPicPr>
            <p:nvPr/>
          </p:nvPicPr>
          <p:blipFill>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3193555" y="1005899"/>
              <a:ext cx="144000" cy="144000"/>
            </a:xfrm>
            <a:prstGeom prst="rect">
              <a:avLst/>
            </a:prstGeom>
          </p:spPr>
        </p:pic>
      </p:grpSp>
      <p:grpSp>
        <p:nvGrpSpPr>
          <p:cNvPr id="111" name="Group 110">
            <a:extLst>
              <a:ext uri="{FF2B5EF4-FFF2-40B4-BE49-F238E27FC236}">
                <a16:creationId xmlns:a16="http://schemas.microsoft.com/office/drawing/2014/main" id="{70E82EBC-54ED-959B-E88E-FEFFB69371B2}"/>
              </a:ext>
            </a:extLst>
          </p:cNvPr>
          <p:cNvGrpSpPr/>
          <p:nvPr/>
        </p:nvGrpSpPr>
        <p:grpSpPr>
          <a:xfrm>
            <a:off x="812633" y="2819572"/>
            <a:ext cx="2351135" cy="360000"/>
            <a:chOff x="588263" y="1217924"/>
            <a:chExt cx="2351135" cy="360000"/>
          </a:xfrm>
        </p:grpSpPr>
        <p:pic>
          <p:nvPicPr>
            <p:cNvPr id="112" name="Picture 111" descr="Zip Co logo SVG free download, id: 101874 - Brandlogos.net">
              <a:hlinkClick r:id="rId10"/>
              <a:extLst>
                <a:ext uri="{FF2B5EF4-FFF2-40B4-BE49-F238E27FC236}">
                  <a16:creationId xmlns:a16="http://schemas.microsoft.com/office/drawing/2014/main" id="{CC078CB7-98BA-80A8-3098-B1B58C501DF0}"/>
                </a:ext>
              </a:extLst>
            </p:cNvPr>
            <p:cNvPicPr>
              <a:picLocks noChangeAspect="1" noChangeArrowheads="1"/>
            </p:cNvPicPr>
            <p:nvPr/>
          </p:nvPicPr>
          <p:blipFill rotWithShape="1">
            <a:blip r:embed="rId11"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13" name="TextBox 112">
              <a:extLst>
                <a:ext uri="{FF2B5EF4-FFF2-40B4-BE49-F238E27FC236}">
                  <a16:creationId xmlns:a16="http://schemas.microsoft.com/office/drawing/2014/main" id="{40CA0D36-402A-5267-C278-4EAF106B95EE}"/>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0" cap="none" spc="0" normalizeH="0" baseline="30000" noProof="0" dirty="0">
                  <a:ln>
                    <a:noFill/>
                  </a:ln>
                  <a:solidFill>
                    <a:srgbClr val="1A1A1A"/>
                  </a:solidFill>
                  <a:effectLst/>
                  <a:uLnTx/>
                  <a:uFillTx/>
                  <a:latin typeface="Segoe UI"/>
                  <a:ea typeface="+mn-ea"/>
                  <a:cs typeface="Segoe UI" pitchFamily="34" charset="0"/>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grpSp>
        <p:nvGrpSpPr>
          <p:cNvPr id="114" name="Group 113">
            <a:extLst>
              <a:ext uri="{FF2B5EF4-FFF2-40B4-BE49-F238E27FC236}">
                <a16:creationId xmlns:a16="http://schemas.microsoft.com/office/drawing/2014/main" id="{237B911E-20A5-E909-BFA1-AD016FD815B4}"/>
              </a:ext>
            </a:extLst>
          </p:cNvPr>
          <p:cNvGrpSpPr/>
          <p:nvPr/>
        </p:nvGrpSpPr>
        <p:grpSpPr>
          <a:xfrm>
            <a:off x="812633" y="5294340"/>
            <a:ext cx="2351135" cy="360000"/>
            <a:chOff x="588263" y="1217924"/>
            <a:chExt cx="2351135" cy="360000"/>
          </a:xfrm>
        </p:grpSpPr>
        <p:pic>
          <p:nvPicPr>
            <p:cNvPr id="115" name="Picture 114" descr="Zip Co logo SVG free download, id: 101874 - Brandlogos.net">
              <a:hlinkClick r:id="rId10"/>
              <a:extLst>
                <a:ext uri="{FF2B5EF4-FFF2-40B4-BE49-F238E27FC236}">
                  <a16:creationId xmlns:a16="http://schemas.microsoft.com/office/drawing/2014/main" id="{C90C20A7-DB43-EEAB-E19D-B9E609B7FBA3}"/>
                </a:ext>
              </a:extLst>
            </p:cNvPr>
            <p:cNvPicPr>
              <a:picLocks noChangeAspect="1" noChangeArrowheads="1"/>
            </p:cNvPicPr>
            <p:nvPr/>
          </p:nvPicPr>
          <p:blipFill rotWithShape="1">
            <a:blip r:embed="rId11"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16" name="TextBox 115">
              <a:extLst>
                <a:ext uri="{FF2B5EF4-FFF2-40B4-BE49-F238E27FC236}">
                  <a16:creationId xmlns:a16="http://schemas.microsoft.com/office/drawing/2014/main" id="{1246C82D-2758-61E4-E8B0-112D80935E80}"/>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1</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grpSp>
        <p:nvGrpSpPr>
          <p:cNvPr id="117" name="Group 116">
            <a:extLst>
              <a:ext uri="{FF2B5EF4-FFF2-40B4-BE49-F238E27FC236}">
                <a16:creationId xmlns:a16="http://schemas.microsoft.com/office/drawing/2014/main" id="{E634E005-9BD5-6326-2785-5DC087C6F7E2}"/>
              </a:ext>
            </a:extLst>
          </p:cNvPr>
          <p:cNvGrpSpPr/>
          <p:nvPr/>
        </p:nvGrpSpPr>
        <p:grpSpPr>
          <a:xfrm>
            <a:off x="3947719" y="2819572"/>
            <a:ext cx="2351135" cy="360000"/>
            <a:chOff x="588263" y="1217924"/>
            <a:chExt cx="2351135" cy="360000"/>
          </a:xfrm>
        </p:grpSpPr>
        <p:pic>
          <p:nvPicPr>
            <p:cNvPr id="118" name="Picture 117" descr="Zip Co logo SVG free download, id: 101874 - Brandlogos.net">
              <a:hlinkClick r:id="rId10"/>
              <a:extLst>
                <a:ext uri="{FF2B5EF4-FFF2-40B4-BE49-F238E27FC236}">
                  <a16:creationId xmlns:a16="http://schemas.microsoft.com/office/drawing/2014/main" id="{7F33DC5A-4CBE-6EB1-F42D-975F2DAA4C7E}"/>
                </a:ext>
              </a:extLst>
            </p:cNvPr>
            <p:cNvPicPr>
              <a:picLocks noChangeAspect="1" noChangeArrowheads="1"/>
            </p:cNvPicPr>
            <p:nvPr/>
          </p:nvPicPr>
          <p:blipFill rotWithShape="1">
            <a:blip r:embed="rId11"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19" name="TextBox 118">
              <a:extLst>
                <a:ext uri="{FF2B5EF4-FFF2-40B4-BE49-F238E27FC236}">
                  <a16:creationId xmlns:a16="http://schemas.microsoft.com/office/drawing/2014/main" id="{79DB3303-7927-A065-201C-4BD206E9E2BB}"/>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1</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grpSp>
        <p:nvGrpSpPr>
          <p:cNvPr id="120" name="Group 119">
            <a:extLst>
              <a:ext uri="{FF2B5EF4-FFF2-40B4-BE49-F238E27FC236}">
                <a16:creationId xmlns:a16="http://schemas.microsoft.com/office/drawing/2014/main" id="{0827E28D-1F27-0380-031B-4967E48BDEF6}"/>
              </a:ext>
            </a:extLst>
          </p:cNvPr>
          <p:cNvGrpSpPr/>
          <p:nvPr/>
        </p:nvGrpSpPr>
        <p:grpSpPr>
          <a:xfrm>
            <a:off x="3947719" y="5294340"/>
            <a:ext cx="2351135" cy="360000"/>
            <a:chOff x="588263" y="1697756"/>
            <a:chExt cx="2351135" cy="360000"/>
          </a:xfrm>
        </p:grpSpPr>
        <p:pic>
          <p:nvPicPr>
            <p:cNvPr id="121" name="Picture 120">
              <a:extLst>
                <a:ext uri="{FF2B5EF4-FFF2-40B4-BE49-F238E27FC236}">
                  <a16:creationId xmlns:a16="http://schemas.microsoft.com/office/drawing/2014/main" id="{AFC2A6C2-E90E-99A8-25D7-A58B5C2AF76C}"/>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122" name="TextBox 121">
              <a:extLst>
                <a:ext uri="{FF2B5EF4-FFF2-40B4-BE49-F238E27FC236}">
                  <a16:creationId xmlns:a16="http://schemas.microsoft.com/office/drawing/2014/main" id="{3FACD587-436A-B5CE-B6FA-55AB50DACB12}"/>
                </a:ext>
                <a:ext uri="{C183D7F6-B498-43B3-948B-1728B52AA6E4}">
                  <adec:decorative xmlns:adec="http://schemas.microsoft.com/office/drawing/2017/decorative" val="0"/>
                </a:ext>
              </a:extLst>
            </p:cNvPr>
            <p:cNvSpPr txBox="1"/>
            <p:nvPr/>
          </p:nvSpPr>
          <p:spPr>
            <a:xfrm>
              <a:off x="1047214" y="1793118"/>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23" name="Group 122">
            <a:extLst>
              <a:ext uri="{FF2B5EF4-FFF2-40B4-BE49-F238E27FC236}">
                <a16:creationId xmlns:a16="http://schemas.microsoft.com/office/drawing/2014/main" id="{307CFB3D-489A-7BD9-8F3C-F930EF70FE9B}"/>
              </a:ext>
            </a:extLst>
          </p:cNvPr>
          <p:cNvGrpSpPr/>
          <p:nvPr/>
        </p:nvGrpSpPr>
        <p:grpSpPr>
          <a:xfrm>
            <a:off x="7198028" y="5294340"/>
            <a:ext cx="2351135" cy="360000"/>
            <a:chOff x="588263" y="2177588"/>
            <a:chExt cx="2351135" cy="360000"/>
          </a:xfrm>
        </p:grpSpPr>
        <p:pic>
          <p:nvPicPr>
            <p:cNvPr id="124" name="Picture 123">
              <a:extLst>
                <a:ext uri="{FF2B5EF4-FFF2-40B4-BE49-F238E27FC236}">
                  <a16:creationId xmlns:a16="http://schemas.microsoft.com/office/drawing/2014/main" id="{FBD1B1EF-C5EA-374E-C0C4-8ADB10511EA6}"/>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588263" y="2177588"/>
              <a:ext cx="360000" cy="360000"/>
            </a:xfrm>
            <a:prstGeom prst="ellipse">
              <a:avLst/>
            </a:prstGeom>
            <a:solidFill>
              <a:srgbClr val="FFFFFF"/>
            </a:solidFill>
          </p:spPr>
        </p:pic>
        <p:sp>
          <p:nvSpPr>
            <p:cNvPr id="125" name="TextBox 124">
              <a:extLst>
                <a:ext uri="{FF2B5EF4-FFF2-40B4-BE49-F238E27FC236}">
                  <a16:creationId xmlns:a16="http://schemas.microsoft.com/office/drawing/2014/main" id="{A18F3D07-BA5D-4419-CD75-284F0830190F}"/>
                </a:ext>
                <a:ext uri="{C183D7F6-B498-43B3-948B-1728B52AA6E4}">
                  <adec:decorative xmlns:adec="http://schemas.microsoft.com/office/drawing/2017/decorative" val="0"/>
                </a:ext>
              </a:extLst>
            </p:cNvPr>
            <p:cNvSpPr txBox="1"/>
            <p:nvPr/>
          </p:nvSpPr>
          <p:spPr>
            <a:xfrm>
              <a:off x="1047214" y="2272950"/>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PowerPoint</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26" name="Group 125">
            <a:extLst>
              <a:ext uri="{FF2B5EF4-FFF2-40B4-BE49-F238E27FC236}">
                <a16:creationId xmlns:a16="http://schemas.microsoft.com/office/drawing/2014/main" id="{4BECFCE9-EEDE-FF2B-2271-1D73020E5229}"/>
              </a:ext>
            </a:extLst>
          </p:cNvPr>
          <p:cNvGrpSpPr/>
          <p:nvPr/>
        </p:nvGrpSpPr>
        <p:grpSpPr>
          <a:xfrm>
            <a:off x="7198028" y="2819572"/>
            <a:ext cx="2351135" cy="360000"/>
            <a:chOff x="588263" y="2657420"/>
            <a:chExt cx="2351135" cy="360000"/>
          </a:xfrm>
        </p:grpSpPr>
        <p:pic>
          <p:nvPicPr>
            <p:cNvPr id="127" name="Picture 126">
              <a:extLst>
                <a:ext uri="{FF2B5EF4-FFF2-40B4-BE49-F238E27FC236}">
                  <a16:creationId xmlns:a16="http://schemas.microsoft.com/office/drawing/2014/main" id="{C1AFBEDB-59B7-91FD-848C-D25F00146B08}"/>
                </a:ext>
              </a:extLst>
            </p:cNvPr>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128" name="TextBox 127">
              <a:extLst>
                <a:ext uri="{FF2B5EF4-FFF2-40B4-BE49-F238E27FC236}">
                  <a16:creationId xmlns:a16="http://schemas.microsoft.com/office/drawing/2014/main" id="{CC537E8E-EDD2-AD29-E119-71DB21406BC1}"/>
                </a:ext>
                <a:ext uri="{C183D7F6-B498-43B3-948B-1728B52AA6E4}">
                  <adec:decorative xmlns:adec="http://schemas.microsoft.com/office/drawing/2017/decorative" val="0"/>
                </a:ext>
              </a:extLst>
            </p:cNvPr>
            <p:cNvSpPr txBox="1"/>
            <p:nvPr/>
          </p:nvSpPr>
          <p:spPr>
            <a:xfrm>
              <a:off x="1047214" y="275278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pic>
        <p:nvPicPr>
          <p:cNvPr id="129" name="Picture 128">
            <a:extLst>
              <a:ext uri="{FF2B5EF4-FFF2-40B4-BE49-F238E27FC236}">
                <a16:creationId xmlns:a16="http://schemas.microsoft.com/office/drawing/2014/main" id="{BA26E684-37B9-2879-63A8-8B2F88E68A44}"/>
              </a:ext>
            </a:extLst>
          </p:cNvPr>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9737870" y="3251892"/>
            <a:ext cx="2459429" cy="3606108"/>
          </a:xfrm>
          <a:prstGeom prst="rect">
            <a:avLst/>
          </a:prstGeom>
        </p:spPr>
      </p:pic>
    </p:spTree>
    <p:extLst>
      <p:ext uri="{BB962C8B-B14F-4D97-AF65-F5344CB8AC3E}">
        <p14:creationId xmlns:p14="http://schemas.microsoft.com/office/powerpoint/2010/main" val="1384302526"/>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384</Words>
  <Application>Microsoft Office PowerPoint</Application>
  <PresentationFormat>Widescreen</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A day in the life of an Internal Communications Director at Microsoft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2025-02-11T22:21:16Z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