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37" autoAdjust="0"/>
  </p:normalViewPr>
  <p:slideViewPr>
    <p:cSldViewPr snapToGrid="0">
      <p:cViewPr varScale="1">
        <p:scale>
          <a:sx n="106" d="100"/>
          <a:sy n="106" d="100"/>
        </p:scale>
        <p:origin x="28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42328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90868" y="585788"/>
            <a:ext cx="11018520" cy="615553"/>
          </a:xfrm>
        </p:spPr>
        <p:txBody>
          <a:bodyPr/>
          <a:lstStyle>
            <a:lvl1pPr algn="ctr">
              <a:defRPr lang="en-US" sz="4000" b="1" kern="1200" cap="none" spc="-10" baseline="0" dirty="0" smtClean="0">
                <a:ln w="3175">
                  <a:noFill/>
                </a:ln>
                <a:gradFill>
                  <a:gsLst>
                    <a:gs pos="15000">
                      <a:srgbClr val="8DC8E8"/>
                    </a:gs>
                    <a:gs pos="85000">
                      <a:srgbClr val="D59ED7"/>
                    </a:gs>
                  </a:gsLst>
                  <a:lin ang="2700000" scaled="1"/>
                </a:gradFill>
                <a:effectLst/>
                <a:latin typeface="+mj-lt"/>
                <a:ea typeface="+mn-ea"/>
                <a:cs typeface="Segoe UI" pitchFamily="34" charset="0"/>
              </a:defRPr>
            </a:lvl1pPr>
          </a:lstStyle>
          <a:p>
            <a:r>
              <a:rPr lang="en-US"/>
              <a:t>Click to edit Master title style</a:t>
            </a:r>
          </a:p>
        </p:txBody>
      </p:sp>
    </p:spTree>
    <p:extLst>
      <p:ext uri="{BB962C8B-B14F-4D97-AF65-F5344CB8AC3E}">
        <p14:creationId xmlns:p14="http://schemas.microsoft.com/office/powerpoint/2010/main" val="709817109"/>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61558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8990445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044621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1732794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491178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73587821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3703459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795787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31185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5.png"/><Relationship Id="rId16" Type="http://schemas.openxmlformats.org/officeDocument/2006/relationships/hyperlink" Target="https://copilot.microsoft.com/" TargetMode="Externa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5" Type="http://schemas.openxmlformats.org/officeDocument/2006/relationships/image" Target="../media/image17.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199" y="387766"/>
            <a:ext cx="7495382" cy="526298"/>
          </a:xfrm>
        </p:spPr>
        <p:txBody>
          <a:bodyPr/>
          <a:lstStyle/>
          <a:p>
            <a:r>
              <a:rPr lang="en-US" dirty="0"/>
              <a:t>A day in the life of an Internal Communications Director at Microsoft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pPr lvl="0"/>
            <a:r>
              <a:rPr lang="en-US"/>
              <a:t>Copilot for Microsoft 365</a:t>
            </a:r>
            <a:endParaRPr lang="en-US"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altLang="zh-TW" noProof="0"/>
              <a:t>6:00</a:t>
            </a:r>
            <a:r>
              <a:rPr lang="zh-TW" altLang="en-US" noProof="0"/>
              <a:t> </a:t>
            </a:r>
            <a:r>
              <a:rPr lang="en-US" altLang="zh-TW" noProof="0"/>
              <a:t>am</a:t>
            </a:r>
            <a:endParaRPr lang="en-US" noProof="0"/>
          </a:p>
        </p:txBody>
      </p:sp>
      <p:sp>
        <p:nvSpPr>
          <p:cNvPr id="31" name="Text Placeholder 30">
            <a:extLst>
              <a:ext uri="{FF2B5EF4-FFF2-40B4-BE49-F238E27FC236}">
                <a16:creationId xmlns:a16="http://schemas.microsoft.com/office/drawing/2014/main" id="{79857A20-3A55-D206-28E5-285B83B0BDFA}"/>
              </a:ext>
            </a:extLst>
          </p:cNvPr>
          <p:cNvSpPr>
            <a:spLocks noGrp="1"/>
          </p:cNvSpPr>
          <p:nvPr>
            <p:ph type="body" sz="quarter" idx="18"/>
          </p:nvPr>
        </p:nvSpPr>
        <p:spPr>
          <a:xfrm>
            <a:off x="584200" y="2032188"/>
            <a:ext cx="2808000" cy="784426"/>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Getting the day started early to meet with global stakeholders, Emily uses Copilot to quickly get insight into information from the past few days that will help her prepare for the day’s meetings. </a:t>
            </a:r>
          </a:p>
        </p:txBody>
      </p:sp>
      <p:sp>
        <p:nvSpPr>
          <p:cNvPr id="32" name="Text Placeholder 31">
            <a:extLst>
              <a:ext uri="{FF2B5EF4-FFF2-40B4-BE49-F238E27FC236}">
                <a16:creationId xmlns:a16="http://schemas.microsoft.com/office/drawing/2014/main" id="{7D8298F3-2309-D703-D818-0E870C649ABC}"/>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any information from the past two days that will help me prepare for meetings today.</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altLang="zh-TW" noProof="0"/>
              <a:t>8:15</a:t>
            </a:r>
            <a:r>
              <a:rPr lang="zh-TW" altLang="en-US" noProof="0"/>
              <a:t> </a:t>
            </a:r>
            <a:r>
              <a:rPr lang="en-US" altLang="zh-TW" noProof="0"/>
              <a:t>am</a:t>
            </a:r>
            <a:endParaRPr lang="en-US" noProof="0"/>
          </a:p>
        </p:txBody>
      </p:sp>
      <p:sp>
        <p:nvSpPr>
          <p:cNvPr id="33" name="Text Placeholder 32">
            <a:extLst>
              <a:ext uri="{FF2B5EF4-FFF2-40B4-BE49-F238E27FC236}">
                <a16:creationId xmlns:a16="http://schemas.microsoft.com/office/drawing/2014/main" id="{19B64424-847E-5B74-26FB-92114DC2471B}"/>
              </a:ext>
            </a:extLst>
          </p:cNvPr>
          <p:cNvSpPr>
            <a:spLocks noGrp="1"/>
          </p:cNvSpPr>
          <p:nvPr>
            <p:ph type="body" sz="quarter" idx="23"/>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Emily uses Copilot to make sure her kids get out the door for school and review their activity schedule for later in the day.</a:t>
            </a:r>
          </a:p>
        </p:txBody>
      </p:sp>
      <p:sp>
        <p:nvSpPr>
          <p:cNvPr id="34" name="Text Placeholder 33">
            <a:extLst>
              <a:ext uri="{FF2B5EF4-FFF2-40B4-BE49-F238E27FC236}">
                <a16:creationId xmlns:a16="http://schemas.microsoft.com/office/drawing/2014/main" id="{C98A7850-6A7C-8ED4-F685-18B5AE0B2F64}"/>
              </a:ext>
            </a:extLst>
          </p:cNvPr>
          <p:cNvSpPr>
            <a:spLocks noGrp="1"/>
          </p:cNvSpPr>
          <p:nvPr>
            <p:ph type="body" sz="quarter" idx="24"/>
          </p:nvPr>
        </p:nvSpPr>
        <p:spPr/>
        <p:txBody>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Sample prompt: </a:t>
            </a:r>
            <a:r>
              <a:rPr kumimoji="0" lang="en-US" sz="900" b="0" i="0" u="none" strike="noStrike" kern="0" cap="none" spc="0" normalizeH="0" baseline="0" noProof="0" dirty="0">
                <a:ln>
                  <a:noFill/>
                </a:ln>
                <a:solidFill>
                  <a:srgbClr val="1A1A1A"/>
                </a:solidFill>
                <a:effectLst/>
                <a:uLnTx/>
                <a:uFillTx/>
                <a:latin typeface="Segoe UI"/>
                <a:ea typeface="+mn-ea"/>
                <a:cs typeface="+mn-cs"/>
              </a:rPr>
              <a:t>Take a look at my personal Outlook calendar and </a:t>
            </a:r>
            <a:r>
              <a:rPr kumimoji="0" lang="en-US" sz="900" b="1" i="0" u="none" strike="noStrike" kern="0" cap="none" spc="0" normalizeH="0" baseline="0" noProof="0" dirty="0">
                <a:ln>
                  <a:noFill/>
                </a:ln>
                <a:solidFill>
                  <a:srgbClr val="1A1A1A"/>
                </a:solidFill>
                <a:effectLst/>
                <a:uLnTx/>
                <a:uFillTx/>
                <a:latin typeface="Segoe UI"/>
                <a:ea typeface="+mn-ea"/>
                <a:cs typeface="+mn-cs"/>
              </a:rPr>
              <a:t>tell me all the activities </a:t>
            </a:r>
            <a:r>
              <a:rPr kumimoji="0" lang="en-US" sz="900" b="0" i="0" u="none" strike="noStrike" kern="0" cap="none" spc="0" normalizeH="0" baseline="0" noProof="0" dirty="0">
                <a:ln>
                  <a:noFill/>
                </a:ln>
                <a:solidFill>
                  <a:srgbClr val="1A1A1A"/>
                </a:solidFill>
                <a:effectLst/>
                <a:uLnTx/>
                <a:uFillTx/>
                <a:latin typeface="Segoe UI"/>
                <a:ea typeface="+mn-ea"/>
                <a:cs typeface="+mn-cs"/>
              </a:rPr>
              <a:t>coming up for the kids later today?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altLang="zh-TW" noProof="0"/>
              <a:t>10:00</a:t>
            </a:r>
            <a:r>
              <a:rPr lang="zh-TW" altLang="en-US" noProof="0"/>
              <a:t> </a:t>
            </a:r>
            <a:r>
              <a:rPr lang="en-US" altLang="zh-TW" noProof="0"/>
              <a:t>am</a:t>
            </a:r>
            <a:endParaRPr lang="en-US" noProof="0"/>
          </a:p>
        </p:txBody>
      </p:sp>
      <p:sp>
        <p:nvSpPr>
          <p:cNvPr id="35" name="Text Placeholder 34">
            <a:extLst>
              <a:ext uri="{FF2B5EF4-FFF2-40B4-BE49-F238E27FC236}">
                <a16:creationId xmlns:a16="http://schemas.microsoft.com/office/drawing/2014/main" id="{923B8EFA-D549-A536-ACE1-1A1F7B021B9E}"/>
              </a:ext>
            </a:extLst>
          </p:cNvPr>
          <p:cNvSpPr>
            <a:spLocks noGrp="1"/>
          </p:cNvSpPr>
          <p:nvPr>
            <p:ph type="body" sz="quarter" idx="26"/>
          </p:nvPr>
        </p:nvSpPr>
        <p:spPr>
          <a:xfrm>
            <a:off x="6969595" y="2032188"/>
            <a:ext cx="2808000" cy="904014"/>
          </a:xfrm>
        </p:spPr>
        <p:txBody>
          <a:bodyPr>
            <a:normAutofit/>
          </a:bodyPr>
          <a:lstStyle/>
          <a:p>
            <a:r>
              <a:rPr kumimoji="0" lang="en-US" b="0" i="0" u="none" strike="noStrike" kern="1200" cap="none" spc="0" normalizeH="0" baseline="0" noProof="0" dirty="0">
                <a:ln>
                  <a:noFill/>
                </a:ln>
                <a:solidFill>
                  <a:srgbClr val="1A1A1A"/>
                </a:solidFill>
                <a:effectLst/>
                <a:uLnTx/>
                <a:uFillTx/>
                <a:latin typeface="Segoe UI"/>
                <a:ea typeface="+mn-ea"/>
                <a:cs typeface="Segoe UI" pitchFamily="34" charset="0"/>
              </a:rPr>
              <a:t>Emily gets started drafting a communication for the support organization, working to be precise and clear on what support engineers need to do differently in their workflow to support customers. </a:t>
            </a:r>
          </a:p>
        </p:txBody>
      </p:sp>
      <p:sp>
        <p:nvSpPr>
          <p:cNvPr id="36" name="Text Placeholder 35">
            <a:extLst>
              <a:ext uri="{FF2B5EF4-FFF2-40B4-BE49-F238E27FC236}">
                <a16:creationId xmlns:a16="http://schemas.microsoft.com/office/drawing/2014/main" id="{DDC2DAA7-9B40-325A-A3D3-7A45203ACDF6}"/>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Make suggestions </a:t>
            </a:r>
            <a:r>
              <a:rPr kumimoji="0" lang="en-US" sz="900" b="0" i="0" u="none" strike="noStrike" kern="0" cap="none" spc="0" normalizeH="0" baseline="0" noProof="0">
                <a:ln>
                  <a:noFill/>
                </a:ln>
                <a:solidFill>
                  <a:srgbClr val="1A1A1A"/>
                </a:solidFill>
                <a:effectLst/>
                <a:uLnTx/>
                <a:uFillTx/>
                <a:latin typeface="Segoe UI"/>
                <a:ea typeface="+mn-ea"/>
                <a:cs typeface="+mn-cs"/>
              </a:rPr>
              <a:t>in the document to refine this draft communication focusing on clarity of message and actions needed.</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altLang="zh-TW" noProof="0"/>
              <a:t>7:00</a:t>
            </a:r>
            <a:r>
              <a:rPr lang="zh-TW" altLang="en-US" noProof="0"/>
              <a:t> </a:t>
            </a:r>
            <a:r>
              <a:rPr lang="en-US" altLang="zh-TW" noProof="0"/>
              <a:t>pm</a:t>
            </a:r>
            <a:endParaRPr lang="en-US" noProof="0"/>
          </a:p>
        </p:txBody>
      </p:sp>
      <p:sp>
        <p:nvSpPr>
          <p:cNvPr id="37" name="Text Placeholder 36">
            <a:extLst>
              <a:ext uri="{FF2B5EF4-FFF2-40B4-BE49-F238E27FC236}">
                <a16:creationId xmlns:a16="http://schemas.microsoft.com/office/drawing/2014/main" id="{1CA6E77B-F8F7-852C-EF63-6AB3271F91A5}"/>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Always up for a little fun, Emily uses Copilot to pen a short limerick for her son’s birthday card about Spiderman riding a scooter across Mars.</a:t>
            </a:r>
          </a:p>
        </p:txBody>
      </p:sp>
      <p:sp>
        <p:nvSpPr>
          <p:cNvPr id="38" name="Text Placeholder 37">
            <a:extLst>
              <a:ext uri="{FF2B5EF4-FFF2-40B4-BE49-F238E27FC236}">
                <a16:creationId xmlns:a16="http://schemas.microsoft.com/office/drawing/2014/main" id="{8EAD7DD6-8E18-54A6-3A32-9D05ED8E6E42}"/>
              </a:ext>
            </a:extLst>
          </p:cNvPr>
          <p:cNvSpPr>
            <a:spLocks noGrp="1"/>
          </p:cNvSpPr>
          <p:nvPr>
            <p:ph type="body" sz="quarter" idx="30"/>
          </p:nvPr>
        </p:nvSpPr>
        <p:spPr>
          <a:xfrm>
            <a:off x="584200" y="57086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Can you </a:t>
            </a:r>
            <a:r>
              <a:rPr kumimoji="0" lang="en-US" sz="900" b="1" i="0" u="none" strike="noStrike" kern="0" cap="none" spc="0" normalizeH="0" baseline="0" noProof="0">
                <a:ln>
                  <a:noFill/>
                </a:ln>
                <a:solidFill>
                  <a:srgbClr val="1A1A1A"/>
                </a:solidFill>
                <a:effectLst/>
                <a:uLnTx/>
                <a:uFillTx/>
                <a:latin typeface="Segoe UI"/>
                <a:ea typeface="+mn-ea"/>
                <a:cs typeface="+mn-cs"/>
              </a:rPr>
              <a:t>create a short limerick </a:t>
            </a:r>
            <a:r>
              <a:rPr kumimoji="0" lang="en-US" sz="900" b="0" i="0" u="none" strike="noStrike" kern="0" cap="none" spc="0" normalizeH="0" baseline="0" noProof="0">
                <a:ln>
                  <a:noFill/>
                </a:ln>
                <a:solidFill>
                  <a:srgbClr val="1A1A1A"/>
                </a:solidFill>
                <a:effectLst/>
                <a:uLnTx/>
                <a:uFillTx/>
                <a:latin typeface="Segoe UI"/>
                <a:ea typeface="+mn-ea"/>
                <a:cs typeface="+mn-cs"/>
              </a:rPr>
              <a:t>for my son about Spiderman riding a scooter across Mars?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altLang="zh-TW" noProof="0"/>
              <a:t>3:00</a:t>
            </a:r>
            <a:r>
              <a:rPr lang="zh-TW" altLang="en-US" noProof="0"/>
              <a:t> </a:t>
            </a:r>
            <a:r>
              <a:rPr lang="en-US" altLang="zh-TW" noProof="0"/>
              <a:t>pm</a:t>
            </a:r>
            <a:endParaRPr lang="en-US" noProof="0"/>
          </a:p>
        </p:txBody>
      </p:sp>
      <p:sp>
        <p:nvSpPr>
          <p:cNvPr id="39" name="Text Placeholder 38">
            <a:extLst>
              <a:ext uri="{FF2B5EF4-FFF2-40B4-BE49-F238E27FC236}">
                <a16:creationId xmlns:a16="http://schemas.microsoft.com/office/drawing/2014/main" id="{0E496CC9-C359-C13E-F535-CF15ECC7B533}"/>
              </a:ext>
            </a:extLst>
          </p:cNvPr>
          <p:cNvSpPr>
            <a:spLocks noGrp="1"/>
          </p:cNvSpPr>
          <p:nvPr>
            <p:ph type="body" sz="quarter" idx="32"/>
          </p:nvPr>
        </p:nvSpPr>
        <p:spPr>
          <a:xfrm>
            <a:off x="3776898" y="4488366"/>
            <a:ext cx="2808000" cy="976826"/>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Emily needs to create a strategy document and getting started is the hardest part. After having gathered information from the team, Copilot helps Emily with an outline and structure to tell the story.</a:t>
            </a:r>
          </a:p>
        </p:txBody>
      </p:sp>
      <p:sp>
        <p:nvSpPr>
          <p:cNvPr id="40" name="Text Placeholder 39">
            <a:extLst>
              <a:ext uri="{FF2B5EF4-FFF2-40B4-BE49-F238E27FC236}">
                <a16:creationId xmlns:a16="http://schemas.microsoft.com/office/drawing/2014/main" id="{3D0ABFD3-4A8D-F85C-CC95-10B69AAA8019}"/>
              </a:ext>
            </a:extLst>
          </p:cNvPr>
          <p:cNvSpPr>
            <a:spLocks noGrp="1"/>
          </p:cNvSpPr>
          <p:nvPr>
            <p:ph type="body" sz="quarter" idx="33"/>
          </p:nvPr>
        </p:nvSpPr>
        <p:spPr>
          <a:xfrm>
            <a:off x="3719286" y="5708613"/>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a:t>
            </a:r>
            <a:r>
              <a:rPr kumimoji="0" lang="en-US" sz="900" b="0" i="0" u="none" strike="noStrike" kern="0" cap="none" spc="0" normalizeH="0" baseline="0" noProof="0">
                <a:ln>
                  <a:noFill/>
                </a:ln>
                <a:solidFill>
                  <a:srgbClr val="1A1A1A"/>
                </a:solidFill>
                <a:effectLst/>
                <a:uLnTx/>
                <a:uFillTx/>
                <a:latin typeface="Segoe UI"/>
                <a:ea typeface="+mn-ea"/>
                <a:cs typeface="+mn-cs"/>
              </a:rPr>
              <a:t> an outline for a strategy document leveraging the emails with the title [FY25 strategy].</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altLang="zh-TW" noProof="0"/>
              <a:t>1:00</a:t>
            </a:r>
            <a:r>
              <a:rPr lang="zh-TW" altLang="en-US" noProof="0"/>
              <a:t> </a:t>
            </a:r>
            <a:r>
              <a:rPr lang="en-US" altLang="zh-TW" noProof="0"/>
              <a:t>pm</a:t>
            </a:r>
            <a:endParaRPr lang="en-US" noProof="0"/>
          </a:p>
        </p:txBody>
      </p:sp>
      <p:sp>
        <p:nvSpPr>
          <p:cNvPr id="42" name="Text Placeholder 41">
            <a:extLst>
              <a:ext uri="{FF2B5EF4-FFF2-40B4-BE49-F238E27FC236}">
                <a16:creationId xmlns:a16="http://schemas.microsoft.com/office/drawing/2014/main" id="{88798DBC-1282-A4CD-F175-C35F332423C0}"/>
              </a:ext>
            </a:extLst>
          </p:cNvPr>
          <p:cNvSpPr>
            <a:spLocks noGrp="1"/>
          </p:cNvSpPr>
          <p:nvPr>
            <p:ph type="body" sz="quarter" idx="35"/>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Getting ready for a big upcoming event, Emily would like to ensure the content hits the mark for the audience and asks Copilot to review the messaging.</a:t>
            </a:r>
          </a:p>
        </p:txBody>
      </p:sp>
      <p:sp>
        <p:nvSpPr>
          <p:cNvPr id="43" name="Text Placeholder 42">
            <a:extLst>
              <a:ext uri="{FF2B5EF4-FFF2-40B4-BE49-F238E27FC236}">
                <a16:creationId xmlns:a16="http://schemas.microsoft.com/office/drawing/2014/main" id="{A97EFF34-46A8-2828-15BD-080101FB4A36}"/>
              </a:ext>
            </a:extLst>
          </p:cNvPr>
          <p:cNvSpPr>
            <a:spLocks noGrp="1"/>
          </p:cNvSpPr>
          <p:nvPr>
            <p:ph type="body" sz="quarter" idx="36"/>
          </p:nvPr>
        </p:nvSpPr>
        <p:spPr>
          <a:xfrm>
            <a:off x="6969595" y="57086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You are an attendee of this event. </a:t>
            </a:r>
            <a:r>
              <a:rPr kumimoji="0" lang="en-US" sz="900" b="0" i="0" u="none" strike="noStrike" kern="0" cap="none" spc="0" normalizeH="0" baseline="0" noProof="0">
                <a:ln>
                  <a:noFill/>
                </a:ln>
                <a:solidFill>
                  <a:srgbClr val="1A1A1A"/>
                </a:solidFill>
                <a:effectLst/>
                <a:uLnTx/>
                <a:uFillTx/>
                <a:latin typeface="Segoe UI"/>
                <a:ea typeface="+mn-ea"/>
                <a:cs typeface="+mn-cs"/>
              </a:rPr>
              <a:t>What are the key takeaways from this presentation and what will you learn? </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sz="1100"/>
              <a:t>Buy</a:t>
            </a:r>
          </a:p>
        </p:txBody>
      </p:sp>
      <p:sp>
        <p:nvSpPr>
          <p:cNvPr id="44" name="Text Placeholder 43">
            <a:extLst>
              <a:ext uri="{FF2B5EF4-FFF2-40B4-BE49-F238E27FC236}">
                <a16:creationId xmlns:a16="http://schemas.microsoft.com/office/drawing/2014/main" id="{191ADCC0-2DF3-80AB-4399-92DF5F8B3447}"/>
              </a:ext>
            </a:extLst>
          </p:cNvPr>
          <p:cNvSpPr>
            <a:spLocks noGrp="1"/>
          </p:cNvSpPr>
          <p:nvPr>
            <p:ph type="body" sz="quarter" idx="38"/>
          </p:nvPr>
        </p:nvSpPr>
        <p:spPr>
          <a:solidFill>
            <a:srgbClr val="0070C0"/>
          </a:solidFill>
        </p:spPr>
        <p:txBody>
          <a:bodyPr/>
          <a:lstStyle/>
          <a:p>
            <a:endParaRPr lang="en-US"/>
          </a:p>
        </p:txBody>
      </p:sp>
      <p:sp>
        <p:nvSpPr>
          <p:cNvPr id="45" name="Text Placeholder 44">
            <a:extLst>
              <a:ext uri="{FF2B5EF4-FFF2-40B4-BE49-F238E27FC236}">
                <a16:creationId xmlns:a16="http://schemas.microsoft.com/office/drawing/2014/main" id="{DB86F967-5BC1-3ABA-A970-3A1ACEF497B4}"/>
              </a:ext>
            </a:extLst>
          </p:cNvPr>
          <p:cNvSpPr>
            <a:spLocks noGrp="1"/>
          </p:cNvSpPr>
          <p:nvPr>
            <p:ph type="body" sz="quarter" idx="39"/>
          </p:nvPr>
        </p:nvSpPr>
        <p:spPr/>
        <p:txBody>
          <a:bodyPr/>
          <a:lstStyle/>
          <a:p>
            <a:endParaRPr lang="en-US"/>
          </a:p>
        </p:txBody>
      </p:sp>
      <p:sp>
        <p:nvSpPr>
          <p:cNvPr id="46" name="Text Placeholder 45">
            <a:extLst>
              <a:ext uri="{FF2B5EF4-FFF2-40B4-BE49-F238E27FC236}">
                <a16:creationId xmlns:a16="http://schemas.microsoft.com/office/drawing/2014/main" id="{24673F63-FB7E-3766-406C-E94C642F4078}"/>
              </a:ext>
            </a:extLst>
          </p:cNvPr>
          <p:cNvSpPr>
            <a:spLocks noGrp="1"/>
          </p:cNvSpPr>
          <p:nvPr>
            <p:ph type="body" sz="quarter" idx="40"/>
          </p:nvPr>
        </p:nvSpPr>
        <p:spPr/>
        <p:txBody>
          <a:bodyPr/>
          <a:lstStyle/>
          <a:p>
            <a:endParaRPr lang="en-US"/>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549528"/>
            <a:chOff x="10195084" y="1462475"/>
            <a:chExt cx="1696592" cy="1549528"/>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Emily </a:t>
              </a: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Director of </a:t>
              </a:r>
              <a:b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Communications </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737213"/>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~4 hours per week</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responses </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planning, AI training, learning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111" name="Group 110">
            <a:extLst>
              <a:ext uri="{FF2B5EF4-FFF2-40B4-BE49-F238E27FC236}">
                <a16:creationId xmlns:a16="http://schemas.microsoft.com/office/drawing/2014/main" id="{70E82EBC-54ED-959B-E88E-FEFFB69371B2}"/>
              </a:ext>
            </a:extLst>
          </p:cNvPr>
          <p:cNvGrpSpPr/>
          <p:nvPr/>
        </p:nvGrpSpPr>
        <p:grpSpPr>
          <a:xfrm>
            <a:off x="812633" y="2819572"/>
            <a:ext cx="2351135" cy="360000"/>
            <a:chOff x="588263" y="1217924"/>
            <a:chExt cx="2351135" cy="360000"/>
          </a:xfrm>
        </p:grpSpPr>
        <p:pic>
          <p:nvPicPr>
            <p:cNvPr id="112" name="Picture 111" descr="Zip Co logo SVG free download, id: 101874 - Brandlogos.net">
              <a:hlinkClick r:id="rId10"/>
              <a:extLst>
                <a:ext uri="{FF2B5EF4-FFF2-40B4-BE49-F238E27FC236}">
                  <a16:creationId xmlns:a16="http://schemas.microsoft.com/office/drawing/2014/main" id="{CC078CB7-98BA-80A8-3098-B1B58C501DF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3" name="TextBox 112">
              <a:extLst>
                <a:ext uri="{FF2B5EF4-FFF2-40B4-BE49-F238E27FC236}">
                  <a16:creationId xmlns:a16="http://schemas.microsoft.com/office/drawing/2014/main" id="{40CA0D36-402A-5267-C278-4EAF106B95E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4" name="Group 113">
            <a:extLst>
              <a:ext uri="{FF2B5EF4-FFF2-40B4-BE49-F238E27FC236}">
                <a16:creationId xmlns:a16="http://schemas.microsoft.com/office/drawing/2014/main" id="{237B911E-20A5-E909-BFA1-AD016FD815B4}"/>
              </a:ext>
            </a:extLst>
          </p:cNvPr>
          <p:cNvGrpSpPr/>
          <p:nvPr/>
        </p:nvGrpSpPr>
        <p:grpSpPr>
          <a:xfrm>
            <a:off x="812633" y="5294340"/>
            <a:ext cx="2351135" cy="360000"/>
            <a:chOff x="588263" y="1217924"/>
            <a:chExt cx="2351135" cy="360000"/>
          </a:xfrm>
        </p:grpSpPr>
        <p:pic>
          <p:nvPicPr>
            <p:cNvPr id="115" name="Picture 114" descr="Zip Co logo SVG free download, id: 101874 - Brandlogos.net">
              <a:hlinkClick r:id="rId10"/>
              <a:extLst>
                <a:ext uri="{FF2B5EF4-FFF2-40B4-BE49-F238E27FC236}">
                  <a16:creationId xmlns:a16="http://schemas.microsoft.com/office/drawing/2014/main" id="{C90C20A7-DB43-EEAB-E19D-B9E609B7FBA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6" name="TextBox 115">
              <a:extLst>
                <a:ext uri="{FF2B5EF4-FFF2-40B4-BE49-F238E27FC236}">
                  <a16:creationId xmlns:a16="http://schemas.microsoft.com/office/drawing/2014/main" id="{1246C82D-2758-61E4-E8B0-112D80935E8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7" name="Group 116">
            <a:extLst>
              <a:ext uri="{FF2B5EF4-FFF2-40B4-BE49-F238E27FC236}">
                <a16:creationId xmlns:a16="http://schemas.microsoft.com/office/drawing/2014/main" id="{E634E005-9BD5-6326-2785-5DC087C6F7E2}"/>
              </a:ext>
            </a:extLst>
          </p:cNvPr>
          <p:cNvGrpSpPr/>
          <p:nvPr/>
        </p:nvGrpSpPr>
        <p:grpSpPr>
          <a:xfrm>
            <a:off x="3947719" y="2819572"/>
            <a:ext cx="2351135" cy="360000"/>
            <a:chOff x="588263" y="1217924"/>
            <a:chExt cx="2351135" cy="360000"/>
          </a:xfrm>
        </p:grpSpPr>
        <p:pic>
          <p:nvPicPr>
            <p:cNvPr id="118" name="Picture 117" descr="Zip Co logo SVG free download, id: 101874 - Brandlogos.net">
              <a:hlinkClick r:id="rId10"/>
              <a:extLst>
                <a:ext uri="{FF2B5EF4-FFF2-40B4-BE49-F238E27FC236}">
                  <a16:creationId xmlns:a16="http://schemas.microsoft.com/office/drawing/2014/main" id="{7F33DC5A-4CBE-6EB1-F42D-975F2DAA4C7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79DB3303-7927-A065-201C-4BD206E9E2B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20" name="Group 119">
            <a:extLst>
              <a:ext uri="{FF2B5EF4-FFF2-40B4-BE49-F238E27FC236}">
                <a16:creationId xmlns:a16="http://schemas.microsoft.com/office/drawing/2014/main" id="{0827E28D-1F27-0380-031B-4967E48BDEF6}"/>
              </a:ext>
            </a:extLst>
          </p:cNvPr>
          <p:cNvGrpSpPr/>
          <p:nvPr/>
        </p:nvGrpSpPr>
        <p:grpSpPr>
          <a:xfrm>
            <a:off x="3947719" y="5294340"/>
            <a:ext cx="2351135" cy="360000"/>
            <a:chOff x="588263" y="1697756"/>
            <a:chExt cx="2351135" cy="360000"/>
          </a:xfrm>
        </p:grpSpPr>
        <p:pic>
          <p:nvPicPr>
            <p:cNvPr id="121" name="Picture 120">
              <a:extLst>
                <a:ext uri="{FF2B5EF4-FFF2-40B4-BE49-F238E27FC236}">
                  <a16:creationId xmlns:a16="http://schemas.microsoft.com/office/drawing/2014/main" id="{AFC2A6C2-E90E-99A8-25D7-A58B5C2AF76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3FACD587-436A-B5CE-B6FA-55AB50DACB1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307CFB3D-489A-7BD9-8F3C-F930EF70FE9B}"/>
              </a:ext>
            </a:extLst>
          </p:cNvPr>
          <p:cNvGrpSpPr/>
          <p:nvPr/>
        </p:nvGrpSpPr>
        <p:grpSpPr>
          <a:xfrm>
            <a:off x="7198028" y="5294340"/>
            <a:ext cx="2351135" cy="360000"/>
            <a:chOff x="588263" y="2177588"/>
            <a:chExt cx="2351135" cy="360000"/>
          </a:xfrm>
        </p:grpSpPr>
        <p:pic>
          <p:nvPicPr>
            <p:cNvPr id="124" name="Picture 123">
              <a:extLst>
                <a:ext uri="{FF2B5EF4-FFF2-40B4-BE49-F238E27FC236}">
                  <a16:creationId xmlns:a16="http://schemas.microsoft.com/office/drawing/2014/main" id="{FBD1B1EF-C5EA-374E-C0C4-8ADB10511EA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A18F3D07-BA5D-4419-CD75-284F0830190F}"/>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4BECFCE9-EEDE-FF2B-2271-1D73020E5229}"/>
              </a:ext>
            </a:extLst>
          </p:cNvPr>
          <p:cNvGrpSpPr/>
          <p:nvPr/>
        </p:nvGrpSpPr>
        <p:grpSpPr>
          <a:xfrm>
            <a:off x="7198028" y="2819572"/>
            <a:ext cx="2351135" cy="360000"/>
            <a:chOff x="588263" y="2657420"/>
            <a:chExt cx="2351135" cy="360000"/>
          </a:xfrm>
        </p:grpSpPr>
        <p:pic>
          <p:nvPicPr>
            <p:cNvPr id="127" name="Picture 126">
              <a:extLst>
                <a:ext uri="{FF2B5EF4-FFF2-40B4-BE49-F238E27FC236}">
                  <a16:creationId xmlns:a16="http://schemas.microsoft.com/office/drawing/2014/main" id="{C1AFBEDB-59B7-91FD-848C-D25F00146B0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CC537E8E-EDD2-AD29-E119-71DB21406BC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9" name="Picture 128">
            <a:extLst>
              <a:ext uri="{FF2B5EF4-FFF2-40B4-BE49-F238E27FC236}">
                <a16:creationId xmlns:a16="http://schemas.microsoft.com/office/drawing/2014/main" id="{BA26E684-37B9-2879-63A8-8B2F88E68A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7870" y="3251892"/>
            <a:ext cx="2459429" cy="3606108"/>
          </a:xfrm>
          <a:prstGeom prst="rect">
            <a:avLst/>
          </a:prstGeom>
        </p:spPr>
      </p:pic>
      <p:sp>
        <p:nvSpPr>
          <p:cNvPr id="16" name="Text Placeholder 44">
            <a:extLst>
              <a:ext uri="{FF2B5EF4-FFF2-40B4-BE49-F238E27FC236}">
                <a16:creationId xmlns:a16="http://schemas.microsoft.com/office/drawing/2014/main" id="{71BBF38A-9046-4287-90DF-908AF56D6D00}"/>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6"/>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38430252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Light 16x9</vt:lpstr>
      <vt:lpstr>A day in the life of an Internal Communications Director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1</cp:revision>
  <dcterms:created xsi:type="dcterms:W3CDTF">2024-07-17T19:27:40Z</dcterms:created>
  <dcterms:modified xsi:type="dcterms:W3CDTF">2024-07-17T19:38:12Z</dcterms:modified>
</cp:coreProperties>
</file>