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8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715" dt="2025-03-09T20:13:40.6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36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85751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78065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78065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23899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23899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22079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76908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895070" y="358721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955436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85751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79309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79309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24834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24834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23351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95451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sv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3E6444-AD3D-14E9-4697-A7AFE2EDDB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D3139-AD46-907E-5D12-DB4AA3716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526298"/>
          </a:xfrm>
        </p:spPr>
        <p:txBody>
          <a:bodyPr/>
          <a:lstStyle/>
          <a:p>
            <a:r>
              <a:rPr lang="en-US" noProof="0" dirty="0"/>
              <a:t>A day in the life of a </a:t>
            </a:r>
            <a:br>
              <a:rPr lang="en-US" noProof="0" dirty="0"/>
            </a:br>
            <a:r>
              <a:rPr lang="en-US" noProof="0" dirty="0"/>
              <a:t>Data Strategist</a:t>
            </a:r>
          </a:p>
        </p:txBody>
      </p:sp>
      <p:sp>
        <p:nvSpPr>
          <p:cNvPr id="13" name="License">
            <a:extLst>
              <a:ext uri="{FF2B5EF4-FFF2-40B4-BE49-F238E27FC236}">
                <a16:creationId xmlns:a16="http://schemas.microsoft.com/office/drawing/2014/main" id="{5B13B43C-FF67-4D33-2127-9874AB42B4F2}"/>
              </a:ext>
            </a:extLst>
          </p:cNvPr>
          <p:cNvSpPr txBox="1">
            <a:spLocks/>
          </p:cNvSpPr>
          <p:nvPr/>
        </p:nvSpPr>
        <p:spPr>
          <a:xfrm>
            <a:off x="6519224" y="521099"/>
            <a:ext cx="3599821" cy="169277"/>
          </a:xfrm>
          <a:prstGeom prst="rect">
            <a:avLst/>
          </a:prstGeom>
        </p:spPr>
        <p:txBody>
          <a:bodyPr lIns="0" rIns="0" anchor="ctr"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en-US" sz="1100" b="1" spc="-20" noProof="0" dirty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Microsoft 365 Copilot</a:t>
            </a:r>
          </a:p>
        </p:txBody>
      </p:sp>
      <p:sp>
        <p:nvSpPr>
          <p:cNvPr id="34" name="Level">
            <a:extLst>
              <a:ext uri="{FF2B5EF4-FFF2-40B4-BE49-F238E27FC236}">
                <a16:creationId xmlns:a16="http://schemas.microsoft.com/office/drawing/2014/main" id="{A8272250-21CC-44E7-41B5-E2127EAD1DE1}"/>
              </a:ext>
            </a:extLst>
          </p:cNvPr>
          <p:cNvSpPr txBox="1">
            <a:spLocks/>
          </p:cNvSpPr>
          <p:nvPr/>
        </p:nvSpPr>
        <p:spPr>
          <a:xfrm>
            <a:off x="10443987" y="521099"/>
            <a:ext cx="1456966" cy="179100"/>
          </a:xfrm>
          <a:prstGeom prst="roundRect">
            <a:avLst>
              <a:gd name="adj" fmla="val 10035"/>
            </a:avLst>
          </a:prstGeom>
        </p:spPr>
        <p:txBody>
          <a:bodyPr lIns="0" rIns="0" anchor="ctr"/>
          <a:lstStyle>
            <a:defPPr>
              <a:defRPr lang="en-US"/>
            </a:defPPr>
            <a:lvl1pPr marR="0" indent="0" algn="r" defTabSz="932742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1100" b="1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R="0" indent="-228600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spc="0" baseline="0"/>
            </a:lvl2pPr>
            <a:lvl3pPr marL="657225" marR="0" indent="-20002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spc="0" baseline="0"/>
            </a:lvl3pPr>
            <a:lvl4pPr marL="842963" marR="0" indent="-18097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spc="0" baseline="0"/>
            </a:lvl4pPr>
            <a:lvl5pPr marL="1023938" marR="0" indent="-16827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spc="0" baseline="0"/>
            </a:lvl5pPr>
            <a:lvl6pPr marL="2565040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3031412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97783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964155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n-US" noProof="0" dirty="0"/>
              <a:t>Buy</a:t>
            </a:r>
          </a:p>
        </p:txBody>
      </p:sp>
      <p:sp>
        <p:nvSpPr>
          <p:cNvPr id="3" name="Benefits">
            <a:extLst>
              <a:ext uri="{FF2B5EF4-FFF2-40B4-BE49-F238E27FC236}">
                <a16:creationId xmlns:a16="http://schemas.microsoft.com/office/drawing/2014/main" id="{FEC2B066-C9F2-0173-BBB9-3B5B2A39C3B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sp>
        <p:nvSpPr>
          <p:cNvPr id="6" name="Benefit 1">
            <a:extLst>
              <a:ext uri="{FF2B5EF4-FFF2-40B4-BE49-F238E27FC236}">
                <a16:creationId xmlns:a16="http://schemas.microsoft.com/office/drawing/2014/main" id="{41967536-5A24-D862-6D27-1CF0BC30412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1286540" y="1134767"/>
            <a:ext cx="1703112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Save 50 minutes per day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900C1A07-EB89-8E58-9BC8-E1CF21E72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36270" y="1170767"/>
            <a:ext cx="144000" cy="144000"/>
          </a:xfrm>
          <a:prstGeom prst="rect">
            <a:avLst/>
          </a:prstGeom>
        </p:spPr>
      </p:pic>
      <p:sp>
        <p:nvSpPr>
          <p:cNvPr id="32" name="Benefit 2">
            <a:extLst>
              <a:ext uri="{FF2B5EF4-FFF2-40B4-BE49-F238E27FC236}">
                <a16:creationId xmlns:a16="http://schemas.microsoft.com/office/drawing/2014/main" id="{B37E1820-055A-0711-0354-D03C0D3870D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3041355" y="1138427"/>
            <a:ext cx="1790096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Improve analysis</a:t>
            </a:r>
          </a:p>
        </p:txBody>
      </p:sp>
      <p:pic>
        <p:nvPicPr>
          <p:cNvPr id="33" name="Graphic 32">
            <a:extLst>
              <a:ext uri="{FF2B5EF4-FFF2-40B4-BE49-F238E27FC236}">
                <a16:creationId xmlns:a16="http://schemas.microsoft.com/office/drawing/2014/main" id="{3D6E8A62-0893-0DB7-C979-0C395E221A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01189" y="1174427"/>
            <a:ext cx="144000" cy="144000"/>
          </a:xfrm>
          <a:prstGeom prst="rect">
            <a:avLst/>
          </a:prstGeom>
        </p:spPr>
      </p:pic>
      <p:sp>
        <p:nvSpPr>
          <p:cNvPr id="18" name="Benefit 3">
            <a:extLst>
              <a:ext uri="{FF2B5EF4-FFF2-40B4-BE49-F238E27FC236}">
                <a16:creationId xmlns:a16="http://schemas.microsoft.com/office/drawing/2014/main" id="{8EB8836D-D84F-08FA-48C4-6BC2CDEC4ED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4877633" y="1145282"/>
            <a:ext cx="1712105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noProof="0" dirty="0">
                <a:solidFill>
                  <a:srgbClr val="73391D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Improve coding skills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73391D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pic>
        <p:nvPicPr>
          <p:cNvPr id="27" name="Graphic 26">
            <a:extLst>
              <a:ext uri="{FF2B5EF4-FFF2-40B4-BE49-F238E27FC236}">
                <a16:creationId xmlns:a16="http://schemas.microsoft.com/office/drawing/2014/main" id="{6CCD03BD-453B-125A-AC3C-12DCCB9499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18140" y="1181282"/>
            <a:ext cx="144000" cy="1440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C27C7F9-FDCF-146D-986A-BF5C299EC3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Name">
            <a:extLst>
              <a:ext uri="{FF2B5EF4-FFF2-40B4-BE49-F238E27FC236}">
                <a16:creationId xmlns:a16="http://schemas.microsoft.com/office/drawing/2014/main" id="{39EAC227-91E2-6E69-36A7-370FDDA8F667}"/>
              </a:ext>
            </a:extLst>
          </p:cNvPr>
          <p:cNvSpPr txBox="1"/>
          <p:nvPr/>
        </p:nvSpPr>
        <p:spPr>
          <a:xfrm>
            <a:off x="10430234" y="1708697"/>
            <a:ext cx="1461442" cy="86177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Marie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is a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Data Strategist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C03BC4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pic>
        <p:nvPicPr>
          <p:cNvPr id="39" name="Graphic 38">
            <a:extLst>
              <a:ext uri="{FF2B5EF4-FFF2-40B4-BE49-F238E27FC236}">
                <a16:creationId xmlns:a16="http://schemas.microsoft.com/office/drawing/2014/main" id="{F20EC7E9-FFBA-DED4-778F-B83D3A0A7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0800000">
            <a:off x="11616886" y="2658889"/>
            <a:ext cx="274790" cy="274790"/>
          </a:xfrm>
          <a:prstGeom prst="rect">
            <a:avLst/>
          </a:prstGeom>
        </p:spPr>
      </p:pic>
      <p:sp>
        <p:nvSpPr>
          <p:cNvPr id="82" name="Step 1 Title">
            <a:extLst>
              <a:ext uri="{FF2B5EF4-FFF2-40B4-BE49-F238E27FC236}">
                <a16:creationId xmlns:a16="http://schemas.microsoft.com/office/drawing/2014/main" id="{F4D37EF1-00B9-C119-2972-0E2E050CE28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9:00 am​</a:t>
            </a:r>
          </a:p>
        </p:txBody>
      </p:sp>
      <p:sp>
        <p:nvSpPr>
          <p:cNvPr id="66" name="Step 1 Top">
            <a:extLst>
              <a:ext uri="{FF2B5EF4-FFF2-40B4-BE49-F238E27FC236}">
                <a16:creationId xmlns:a16="http://schemas.microsoft.com/office/drawing/2014/main" id="{85E614E0-4BE0-4D12-6800-5337D0E99315}"/>
              </a:ext>
            </a:extLst>
          </p:cNvPr>
          <p:cNvSpPr txBox="1">
            <a:spLocks/>
          </p:cNvSpPr>
          <p:nvPr/>
        </p:nvSpPr>
        <p:spPr>
          <a:xfrm>
            <a:off x="584200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 lnSpcReduction="10000"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Marie attends many meetings throughout her day. Copilot helps her prepare for them by summarizing previous conversations and drafting agendas for upcoming meetings.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07A48B1-AB6A-141F-018D-BA02B6B36E36}"/>
              </a:ext>
            </a:extLst>
          </p:cNvPr>
          <p:cNvGrpSpPr/>
          <p:nvPr/>
        </p:nvGrpSpPr>
        <p:grpSpPr>
          <a:xfrm>
            <a:off x="652681" y="2772588"/>
            <a:ext cx="2336971" cy="360000"/>
            <a:chOff x="588263" y="3617084"/>
            <a:chExt cx="2336971" cy="360000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D3F56441-5F8D-A4FA-15F7-D4EBB80DE33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8564E19-C8F6-1CB2-1E9C-08CFD0B71AB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33050" y="3711593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lang="en-US" sz="900" noProof="0" dirty="0">
                <a:solidFill>
                  <a:srgbClr val="0078D4"/>
                </a:solidFill>
                <a:latin typeface="Segoe UI Semibold"/>
              </a:endParaRPr>
            </a:p>
          </p:txBody>
        </p:sp>
      </p:grpSp>
      <p:sp>
        <p:nvSpPr>
          <p:cNvPr id="67" name="Step 1 Bottom">
            <a:extLst>
              <a:ext uri="{FF2B5EF4-FFF2-40B4-BE49-F238E27FC236}">
                <a16:creationId xmlns:a16="http://schemas.microsoft.com/office/drawing/2014/main" id="{733EA8B6-25E0-3B20-D43F-CF209EC66B2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584200" y="3208260"/>
            <a:ext cx="2808000" cy="626701"/>
          </a:xfrm>
          <a:prstGeom prst="roundRect">
            <a:avLst>
              <a:gd name="adj" fmla="val 10001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</a:t>
            </a:r>
            <a:r>
              <a:rPr lang="en-US" dirty="0"/>
              <a:t>: Summarize key points from the last meeting with the Program Directors and create an agenda for today’s performance meeting. </a:t>
            </a:r>
            <a:endParaRPr kumimoji="0" lang="en-US" sz="9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  <a:p>
            <a:endParaRPr lang="en-US" noProof="0" dirty="0"/>
          </a:p>
        </p:txBody>
      </p:sp>
      <p:sp>
        <p:nvSpPr>
          <p:cNvPr id="84" name="Step 2 Title">
            <a:extLst>
              <a:ext uri="{FF2B5EF4-FFF2-40B4-BE49-F238E27FC236}">
                <a16:creationId xmlns:a16="http://schemas.microsoft.com/office/drawing/2014/main" id="{D45007C4-CB16-82B0-851E-EAE84961F66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10:00 am</a:t>
            </a:r>
          </a:p>
        </p:txBody>
      </p:sp>
      <p:sp>
        <p:nvSpPr>
          <p:cNvPr id="68" name="Step 2 Top">
            <a:extLst>
              <a:ext uri="{FF2B5EF4-FFF2-40B4-BE49-F238E27FC236}">
                <a16:creationId xmlns:a16="http://schemas.microsoft.com/office/drawing/2014/main" id="{95ACDC0D-F8EB-5158-F037-4AD2F6DDD545}"/>
              </a:ext>
            </a:extLst>
          </p:cNvPr>
          <p:cNvSpPr txBox="1">
            <a:spLocks/>
          </p:cNvSpPr>
          <p:nvPr/>
        </p:nvSpPr>
        <p:spPr>
          <a:xfrm>
            <a:off x="3776898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 lnSpcReduction="10000"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9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Sans Text" pitchFamily="2" charset="0"/>
              </a:rPr>
              <a:t>Marie’s team uses basic coding to assist them with their job. However, none of them are coding experts. Marie asks Copilot to create a useful resource document to help.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B36213E-7714-3FA0-14AD-163516D00E1C}"/>
              </a:ext>
            </a:extLst>
          </p:cNvPr>
          <p:cNvGrpSpPr/>
          <p:nvPr/>
        </p:nvGrpSpPr>
        <p:grpSpPr>
          <a:xfrm>
            <a:off x="3938501" y="2752710"/>
            <a:ext cx="2351135" cy="360000"/>
            <a:chOff x="588263" y="2657420"/>
            <a:chExt cx="2351135" cy="360000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9B19F486-120E-0C66-3C58-ED0268FB18B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" name="TextBox 68">
              <a:extLst>
                <a:ext uri="{FF2B5EF4-FFF2-40B4-BE49-F238E27FC236}">
                  <a16:creationId xmlns:a16="http://schemas.microsoft.com/office/drawing/2014/main" id="{EFAB5D77-8995-55D6-85CF-678E96661C9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69" name="Step 2 Bottom">
            <a:extLst>
              <a:ext uri="{FF2B5EF4-FFF2-40B4-BE49-F238E27FC236}">
                <a16:creationId xmlns:a16="http://schemas.microsoft.com/office/drawing/2014/main" id="{F4EC2A26-4EEE-1EFD-8891-D055F80B876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3719286" y="3208260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lang="en-US" noProof="0" dirty="0"/>
              <a:t>Create a list of prompt ideas that will work in Copilot, to aid in basic coding for improved accuracy and efficiency.</a:t>
            </a:r>
          </a:p>
        </p:txBody>
      </p:sp>
      <p:sp>
        <p:nvSpPr>
          <p:cNvPr id="83" name="Step 3 Title">
            <a:extLst>
              <a:ext uri="{FF2B5EF4-FFF2-40B4-BE49-F238E27FC236}">
                <a16:creationId xmlns:a16="http://schemas.microsoft.com/office/drawing/2014/main" id="{95388437-58B7-8546-5EAB-28881234349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11:00 am</a:t>
            </a:r>
          </a:p>
        </p:txBody>
      </p:sp>
      <p:sp>
        <p:nvSpPr>
          <p:cNvPr id="70" name="Step 3 Top">
            <a:extLst>
              <a:ext uri="{FF2B5EF4-FFF2-40B4-BE49-F238E27FC236}">
                <a16:creationId xmlns:a16="http://schemas.microsoft.com/office/drawing/2014/main" id="{4D4E2874-9308-E403-3FBD-033311C3C252}"/>
              </a:ext>
            </a:extLst>
          </p:cNvPr>
          <p:cNvSpPr txBox="1">
            <a:spLocks/>
          </p:cNvSpPr>
          <p:nvPr/>
        </p:nvSpPr>
        <p:spPr>
          <a:xfrm>
            <a:off x="6969595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 lnSpcReduction="10000"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Copilot can create charts that communicate insights to stakeholders for informed decision making. Marie can then analyze these insights and take the required next steps.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3AF3A1D-4078-7637-42B6-05FB9F445641}"/>
              </a:ext>
            </a:extLst>
          </p:cNvPr>
          <p:cNvGrpSpPr/>
          <p:nvPr/>
        </p:nvGrpSpPr>
        <p:grpSpPr>
          <a:xfrm>
            <a:off x="7087023" y="2824503"/>
            <a:ext cx="2324175" cy="360000"/>
            <a:chOff x="883168" y="2751202"/>
            <a:chExt cx="2324175" cy="360000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830B126-8B9B-0710-BCAB-3C0627B5826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315159" y="284656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</a:p>
          </p:txBody>
        </p:sp>
        <p:pic>
          <p:nvPicPr>
            <p:cNvPr id="28" name="Picture 27" descr="A green square with white x in it&#10;&#10;Description automatically generated">
              <a:extLst>
                <a:ext uri="{FF2B5EF4-FFF2-40B4-BE49-F238E27FC236}">
                  <a16:creationId xmlns:a16="http://schemas.microsoft.com/office/drawing/2014/main" id="{27A33F61-567D-01CD-DBB9-AA87B0FB2A0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3168" y="275120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</p:grpSp>
      <p:sp>
        <p:nvSpPr>
          <p:cNvPr id="71" name="Step 3 Bottom">
            <a:extLst>
              <a:ext uri="{FF2B5EF4-FFF2-40B4-BE49-F238E27FC236}">
                <a16:creationId xmlns:a16="http://schemas.microsoft.com/office/drawing/2014/main" id="{37B685FA-8A18-05FC-D804-3EAF80E85B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6969595" y="3208260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</a:t>
            </a:r>
            <a:r>
              <a:rPr lang="en-US" dirty="0"/>
              <a:t>pt: Show all data insights</a:t>
            </a:r>
          </a:p>
        </p:txBody>
      </p:sp>
      <p:sp>
        <p:nvSpPr>
          <p:cNvPr id="88" name="Step 4 Title">
            <a:extLst>
              <a:ext uri="{FF2B5EF4-FFF2-40B4-BE49-F238E27FC236}">
                <a16:creationId xmlns:a16="http://schemas.microsoft.com/office/drawing/2014/main" id="{39901B56-B358-FE94-9D98-35745C86098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1:30 pm</a:t>
            </a:r>
          </a:p>
        </p:txBody>
      </p:sp>
      <p:sp>
        <p:nvSpPr>
          <p:cNvPr id="103" name="Step 4 Top">
            <a:extLst>
              <a:ext uri="{FF2B5EF4-FFF2-40B4-BE49-F238E27FC236}">
                <a16:creationId xmlns:a16="http://schemas.microsoft.com/office/drawing/2014/main" id="{0815FFC4-EEC6-872F-9EBF-A4618F8B3721}"/>
              </a:ext>
            </a:extLst>
          </p:cNvPr>
          <p:cNvSpPr txBox="1">
            <a:spLocks/>
          </p:cNvSpPr>
          <p:nvPr/>
        </p:nvSpPr>
        <p:spPr>
          <a:xfrm>
            <a:off x="6941118" y="4488366"/>
            <a:ext cx="2808000" cy="849049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Marie uses Copilot in Excel to perform sentiment analysis on </a:t>
            </a:r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data from a recent program survey.</a:t>
            </a:r>
            <a:endParaRPr lang="en-US" noProof="0" dirty="0">
              <a:cs typeface="Segoe UI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1E38043-CFED-265F-D0C3-8B217646E26F}"/>
              </a:ext>
            </a:extLst>
          </p:cNvPr>
          <p:cNvGrpSpPr/>
          <p:nvPr/>
        </p:nvGrpSpPr>
        <p:grpSpPr>
          <a:xfrm>
            <a:off x="7087023" y="5126030"/>
            <a:ext cx="2324175" cy="360000"/>
            <a:chOff x="883168" y="2751202"/>
            <a:chExt cx="2324175" cy="36000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74D2B62-7B9A-86B1-6AD4-8FC215A76AC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315159" y="284656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</a:p>
          </p:txBody>
        </p:sp>
        <p:pic>
          <p:nvPicPr>
            <p:cNvPr id="21" name="Picture 20" descr="A green square with white x in it&#10;&#10;Description automatically generated">
              <a:extLst>
                <a:ext uri="{FF2B5EF4-FFF2-40B4-BE49-F238E27FC236}">
                  <a16:creationId xmlns:a16="http://schemas.microsoft.com/office/drawing/2014/main" id="{74E59780-2364-FD96-E1BD-B2CE0D0E4EEC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3168" y="275120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</p:grpSp>
      <p:sp>
        <p:nvSpPr>
          <p:cNvPr id="116" name="Step 4 Bottom">
            <a:extLst>
              <a:ext uri="{FF2B5EF4-FFF2-40B4-BE49-F238E27FC236}">
                <a16:creationId xmlns:a16="http://schemas.microsoft.com/office/drawing/2014/main" id="{BF4BA269-97CB-9269-37CD-BA1AE4A2022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6969595" y="5559564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Add a column categorizing the responses as positive, neutral, or negative.</a:t>
            </a:r>
          </a:p>
          <a:p>
            <a:endParaRPr kumimoji="0" lang="en-US" sz="9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86" name="Step 5 Title">
            <a:extLst>
              <a:ext uri="{FF2B5EF4-FFF2-40B4-BE49-F238E27FC236}">
                <a16:creationId xmlns:a16="http://schemas.microsoft.com/office/drawing/2014/main" id="{72D66AAD-2E46-059D-9CBB-91C8A00FE92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3:00 pm</a:t>
            </a:r>
          </a:p>
        </p:txBody>
      </p:sp>
      <p:sp>
        <p:nvSpPr>
          <p:cNvPr id="91" name="Step 5 Top">
            <a:extLst>
              <a:ext uri="{FF2B5EF4-FFF2-40B4-BE49-F238E27FC236}">
                <a16:creationId xmlns:a16="http://schemas.microsoft.com/office/drawing/2014/main" id="{8958D789-303C-0FE9-CDCD-10803888034D}"/>
              </a:ext>
            </a:extLst>
          </p:cNvPr>
          <p:cNvSpPr txBox="1">
            <a:spLocks/>
          </p:cNvSpPr>
          <p:nvPr/>
        </p:nvSpPr>
        <p:spPr>
          <a:xfrm>
            <a:off x="3776898" y="4488366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Copilot in Teams allows Marie to summarize and long chats, using insights to guide conversations on new community-focused projects.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2CFFEBB-2532-D5FD-DE02-9007C85E9247}"/>
              </a:ext>
            </a:extLst>
          </p:cNvPr>
          <p:cNvGrpSpPr/>
          <p:nvPr/>
        </p:nvGrpSpPr>
        <p:grpSpPr>
          <a:xfrm>
            <a:off x="3940847" y="5126030"/>
            <a:ext cx="2336971" cy="360000"/>
            <a:chOff x="588263" y="3617084"/>
            <a:chExt cx="2336971" cy="360000"/>
          </a:xfrm>
        </p:grpSpPr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F6092164-080B-98A8-A63A-4F0174C1C5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E4F95279-1E97-6ACC-B3DE-2AE4AC65FA6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33050" y="3711593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lang="en-US" sz="900" noProof="0" dirty="0">
                <a:solidFill>
                  <a:srgbClr val="0078D4"/>
                </a:solidFill>
                <a:latin typeface="Segoe UI Semibold"/>
              </a:endParaRPr>
            </a:p>
          </p:txBody>
        </p:sp>
      </p:grpSp>
      <p:sp>
        <p:nvSpPr>
          <p:cNvPr id="97" name="Strep 5 Bottom">
            <a:extLst>
              <a:ext uri="{FF2B5EF4-FFF2-40B4-BE49-F238E27FC236}">
                <a16:creationId xmlns:a16="http://schemas.microsoft.com/office/drawing/2014/main" id="{4286B4C0-CECC-BEAD-B1CF-64F77F9D57D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3719286" y="5641938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lang="en-US" noProof="0" dirty="0"/>
              <a:t>Summarize this chat and provide a list of issues raised.</a:t>
            </a:r>
          </a:p>
          <a:p>
            <a:endParaRPr lang="en-US" noProof="0" dirty="0"/>
          </a:p>
        </p:txBody>
      </p:sp>
      <p:sp>
        <p:nvSpPr>
          <p:cNvPr id="85" name="Step 6 TItle">
            <a:extLst>
              <a:ext uri="{FF2B5EF4-FFF2-40B4-BE49-F238E27FC236}">
                <a16:creationId xmlns:a16="http://schemas.microsoft.com/office/drawing/2014/main" id="{0543B8DD-DB4B-5056-CC68-3040B8C7DF2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4:30 pm</a:t>
            </a:r>
          </a:p>
        </p:txBody>
      </p:sp>
      <p:sp>
        <p:nvSpPr>
          <p:cNvPr id="81" name="Step 6 Top">
            <a:extLst>
              <a:ext uri="{FF2B5EF4-FFF2-40B4-BE49-F238E27FC236}">
                <a16:creationId xmlns:a16="http://schemas.microsoft.com/office/drawing/2014/main" id="{43679563-31D7-7602-91EB-8FDD718C7032}"/>
              </a:ext>
            </a:extLst>
          </p:cNvPr>
          <p:cNvSpPr txBox="1">
            <a:spLocks/>
          </p:cNvSpPr>
          <p:nvPr/>
        </p:nvSpPr>
        <p:spPr>
          <a:xfrm>
            <a:off x="584200" y="4488366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 anchor="t">
            <a:normAutofit lnSpcReduction="10000"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/>
              <a:t>Marie has been sent a large dataset in Excel, named /[Raw Data]. Copilot offers data cleaning recommendations, ensuring accuracy by eliminating blanks, duplicates, and inconsistencies.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8FE26FA-668E-0E23-AD8F-DA47A3685608}"/>
              </a:ext>
            </a:extLst>
          </p:cNvPr>
          <p:cNvGrpSpPr/>
          <p:nvPr/>
        </p:nvGrpSpPr>
        <p:grpSpPr>
          <a:xfrm>
            <a:off x="687938" y="5126030"/>
            <a:ext cx="2324175" cy="360000"/>
            <a:chOff x="883168" y="2751202"/>
            <a:chExt cx="2324175" cy="360000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45ECB7A-1083-B47E-D783-6E45FEF095E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315159" y="284656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</a:p>
          </p:txBody>
        </p:sp>
        <p:pic>
          <p:nvPicPr>
            <p:cNvPr id="43" name="Picture 42" descr="A green square with white x in it&#10;&#10;Description automatically generated">
              <a:extLst>
                <a:ext uri="{FF2B5EF4-FFF2-40B4-BE49-F238E27FC236}">
                  <a16:creationId xmlns:a16="http://schemas.microsoft.com/office/drawing/2014/main" id="{118226B9-523D-A942-FFB1-AB54855E3E4A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3168" y="275120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</p:grpSp>
      <p:sp>
        <p:nvSpPr>
          <p:cNvPr id="87" name="Step 6 Bottom">
            <a:extLst>
              <a:ext uri="{FF2B5EF4-FFF2-40B4-BE49-F238E27FC236}">
                <a16:creationId xmlns:a16="http://schemas.microsoft.com/office/drawing/2014/main" id="{6768B7AE-1762-188F-3D62-B6B0917B385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584200" y="5641938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</a:t>
            </a:r>
            <a:r>
              <a:rPr lang="en-US" dirty="0"/>
              <a:t>pt: Provide data-cleaning steps for the /[Raw Data] Excel file to remove blanks, duplicates, and fix inconsistencies.</a:t>
            </a:r>
          </a:p>
          <a:p>
            <a:endParaRPr lang="en-US" dirty="0"/>
          </a:p>
          <a:p>
            <a:endParaRPr lang="en-US" noProof="0" dirty="0"/>
          </a:p>
        </p:txBody>
      </p:sp>
      <p:pic>
        <p:nvPicPr>
          <p:cNvPr id="5" name="Picture Placeholder 119" descr="A person holding a computer&#10;&#10;Description automatically generated">
            <a:extLst>
              <a:ext uri="{FF2B5EF4-FFF2-40B4-BE49-F238E27FC236}">
                <a16:creationId xmlns:a16="http://schemas.microsoft.com/office/drawing/2014/main" id="{62813ED7-C0A5-20F5-3F16-3D95AEF86D57}"/>
              </a:ext>
            </a:extLst>
          </p:cNvPr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1294" b="-475"/>
          <a:stretch/>
        </p:blipFill>
        <p:spPr>
          <a:xfrm>
            <a:off x="10119045" y="3500621"/>
            <a:ext cx="2146814" cy="335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79292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http://www.w3.org/XML/1998/namespace"/>
    <ds:schemaRef ds:uri="http://schemas.microsoft.com/sharepoint/v3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9b9b331a-5640-4f50-a010-6cc4266aa39c"/>
    <ds:schemaRef ds:uri="c12c9beb-9115-4dd4-b4b0-98592a7680e2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4419</TotalTime>
  <Words>328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  Data Strategist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2025-03-10T19:39:01Z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