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1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6.png"/><Relationship Id="rId2" Type="http://schemas.openxmlformats.org/officeDocument/2006/relationships/image" Target="../media/image7.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hyperlink" Target="https://support.microsoft.com/en-us/topic/overview-of-microsoft-365-chat-preview-5b00a52d-7296-48ee-b938-b95b7209f737" TargetMode="External"/><Relationship Id="rId5" Type="http://schemas.openxmlformats.org/officeDocument/2006/relationships/image" Target="../media/image10.svg"/><Relationship Id="rId15" Type="http://schemas.openxmlformats.org/officeDocument/2006/relationships/image" Target="../media/image19.png"/><Relationship Id="rId10" Type="http://schemas.openxmlformats.org/officeDocument/2006/relationships/image" Target="../media/image15.sv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0E140-0F0E-9F70-207F-E4006CAC450C}"/>
              </a:ext>
            </a:extLst>
          </p:cNvPr>
          <p:cNvSpPr>
            <a:spLocks noGrp="1"/>
          </p:cNvSpPr>
          <p:nvPr>
            <p:ph type="title"/>
          </p:nvPr>
        </p:nvSpPr>
        <p:spPr>
          <a:xfrm>
            <a:off x="584199" y="387766"/>
            <a:ext cx="6861630" cy="526298"/>
          </a:xfrm>
        </p:spPr>
        <p:txBody>
          <a:bodyPr/>
          <a:lstStyle/>
          <a:p>
            <a:r>
              <a:rPr lang="en-US" sz="1800" noProof="0">
                <a:ln w="3175">
                  <a:noFill/>
                </a:ln>
                <a:ea typeface="+mn-ea"/>
                <a:cs typeface="Segoe UI" panose="020B0502040204020203" pitchFamily="34" charset="0"/>
              </a:rPr>
              <a:t>A </a:t>
            </a:r>
            <a:r>
              <a:rPr lang="en-US" noProof="0"/>
              <a:t>day in the life of a Product Marketing Manager at Microsoft</a:t>
            </a:r>
          </a:p>
        </p:txBody>
      </p:sp>
      <p:sp>
        <p:nvSpPr>
          <p:cNvPr id="4" name="Text Placeholder 3">
            <a:extLst>
              <a:ext uri="{FF2B5EF4-FFF2-40B4-BE49-F238E27FC236}">
                <a16:creationId xmlns:a16="http://schemas.microsoft.com/office/drawing/2014/main" id="{41E34FAD-277C-0AB1-C2CA-975598249DFB}"/>
              </a:ext>
            </a:extLst>
          </p:cNvPr>
          <p:cNvSpPr>
            <a:spLocks noGrp="1"/>
          </p:cNvSpPr>
          <p:nvPr>
            <p:ph type="body" sz="quarter" idx="17"/>
          </p:nvPr>
        </p:nvSpPr>
        <p:spPr>
          <a:xfrm>
            <a:off x="6519107" y="521099"/>
            <a:ext cx="3599821" cy="169277"/>
          </a:xfrm>
        </p:spPr>
        <p:txBody>
          <a:bodyPr/>
          <a:lstStyle/>
          <a:p>
            <a:pPr lvl="0"/>
            <a:r>
              <a:rPr lang="en-US" noProof="0"/>
              <a:t>  Microsoft 365 Copilot</a:t>
            </a:r>
          </a:p>
        </p:txBody>
      </p:sp>
      <p:sp>
        <p:nvSpPr>
          <p:cNvPr id="5" name="Text Placeholder 4">
            <a:extLst>
              <a:ext uri="{FF2B5EF4-FFF2-40B4-BE49-F238E27FC236}">
                <a16:creationId xmlns:a16="http://schemas.microsoft.com/office/drawing/2014/main" id="{DB84011F-6CC7-AEEA-7D02-BC20B8462017}"/>
              </a:ext>
            </a:extLst>
          </p:cNvPr>
          <p:cNvSpPr>
            <a:spLocks noGrp="1"/>
          </p:cNvSpPr>
          <p:nvPr>
            <p:ph type="body" sz="quarter" idx="11"/>
          </p:nvPr>
        </p:nvSpPr>
        <p:spPr>
          <a:xfrm>
            <a:off x="584200" y="1593881"/>
            <a:ext cx="976461" cy="345600"/>
          </a:xfrm>
        </p:spPr>
        <p:txBody>
          <a:bodyPr/>
          <a:lstStyle/>
          <a:p>
            <a:r>
              <a:rPr lang="en-US" noProof="0"/>
              <a:t>8:00 am</a:t>
            </a:r>
          </a:p>
        </p:txBody>
      </p:sp>
      <p:sp>
        <p:nvSpPr>
          <p:cNvPr id="6" name="Text Placeholder 5">
            <a:extLst>
              <a:ext uri="{FF2B5EF4-FFF2-40B4-BE49-F238E27FC236}">
                <a16:creationId xmlns:a16="http://schemas.microsoft.com/office/drawing/2014/main" id="{C84806D1-10C5-C9F7-A1B7-194AE94C0D35}"/>
              </a:ext>
            </a:extLst>
          </p:cNvPr>
          <p:cNvSpPr>
            <a:spLocks noGrp="1"/>
          </p:cNvSpPr>
          <p:nvPr>
            <p:ph type="body" sz="quarter" idx="18"/>
          </p:nvPr>
        </p:nvSpPr>
        <p:spPr>
          <a:xfrm>
            <a:off x="584200" y="2032187"/>
            <a:ext cx="2808000" cy="1176071"/>
          </a:xfrm>
        </p:spPr>
        <p:txBody>
          <a:bodyPr>
            <a:normAutofit/>
          </a:bodyPr>
          <a:lstStyle/>
          <a:p>
            <a:r>
              <a:rPr lang="en-US" noProof="0"/>
              <a:t>Cynthia catches up on Teams chat conversations across multiple projects she is working on. She uses Copilot to summarize the messages and help craft responses.</a:t>
            </a:r>
          </a:p>
        </p:txBody>
      </p:sp>
      <p:sp>
        <p:nvSpPr>
          <p:cNvPr id="7" name="Text Placeholder 6">
            <a:extLst>
              <a:ext uri="{FF2B5EF4-FFF2-40B4-BE49-F238E27FC236}">
                <a16:creationId xmlns:a16="http://schemas.microsoft.com/office/drawing/2014/main" id="{C687A251-B0CC-E4BD-3E9B-4E53880DA2CB}"/>
              </a:ext>
            </a:extLst>
          </p:cNvPr>
          <p:cNvSpPr>
            <a:spLocks noGrp="1"/>
          </p:cNvSpPr>
          <p:nvPr>
            <p:ph type="body" sz="quarter" idx="21"/>
          </p:nvPr>
        </p:nvSpPr>
        <p:spPr>
          <a:xfrm>
            <a:off x="584200" y="3336080"/>
            <a:ext cx="2808000" cy="626701"/>
          </a:xfrm>
        </p:spPr>
        <p:txBody>
          <a:bodyPr/>
          <a:lstStyle/>
          <a:p>
            <a:r>
              <a:rPr lang="en-US" kern="0" noProof="0">
                <a:solidFill>
                  <a:srgbClr val="1A1A1A"/>
                </a:solidFill>
                <a:latin typeface="Segoe UI"/>
                <a:cs typeface="+mn-cs"/>
              </a:rPr>
              <a:t>Example prompt: </a:t>
            </a:r>
            <a:r>
              <a:rPr lang="en-US" b="1" noProof="0"/>
              <a:t>Summarize my Teams chat</a:t>
            </a:r>
            <a:r>
              <a:rPr lang="en-US" noProof="0"/>
              <a:t> messages from the past 24 hours and note which ones still require replies.</a:t>
            </a:r>
          </a:p>
        </p:txBody>
      </p:sp>
      <p:sp>
        <p:nvSpPr>
          <p:cNvPr id="8" name="Text Placeholder 7">
            <a:extLst>
              <a:ext uri="{FF2B5EF4-FFF2-40B4-BE49-F238E27FC236}">
                <a16:creationId xmlns:a16="http://schemas.microsoft.com/office/drawing/2014/main" id="{76D781FE-7B0D-9625-9217-1EC856B25584}"/>
              </a:ext>
            </a:extLst>
          </p:cNvPr>
          <p:cNvSpPr>
            <a:spLocks noGrp="1"/>
          </p:cNvSpPr>
          <p:nvPr>
            <p:ph type="body" sz="quarter" idx="22"/>
          </p:nvPr>
        </p:nvSpPr>
        <p:spPr>
          <a:xfrm>
            <a:off x="3776898" y="1593881"/>
            <a:ext cx="976461" cy="345600"/>
          </a:xfrm>
        </p:spPr>
        <p:txBody>
          <a:bodyPr/>
          <a:lstStyle/>
          <a:p>
            <a:r>
              <a:rPr lang="en-US" noProof="0"/>
              <a:t>8:30 am</a:t>
            </a:r>
          </a:p>
        </p:txBody>
      </p:sp>
      <p:sp>
        <p:nvSpPr>
          <p:cNvPr id="9" name="Text Placeholder 8">
            <a:extLst>
              <a:ext uri="{FF2B5EF4-FFF2-40B4-BE49-F238E27FC236}">
                <a16:creationId xmlns:a16="http://schemas.microsoft.com/office/drawing/2014/main" id="{58B5340B-8964-2A5D-17CE-D6FA69C6B969}"/>
              </a:ext>
            </a:extLst>
          </p:cNvPr>
          <p:cNvSpPr>
            <a:spLocks noGrp="1"/>
          </p:cNvSpPr>
          <p:nvPr>
            <p:ph type="body" sz="quarter" idx="23"/>
          </p:nvPr>
        </p:nvSpPr>
        <p:spPr>
          <a:xfrm>
            <a:off x="3776898" y="2032188"/>
            <a:ext cx="2808000" cy="626701"/>
          </a:xfrm>
        </p:spPr>
        <p:txBody>
          <a:bodyPr>
            <a:noAutofit/>
          </a:bodyPr>
          <a:lstStyle/>
          <a:p>
            <a:r>
              <a:rPr lang="en-US" noProof="0"/>
              <a:t>Cynthia joins a meeting to discuss customer trials. She uses Copilot to find an email with the latest usage report to share. After the meeting, she uses Copilot to recap status for her manager.</a:t>
            </a:r>
          </a:p>
        </p:txBody>
      </p:sp>
      <p:sp>
        <p:nvSpPr>
          <p:cNvPr id="10" name="Text Placeholder 9">
            <a:extLst>
              <a:ext uri="{FF2B5EF4-FFF2-40B4-BE49-F238E27FC236}">
                <a16:creationId xmlns:a16="http://schemas.microsoft.com/office/drawing/2014/main" id="{1CB6F861-A7AE-83CA-D021-797618667D30}"/>
              </a:ext>
            </a:extLst>
          </p:cNvPr>
          <p:cNvSpPr>
            <a:spLocks noGrp="1"/>
          </p:cNvSpPr>
          <p:nvPr>
            <p:ph type="body" sz="quarter" idx="24"/>
          </p:nvPr>
        </p:nvSpPr>
        <p:spPr>
          <a:xfrm>
            <a:off x="3719286" y="3336080"/>
            <a:ext cx="2808000" cy="626701"/>
          </a:xfrm>
        </p:spPr>
        <p:txBody>
          <a:bodyPr>
            <a:normAutofit lnSpcReduction="10000"/>
          </a:bodyPr>
          <a:lstStyle/>
          <a:p>
            <a:r>
              <a:rPr lang="en-US" kern="0" noProof="0">
                <a:solidFill>
                  <a:srgbClr val="1A1A1A"/>
                </a:solidFill>
                <a:latin typeface="Segoe UI"/>
                <a:cs typeface="+mn-cs"/>
              </a:rPr>
              <a:t>Example prompt: </a:t>
            </a:r>
            <a:r>
              <a:rPr lang="en-US" b="1" noProof="0"/>
              <a:t>Create a meeting report </a:t>
            </a:r>
            <a:r>
              <a:rPr lang="en-US" noProof="0"/>
              <a:t>for my manager that includes a brief summary of the meeting and include the key points. End with a list of actions required.</a:t>
            </a:r>
          </a:p>
        </p:txBody>
      </p:sp>
      <p:sp>
        <p:nvSpPr>
          <p:cNvPr id="11" name="Text Placeholder 10">
            <a:extLst>
              <a:ext uri="{FF2B5EF4-FFF2-40B4-BE49-F238E27FC236}">
                <a16:creationId xmlns:a16="http://schemas.microsoft.com/office/drawing/2014/main" id="{7C5E5A53-5FC5-84B7-F63D-9CCDAE6001AF}"/>
              </a:ext>
            </a:extLst>
          </p:cNvPr>
          <p:cNvSpPr>
            <a:spLocks noGrp="1"/>
          </p:cNvSpPr>
          <p:nvPr>
            <p:ph type="body" sz="quarter" idx="25"/>
          </p:nvPr>
        </p:nvSpPr>
        <p:spPr>
          <a:xfrm>
            <a:off x="6969595" y="1593881"/>
            <a:ext cx="976461" cy="345600"/>
          </a:xfrm>
        </p:spPr>
        <p:txBody>
          <a:bodyPr/>
          <a:lstStyle/>
          <a:p>
            <a:r>
              <a:rPr lang="en-US" noProof="0"/>
              <a:t>9:00 am</a:t>
            </a:r>
          </a:p>
        </p:txBody>
      </p:sp>
      <p:sp>
        <p:nvSpPr>
          <p:cNvPr id="12" name="Text Placeholder 11">
            <a:extLst>
              <a:ext uri="{FF2B5EF4-FFF2-40B4-BE49-F238E27FC236}">
                <a16:creationId xmlns:a16="http://schemas.microsoft.com/office/drawing/2014/main" id="{C5356587-5632-3C87-24A0-D6740A691E70}"/>
              </a:ext>
            </a:extLst>
          </p:cNvPr>
          <p:cNvSpPr>
            <a:spLocks noGrp="1"/>
          </p:cNvSpPr>
          <p:nvPr>
            <p:ph type="body" sz="quarter" idx="26"/>
          </p:nvPr>
        </p:nvSpPr>
        <p:spPr>
          <a:xfrm>
            <a:off x="6969594" y="2032188"/>
            <a:ext cx="2917355" cy="778307"/>
          </a:xfrm>
        </p:spPr>
        <p:txBody>
          <a:bodyPr>
            <a:noAutofit/>
          </a:bodyPr>
          <a:lstStyle/>
          <a:p>
            <a:r>
              <a:rPr lang="en-US" noProof="0"/>
              <a:t>Cynthia reviews a white paper she is producing on Copilot adoption. She uses Copilot in Word to rewrite a paragraph for clarity. She asks Copilot to act like an IT administrator and evaluate the content.</a:t>
            </a:r>
          </a:p>
        </p:txBody>
      </p:sp>
      <p:sp>
        <p:nvSpPr>
          <p:cNvPr id="13" name="Text Placeholder 12">
            <a:extLst>
              <a:ext uri="{FF2B5EF4-FFF2-40B4-BE49-F238E27FC236}">
                <a16:creationId xmlns:a16="http://schemas.microsoft.com/office/drawing/2014/main" id="{F8A68087-4C2A-8C80-1B2F-D5B414A8C063}"/>
              </a:ext>
            </a:extLst>
          </p:cNvPr>
          <p:cNvSpPr>
            <a:spLocks noGrp="1"/>
          </p:cNvSpPr>
          <p:nvPr>
            <p:ph type="body" sz="quarter" idx="27"/>
          </p:nvPr>
        </p:nvSpPr>
        <p:spPr>
          <a:xfrm>
            <a:off x="6969595" y="3336080"/>
            <a:ext cx="2808000" cy="626701"/>
          </a:xfrm>
        </p:spPr>
        <p:txBody>
          <a:bodyPr>
            <a:normAutofit fontScale="92500"/>
          </a:bodyPr>
          <a:lstStyle/>
          <a:p>
            <a:r>
              <a:rPr lang="en-US" kern="0" noProof="0">
                <a:solidFill>
                  <a:srgbClr val="1A1A1A"/>
                </a:solidFill>
                <a:latin typeface="Segoe UI"/>
                <a:cs typeface="+mn-cs"/>
              </a:rPr>
              <a:t>Example prompt: </a:t>
            </a:r>
            <a:r>
              <a:rPr lang="en-US" noProof="0"/>
              <a:t>You are an IT administrator. Does this white paper contain enough detail to implement a user enablement program for your organization? </a:t>
            </a:r>
            <a:r>
              <a:rPr lang="en-US" b="1" noProof="0"/>
              <a:t>What additional topics would you like to see covered</a:t>
            </a:r>
            <a:r>
              <a:rPr lang="en-US" noProof="0"/>
              <a:t>?</a:t>
            </a:r>
          </a:p>
        </p:txBody>
      </p:sp>
      <p:sp>
        <p:nvSpPr>
          <p:cNvPr id="14" name="Text Placeholder 13">
            <a:extLst>
              <a:ext uri="{FF2B5EF4-FFF2-40B4-BE49-F238E27FC236}">
                <a16:creationId xmlns:a16="http://schemas.microsoft.com/office/drawing/2014/main" id="{13B24DC0-4EA0-DCEE-301E-D6C7802C41CA}"/>
              </a:ext>
            </a:extLst>
          </p:cNvPr>
          <p:cNvSpPr>
            <a:spLocks noGrp="1"/>
          </p:cNvSpPr>
          <p:nvPr>
            <p:ph type="body" sz="quarter" idx="28"/>
          </p:nvPr>
        </p:nvSpPr>
        <p:spPr>
          <a:xfrm>
            <a:off x="584200" y="4053821"/>
            <a:ext cx="976461" cy="345600"/>
          </a:xfrm>
        </p:spPr>
        <p:txBody>
          <a:bodyPr/>
          <a:lstStyle/>
          <a:p>
            <a:r>
              <a:rPr lang="en-US" noProof="0"/>
              <a:t>3:00 am</a:t>
            </a:r>
          </a:p>
        </p:txBody>
      </p:sp>
      <p:sp>
        <p:nvSpPr>
          <p:cNvPr id="15" name="Text Placeholder 14">
            <a:extLst>
              <a:ext uri="{FF2B5EF4-FFF2-40B4-BE49-F238E27FC236}">
                <a16:creationId xmlns:a16="http://schemas.microsoft.com/office/drawing/2014/main" id="{DBA11F43-EE75-972A-7DBC-CDFD294A4C87}"/>
              </a:ext>
            </a:extLst>
          </p:cNvPr>
          <p:cNvSpPr>
            <a:spLocks noGrp="1"/>
          </p:cNvSpPr>
          <p:nvPr>
            <p:ph type="body" sz="quarter" idx="29"/>
          </p:nvPr>
        </p:nvSpPr>
        <p:spPr>
          <a:xfrm>
            <a:off x="584200" y="4488366"/>
            <a:ext cx="2808000" cy="626701"/>
          </a:xfrm>
        </p:spPr>
        <p:txBody>
          <a:bodyPr>
            <a:noAutofit/>
          </a:bodyPr>
          <a:lstStyle/>
          <a:p>
            <a:r>
              <a:rPr lang="en-US" noProof="0"/>
              <a:t>Cynthia is preparing for a meeting on messaging across AI solutions. She asks Copilot to compare the positioning and messaging documents and create a table of similarities and differences.</a:t>
            </a:r>
          </a:p>
        </p:txBody>
      </p:sp>
      <p:sp>
        <p:nvSpPr>
          <p:cNvPr id="16" name="Text Placeholder 15">
            <a:extLst>
              <a:ext uri="{FF2B5EF4-FFF2-40B4-BE49-F238E27FC236}">
                <a16:creationId xmlns:a16="http://schemas.microsoft.com/office/drawing/2014/main" id="{7C82C93F-78CD-75BA-9984-F25F8AB015A0}"/>
              </a:ext>
            </a:extLst>
          </p:cNvPr>
          <p:cNvSpPr>
            <a:spLocks noGrp="1"/>
          </p:cNvSpPr>
          <p:nvPr>
            <p:ph type="body" sz="quarter" idx="30"/>
          </p:nvPr>
        </p:nvSpPr>
        <p:spPr>
          <a:xfrm>
            <a:off x="584200" y="5809086"/>
            <a:ext cx="2808000" cy="626701"/>
          </a:xfrm>
        </p:spPr>
        <p:txBody>
          <a:bodyPr>
            <a:normAutofit lnSpcReduction="10000"/>
          </a:bodyPr>
          <a:lstStyle/>
          <a:p>
            <a:r>
              <a:rPr lang="en-US" kern="0" noProof="0">
                <a:solidFill>
                  <a:srgbClr val="1A1A1A"/>
                </a:solidFill>
                <a:latin typeface="Segoe UI"/>
                <a:cs typeface="+mn-cs"/>
              </a:rPr>
              <a:t>Example prompt: </a:t>
            </a:r>
            <a:r>
              <a:rPr lang="en-US" b="1" noProof="0"/>
              <a:t>Compare these two positioning and messaging documents</a:t>
            </a:r>
            <a:r>
              <a:rPr lang="en-US" noProof="0"/>
              <a:t> and produce a table of similarities and difference. Then produce some recommendations on how to co-market them.</a:t>
            </a:r>
          </a:p>
        </p:txBody>
      </p:sp>
      <p:sp>
        <p:nvSpPr>
          <p:cNvPr id="17" name="Text Placeholder 16">
            <a:extLst>
              <a:ext uri="{FF2B5EF4-FFF2-40B4-BE49-F238E27FC236}">
                <a16:creationId xmlns:a16="http://schemas.microsoft.com/office/drawing/2014/main" id="{E49BC632-6598-9727-5555-087785EE84A6}"/>
              </a:ext>
            </a:extLst>
          </p:cNvPr>
          <p:cNvSpPr>
            <a:spLocks noGrp="1"/>
          </p:cNvSpPr>
          <p:nvPr>
            <p:ph type="body" sz="quarter" idx="31"/>
          </p:nvPr>
        </p:nvSpPr>
        <p:spPr>
          <a:xfrm>
            <a:off x="3776898" y="4053821"/>
            <a:ext cx="976461" cy="345600"/>
          </a:xfrm>
        </p:spPr>
        <p:txBody>
          <a:bodyPr/>
          <a:lstStyle/>
          <a:p>
            <a:r>
              <a:rPr lang="en-US" noProof="0"/>
              <a:t>1:00 pm</a:t>
            </a:r>
          </a:p>
        </p:txBody>
      </p:sp>
      <p:sp>
        <p:nvSpPr>
          <p:cNvPr id="18" name="Text Placeholder 17">
            <a:extLst>
              <a:ext uri="{FF2B5EF4-FFF2-40B4-BE49-F238E27FC236}">
                <a16:creationId xmlns:a16="http://schemas.microsoft.com/office/drawing/2014/main" id="{5B4EB007-A763-3282-BF53-A59C8EF071B4}"/>
              </a:ext>
            </a:extLst>
          </p:cNvPr>
          <p:cNvSpPr>
            <a:spLocks noGrp="1"/>
          </p:cNvSpPr>
          <p:nvPr>
            <p:ph type="body" sz="quarter" idx="32"/>
          </p:nvPr>
        </p:nvSpPr>
        <p:spPr>
          <a:xfrm>
            <a:off x="3776898" y="4488366"/>
            <a:ext cx="2808000" cy="626701"/>
          </a:xfrm>
        </p:spPr>
        <p:txBody>
          <a:bodyPr>
            <a:noAutofit/>
          </a:bodyPr>
          <a:lstStyle/>
          <a:p>
            <a:r>
              <a:rPr lang="en-US" noProof="0"/>
              <a:t>Cynthia has a long email thread with a video production agency for a training series with various SMEs. She asks Copilot to summarize the thread to find when all the recording sessions are occurring.</a:t>
            </a:r>
          </a:p>
        </p:txBody>
      </p:sp>
      <p:sp>
        <p:nvSpPr>
          <p:cNvPr id="19" name="Text Placeholder 18">
            <a:extLst>
              <a:ext uri="{FF2B5EF4-FFF2-40B4-BE49-F238E27FC236}">
                <a16:creationId xmlns:a16="http://schemas.microsoft.com/office/drawing/2014/main" id="{52409A8B-E4E1-51E3-52CA-788A7DCFCDFB}"/>
              </a:ext>
            </a:extLst>
          </p:cNvPr>
          <p:cNvSpPr>
            <a:spLocks noGrp="1"/>
          </p:cNvSpPr>
          <p:nvPr>
            <p:ph type="body" sz="quarter" idx="33"/>
          </p:nvPr>
        </p:nvSpPr>
        <p:spPr>
          <a:xfrm>
            <a:off x="3719286" y="5809086"/>
            <a:ext cx="2808000" cy="626701"/>
          </a:xfrm>
        </p:spPr>
        <p:txBody>
          <a:bodyPr>
            <a:noAutofit/>
          </a:bodyPr>
          <a:lstStyle/>
          <a:p>
            <a:pPr lvl="0"/>
            <a:r>
              <a:rPr lang="en-US" noProof="0"/>
              <a:t>Action: Summarize the thread.</a:t>
            </a:r>
          </a:p>
          <a:p>
            <a:pPr lvl="0"/>
            <a:r>
              <a:rPr lang="en-US" noProof="0"/>
              <a:t>Use </a:t>
            </a:r>
            <a:r>
              <a:rPr lang="en-US" b="1" noProof="0"/>
              <a:t>Draft with Copilot</a:t>
            </a:r>
            <a:r>
              <a:rPr lang="en-US" noProof="0"/>
              <a:t> to create an email with the summary containing the full list of recording sessions.</a:t>
            </a:r>
          </a:p>
        </p:txBody>
      </p:sp>
      <p:sp>
        <p:nvSpPr>
          <p:cNvPr id="20" name="Text Placeholder 19">
            <a:extLst>
              <a:ext uri="{FF2B5EF4-FFF2-40B4-BE49-F238E27FC236}">
                <a16:creationId xmlns:a16="http://schemas.microsoft.com/office/drawing/2014/main" id="{D6287BFC-5146-4C3B-851A-C64ECE5C841F}"/>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21" name="Text Placeholder 20">
            <a:extLst>
              <a:ext uri="{FF2B5EF4-FFF2-40B4-BE49-F238E27FC236}">
                <a16:creationId xmlns:a16="http://schemas.microsoft.com/office/drawing/2014/main" id="{25BD0FF3-A9AA-30B3-FEE1-50E62B1FEFCC}"/>
              </a:ext>
            </a:extLst>
          </p:cNvPr>
          <p:cNvSpPr>
            <a:spLocks noGrp="1"/>
          </p:cNvSpPr>
          <p:nvPr>
            <p:ph type="body" sz="quarter" idx="35"/>
          </p:nvPr>
        </p:nvSpPr>
        <p:spPr>
          <a:xfrm>
            <a:off x="6969595" y="4488366"/>
            <a:ext cx="2808000" cy="626701"/>
          </a:xfrm>
        </p:spPr>
        <p:txBody>
          <a:bodyPr>
            <a:normAutofit/>
          </a:bodyPr>
          <a:lstStyle/>
          <a:p>
            <a:r>
              <a:rPr lang="en-US" noProof="0"/>
              <a:t>Cynthia is working on her presentation for an upcoming conference. She asks Copilot to evaluate the flow of her presentation and make suggestions on the slide order to improve the narrative.</a:t>
            </a:r>
          </a:p>
        </p:txBody>
      </p:sp>
      <p:sp>
        <p:nvSpPr>
          <p:cNvPr id="22" name="Text Placeholder 21">
            <a:extLst>
              <a:ext uri="{FF2B5EF4-FFF2-40B4-BE49-F238E27FC236}">
                <a16:creationId xmlns:a16="http://schemas.microsoft.com/office/drawing/2014/main" id="{07C22E58-BEB4-4F59-5C71-607672B4A5F9}"/>
              </a:ext>
            </a:extLst>
          </p:cNvPr>
          <p:cNvSpPr>
            <a:spLocks noGrp="1"/>
          </p:cNvSpPr>
          <p:nvPr>
            <p:ph type="body" sz="quarter" idx="36"/>
          </p:nvPr>
        </p:nvSpPr>
        <p:spPr>
          <a:xfrm>
            <a:off x="6969595" y="5809086"/>
            <a:ext cx="2808000" cy="626701"/>
          </a:xfrm>
        </p:spPr>
        <p:txBody>
          <a:bodyPr/>
          <a:lstStyle/>
          <a:p>
            <a:r>
              <a:rPr lang="en-US" kern="0" noProof="0">
                <a:solidFill>
                  <a:srgbClr val="1A1A1A"/>
                </a:solidFill>
                <a:latin typeface="Segoe UI"/>
                <a:cs typeface="+mn-cs"/>
              </a:rPr>
              <a:t>Example prompt: </a:t>
            </a:r>
            <a:r>
              <a:rPr lang="en-US" noProof="0"/>
              <a:t>Please </a:t>
            </a:r>
            <a:r>
              <a:rPr lang="en-US" b="1" noProof="0"/>
              <a:t>make suggestions on the slide order</a:t>
            </a:r>
            <a:r>
              <a:rPr lang="en-US" noProof="0"/>
              <a:t> to make the ideas in this presentation flow better.</a:t>
            </a:r>
          </a:p>
        </p:txBody>
      </p:sp>
      <p:sp>
        <p:nvSpPr>
          <p:cNvPr id="127" name="Text Placeholder 126">
            <a:extLst>
              <a:ext uri="{FF2B5EF4-FFF2-40B4-BE49-F238E27FC236}">
                <a16:creationId xmlns:a16="http://schemas.microsoft.com/office/drawing/2014/main" id="{EFA26FAA-3E2E-E62B-DE06-5E3B6C751931}"/>
              </a:ext>
            </a:extLst>
          </p:cNvPr>
          <p:cNvSpPr>
            <a:spLocks noGrp="1"/>
          </p:cNvSpPr>
          <p:nvPr>
            <p:ph type="body" sz="quarter" idx="37"/>
          </p:nvPr>
        </p:nvSpPr>
        <p:spPr>
          <a:xfrm>
            <a:off x="10430234" y="521099"/>
            <a:ext cx="1456966" cy="175614"/>
          </a:xfrm>
        </p:spPr>
        <p:txBody>
          <a:bodyPr/>
          <a:lstStyle/>
          <a:p>
            <a:r>
              <a:rPr lang="en-US" noProof="0"/>
              <a:t>Buy</a:t>
            </a:r>
          </a:p>
        </p:txBody>
      </p:sp>
      <p:sp>
        <p:nvSpPr>
          <p:cNvPr id="78" name="Text Placeholder 77">
            <a:extLst>
              <a:ext uri="{FF2B5EF4-FFF2-40B4-BE49-F238E27FC236}">
                <a16:creationId xmlns:a16="http://schemas.microsoft.com/office/drawing/2014/main" id="{DD28AFAD-B655-1D87-26DF-C110A6E1EDA7}"/>
              </a:ext>
            </a:extLst>
          </p:cNvPr>
          <p:cNvSpPr>
            <a:spLocks noGrp="1"/>
          </p:cNvSpPr>
          <p:nvPr>
            <p:ph type="body" sz="quarter" idx="38"/>
          </p:nvPr>
        </p:nvSpPr>
        <p:spPr>
          <a:solidFill>
            <a:srgbClr val="0078D4"/>
          </a:solidFill>
        </p:spPr>
        <p:txBody>
          <a:bodyPr/>
          <a:lstStyle/>
          <a:p>
            <a:endParaRPr lang="en-US" noProof="0"/>
          </a:p>
        </p:txBody>
      </p:sp>
      <p:sp>
        <p:nvSpPr>
          <p:cNvPr id="79" name="Text Placeholder 78">
            <a:extLst>
              <a:ext uri="{FF2B5EF4-FFF2-40B4-BE49-F238E27FC236}">
                <a16:creationId xmlns:a16="http://schemas.microsoft.com/office/drawing/2014/main" id="{0931AEC8-8035-3ACF-ABBD-964388DFF546}"/>
              </a:ext>
            </a:extLst>
          </p:cNvPr>
          <p:cNvSpPr>
            <a:spLocks noGrp="1"/>
          </p:cNvSpPr>
          <p:nvPr>
            <p:ph type="body" sz="quarter" idx="39"/>
          </p:nvPr>
        </p:nvSpPr>
        <p:spPr>
          <a:solidFill>
            <a:srgbClr val="0078D4"/>
          </a:solidFill>
        </p:spPr>
        <p:txBody>
          <a:bodyPr/>
          <a:lstStyle/>
          <a:p>
            <a:endParaRPr lang="en-US" noProof="0"/>
          </a:p>
        </p:txBody>
      </p:sp>
      <p:sp>
        <p:nvSpPr>
          <p:cNvPr id="80" name="Text Placeholder 79">
            <a:extLst>
              <a:ext uri="{FF2B5EF4-FFF2-40B4-BE49-F238E27FC236}">
                <a16:creationId xmlns:a16="http://schemas.microsoft.com/office/drawing/2014/main" id="{3238A71D-E4A5-76E9-B822-4FAB911F9794}"/>
              </a:ext>
            </a:extLst>
          </p:cNvPr>
          <p:cNvSpPr>
            <a:spLocks noGrp="1"/>
          </p:cNvSpPr>
          <p:nvPr>
            <p:ph type="body" sz="quarter" idx="40"/>
          </p:nvPr>
        </p:nvSpPr>
        <p:spPr/>
        <p:txBody>
          <a:bodyPr/>
          <a:lstStyle/>
          <a:p>
            <a:endParaRPr lang="en-US" noProof="0"/>
          </a:p>
        </p:txBody>
      </p:sp>
      <p:sp>
        <p:nvSpPr>
          <p:cNvPr id="24" name="Rectangle: Rounded Corners 6">
            <a:extLst>
              <a:ext uri="{FF2B5EF4-FFF2-40B4-BE49-F238E27FC236}">
                <a16:creationId xmlns:a16="http://schemas.microsoft.com/office/drawing/2014/main" id="{24C61D65-4D21-3022-59D5-B17174D818BE}"/>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25" name="Group 24">
            <a:extLst>
              <a:ext uri="{FF2B5EF4-FFF2-40B4-BE49-F238E27FC236}">
                <a16:creationId xmlns:a16="http://schemas.microsoft.com/office/drawing/2014/main" id="{7DAE3C5E-89B5-E636-A20B-FFEE1F732162}"/>
              </a:ext>
            </a:extLst>
          </p:cNvPr>
          <p:cNvGrpSpPr/>
          <p:nvPr/>
        </p:nvGrpSpPr>
        <p:grpSpPr>
          <a:xfrm>
            <a:off x="1286540" y="1134767"/>
            <a:ext cx="1630867" cy="215999"/>
            <a:chOff x="1372194" y="969899"/>
            <a:chExt cx="1630867" cy="215999"/>
          </a:xfrm>
        </p:grpSpPr>
        <p:sp>
          <p:nvSpPr>
            <p:cNvPr id="26" name="Rectangle: Rounded Corners 6">
              <a:extLst>
                <a:ext uri="{FF2B5EF4-FFF2-40B4-BE49-F238E27FC236}">
                  <a16:creationId xmlns:a16="http://schemas.microsoft.com/office/drawing/2014/main" id="{1BB1AFEC-91A3-8183-EB2B-18C2CEB95C34}"/>
                </a:ext>
                <a:ext uri="{C183D7F6-B498-43B3-948B-1728B52AA6E4}">
                  <adec:decorative xmlns:adec="http://schemas.microsoft.com/office/drawing/2017/decorative" val="1"/>
                </a:ext>
              </a:extLst>
            </p:cNvPr>
            <p:cNvSpPr/>
            <p:nvPr/>
          </p:nvSpPr>
          <p:spPr bwMode="auto">
            <a:xfrm>
              <a:off x="1372194" y="969899"/>
              <a:ext cx="1630867" cy="215999"/>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~3 hours saved per week</a:t>
              </a:r>
            </a:p>
          </p:txBody>
        </p:sp>
        <p:pic>
          <p:nvPicPr>
            <p:cNvPr id="27" name="Graphic 26">
              <a:extLst>
                <a:ext uri="{FF2B5EF4-FFF2-40B4-BE49-F238E27FC236}">
                  <a16:creationId xmlns:a16="http://schemas.microsoft.com/office/drawing/2014/main" id="{12644B79-A73A-65A9-88DB-F6FB7122F1B8}"/>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421924" y="1005899"/>
              <a:ext cx="144000" cy="144000"/>
            </a:xfrm>
            <a:prstGeom prst="rect">
              <a:avLst/>
            </a:prstGeom>
          </p:spPr>
        </p:pic>
      </p:grpSp>
      <p:grpSp>
        <p:nvGrpSpPr>
          <p:cNvPr id="28" name="Group 27">
            <a:extLst>
              <a:ext uri="{FF2B5EF4-FFF2-40B4-BE49-F238E27FC236}">
                <a16:creationId xmlns:a16="http://schemas.microsoft.com/office/drawing/2014/main" id="{8CD095EB-ECEC-F1B9-6B9B-C0309358F747}"/>
              </a:ext>
            </a:extLst>
          </p:cNvPr>
          <p:cNvGrpSpPr/>
          <p:nvPr/>
        </p:nvGrpSpPr>
        <p:grpSpPr>
          <a:xfrm>
            <a:off x="5811653" y="1134767"/>
            <a:ext cx="2325078" cy="216000"/>
            <a:chOff x="6235579" y="969899"/>
            <a:chExt cx="2325078" cy="216000"/>
          </a:xfrm>
        </p:grpSpPr>
        <p:sp>
          <p:nvSpPr>
            <p:cNvPr id="29" name="Rectangle: Rounded Corners 6">
              <a:extLst>
                <a:ext uri="{FF2B5EF4-FFF2-40B4-BE49-F238E27FC236}">
                  <a16:creationId xmlns:a16="http://schemas.microsoft.com/office/drawing/2014/main" id="{D882300C-8679-FBB3-3D54-95F6DB50F154}"/>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Better communication with colleagues</a:t>
              </a:r>
            </a:p>
          </p:txBody>
        </p:sp>
        <p:pic>
          <p:nvPicPr>
            <p:cNvPr id="30" name="Graphic 29">
              <a:extLst>
                <a:ext uri="{FF2B5EF4-FFF2-40B4-BE49-F238E27FC236}">
                  <a16:creationId xmlns:a16="http://schemas.microsoft.com/office/drawing/2014/main" id="{29BA9ADA-911E-554A-FE73-A1E4B242CFC9}"/>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282712" y="1005899"/>
              <a:ext cx="144000" cy="144000"/>
            </a:xfrm>
            <a:prstGeom prst="rect">
              <a:avLst/>
            </a:prstGeom>
          </p:spPr>
        </p:pic>
      </p:grpSp>
      <p:grpSp>
        <p:nvGrpSpPr>
          <p:cNvPr id="31" name="Group 30">
            <a:extLst>
              <a:ext uri="{FF2B5EF4-FFF2-40B4-BE49-F238E27FC236}">
                <a16:creationId xmlns:a16="http://schemas.microsoft.com/office/drawing/2014/main" id="{673484B8-92B4-AAA9-6685-5273A4CEA6B5}"/>
              </a:ext>
            </a:extLst>
          </p:cNvPr>
          <p:cNvGrpSpPr/>
          <p:nvPr/>
        </p:nvGrpSpPr>
        <p:grpSpPr>
          <a:xfrm>
            <a:off x="2965391" y="1134767"/>
            <a:ext cx="2795593" cy="216000"/>
            <a:chOff x="3133720" y="969899"/>
            <a:chExt cx="2795593" cy="216000"/>
          </a:xfrm>
        </p:grpSpPr>
        <p:sp>
          <p:nvSpPr>
            <p:cNvPr id="32" name="Rectangle: Rounded Corners 6">
              <a:extLst>
                <a:ext uri="{FF2B5EF4-FFF2-40B4-BE49-F238E27FC236}">
                  <a16:creationId xmlns:a16="http://schemas.microsoft.com/office/drawing/2014/main" id="{8D707D8E-6985-52DF-6D4A-5891B3CD13DC}"/>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Reinvested time in top priority projects</a:t>
              </a:r>
            </a:p>
          </p:txBody>
        </p:sp>
        <p:pic>
          <p:nvPicPr>
            <p:cNvPr id="33" name="Graphic 32">
              <a:extLst>
                <a:ext uri="{FF2B5EF4-FFF2-40B4-BE49-F238E27FC236}">
                  <a16:creationId xmlns:a16="http://schemas.microsoft.com/office/drawing/2014/main" id="{4840AC92-4263-7231-2354-7F913F011CDB}"/>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193555" y="1005899"/>
              <a:ext cx="144000" cy="144000"/>
            </a:xfrm>
            <a:prstGeom prst="rect">
              <a:avLst/>
            </a:prstGeom>
          </p:spPr>
        </p:pic>
      </p:grpSp>
      <p:pic>
        <p:nvPicPr>
          <p:cNvPr id="35" name="Picture 34" descr="A person walking with a bag&#10;&#10;Description automatically generated">
            <a:extLst>
              <a:ext uri="{FF2B5EF4-FFF2-40B4-BE49-F238E27FC236}">
                <a16:creationId xmlns:a16="http://schemas.microsoft.com/office/drawing/2014/main" id="{EC4289B0-4231-B24B-59A9-76EB773C56D7}"/>
              </a:ext>
            </a:extLst>
          </p:cNvPr>
          <p:cNvPicPr>
            <a:picLocks noChangeAspect="1"/>
          </p:cNvPicPr>
          <p:nvPr/>
        </p:nvPicPr>
        <p:blipFill rotWithShape="1">
          <a:blip r:embed="rId8" cstate="screen">
            <a:extLst>
              <a:ext uri="{28A0092B-C50C-407E-A947-70E740481C1C}">
                <a14:useLocalDpi xmlns:a14="http://schemas.microsoft.com/office/drawing/2010/main"/>
              </a:ext>
            </a:extLst>
          </a:blip>
          <a:stretch/>
        </p:blipFill>
        <p:spPr>
          <a:xfrm>
            <a:off x="10212604" y="3081252"/>
            <a:ext cx="1611096" cy="3588696"/>
          </a:xfrm>
          <a:prstGeom prst="rect">
            <a:avLst/>
          </a:prstGeom>
          <a:effectLst>
            <a:softEdge rad="12700"/>
          </a:effectLst>
        </p:spPr>
      </p:pic>
      <p:grpSp>
        <p:nvGrpSpPr>
          <p:cNvPr id="37" name="Group 36">
            <a:extLst>
              <a:ext uri="{FF2B5EF4-FFF2-40B4-BE49-F238E27FC236}">
                <a16:creationId xmlns:a16="http://schemas.microsoft.com/office/drawing/2014/main" id="{6F893EE2-4854-68AF-DAC4-26603A71957A}"/>
              </a:ext>
            </a:extLst>
          </p:cNvPr>
          <p:cNvGrpSpPr/>
          <p:nvPr/>
        </p:nvGrpSpPr>
        <p:grpSpPr>
          <a:xfrm>
            <a:off x="10195084" y="1462475"/>
            <a:ext cx="1696592" cy="1798206"/>
            <a:chOff x="10195084" y="1462475"/>
            <a:chExt cx="1696592" cy="1798206"/>
          </a:xfrm>
        </p:grpSpPr>
        <p:sp>
          <p:nvSpPr>
            <p:cNvPr id="38" name="TextBox 37">
              <a:extLst>
                <a:ext uri="{FF2B5EF4-FFF2-40B4-BE49-F238E27FC236}">
                  <a16:creationId xmlns:a16="http://schemas.microsoft.com/office/drawing/2014/main" id="{693EB0DA-9DAF-ACBC-FD82-1D2B7CE40A69}"/>
                </a:ext>
              </a:extLst>
            </p:cNvPr>
            <p:cNvSpPr txBox="1"/>
            <p:nvPr/>
          </p:nvSpPr>
          <p:spPr>
            <a:xfrm>
              <a:off x="10195084" y="1462475"/>
              <a:ext cx="1696592" cy="110799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Cynthia</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Sr. Product Marketing Manager</a:t>
              </a:r>
              <a:endParaRPr kumimoji="0" lang="en-US" sz="20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endParaRPr>
            </a:p>
          </p:txBody>
        </p:sp>
        <p:pic>
          <p:nvPicPr>
            <p:cNvPr id="39" name="Graphic 38">
              <a:extLst>
                <a:ext uri="{FF2B5EF4-FFF2-40B4-BE49-F238E27FC236}">
                  <a16:creationId xmlns:a16="http://schemas.microsoft.com/office/drawing/2014/main" id="{C0FE8E2A-10D9-A18D-D730-755FA3194A90}"/>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rot="10800000">
              <a:off x="11616886" y="2985891"/>
              <a:ext cx="274790" cy="274790"/>
            </a:xfrm>
            <a:prstGeom prst="rect">
              <a:avLst/>
            </a:prstGeom>
          </p:spPr>
        </p:pic>
      </p:grpSp>
      <p:grpSp>
        <p:nvGrpSpPr>
          <p:cNvPr id="40" name="Group 39">
            <a:extLst>
              <a:ext uri="{FF2B5EF4-FFF2-40B4-BE49-F238E27FC236}">
                <a16:creationId xmlns:a16="http://schemas.microsoft.com/office/drawing/2014/main" id="{6688BC07-7727-1FA1-0FC8-E2AEBEAD43CE}"/>
              </a:ext>
            </a:extLst>
          </p:cNvPr>
          <p:cNvGrpSpPr/>
          <p:nvPr/>
        </p:nvGrpSpPr>
        <p:grpSpPr>
          <a:xfrm>
            <a:off x="812633" y="2849072"/>
            <a:ext cx="2351135" cy="360000"/>
            <a:chOff x="588263" y="1217924"/>
            <a:chExt cx="2351135" cy="360000"/>
          </a:xfrm>
        </p:grpSpPr>
        <p:pic>
          <p:nvPicPr>
            <p:cNvPr id="41" name="Picture 40" descr="Zip Co logo SVG free download, id: 101874 - Brandlogos.net">
              <a:hlinkClick r:id="rId11"/>
              <a:extLst>
                <a:ext uri="{FF2B5EF4-FFF2-40B4-BE49-F238E27FC236}">
                  <a16:creationId xmlns:a16="http://schemas.microsoft.com/office/drawing/2014/main" id="{2879D521-D591-C4D0-C2CA-93AC4FC54E6A}"/>
                </a:ext>
              </a:extLst>
            </p:cNvPr>
            <p:cNvPicPr>
              <a:picLocks noChangeAspect="1" noChangeArrowheads="1"/>
            </p:cNvPicPr>
            <p:nvPr/>
          </p:nvPicPr>
          <p:blipFill rotWithShape="1">
            <a:blip r:embed="rId12"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42" name="TextBox 41">
              <a:extLst>
                <a:ext uri="{FF2B5EF4-FFF2-40B4-BE49-F238E27FC236}">
                  <a16:creationId xmlns:a16="http://schemas.microsoft.com/office/drawing/2014/main" id="{D35FAA76-EACF-4BC3-E754-B3800DB347A0}"/>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43" name="Group 42">
            <a:extLst>
              <a:ext uri="{FF2B5EF4-FFF2-40B4-BE49-F238E27FC236}">
                <a16:creationId xmlns:a16="http://schemas.microsoft.com/office/drawing/2014/main" id="{69BC8E20-ABE0-E400-6AD2-850643178A87}"/>
              </a:ext>
            </a:extLst>
          </p:cNvPr>
          <p:cNvGrpSpPr/>
          <p:nvPr/>
        </p:nvGrpSpPr>
        <p:grpSpPr>
          <a:xfrm>
            <a:off x="3947719" y="5323836"/>
            <a:ext cx="2351135" cy="360000"/>
            <a:chOff x="588263" y="1697756"/>
            <a:chExt cx="2351135" cy="360000"/>
          </a:xfrm>
        </p:grpSpPr>
        <p:pic>
          <p:nvPicPr>
            <p:cNvPr id="44" name="Picture 43">
              <a:extLst>
                <a:ext uri="{FF2B5EF4-FFF2-40B4-BE49-F238E27FC236}">
                  <a16:creationId xmlns:a16="http://schemas.microsoft.com/office/drawing/2014/main" id="{BC750DCC-2118-6071-241E-ED9F105BAC83}"/>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45" name="TextBox 44">
              <a:extLst>
                <a:ext uri="{FF2B5EF4-FFF2-40B4-BE49-F238E27FC236}">
                  <a16:creationId xmlns:a16="http://schemas.microsoft.com/office/drawing/2014/main" id="{2F756F91-AE79-1A40-55E5-331BBE6AD816}"/>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46" name="Group 45">
            <a:extLst>
              <a:ext uri="{FF2B5EF4-FFF2-40B4-BE49-F238E27FC236}">
                <a16:creationId xmlns:a16="http://schemas.microsoft.com/office/drawing/2014/main" id="{E96FE85F-66FF-7304-193E-9AA5513BCEAA}"/>
              </a:ext>
            </a:extLst>
          </p:cNvPr>
          <p:cNvGrpSpPr/>
          <p:nvPr/>
        </p:nvGrpSpPr>
        <p:grpSpPr>
          <a:xfrm>
            <a:off x="812633" y="5323836"/>
            <a:ext cx="2351135" cy="360000"/>
            <a:chOff x="588263" y="2657420"/>
            <a:chExt cx="2351135" cy="360000"/>
          </a:xfrm>
        </p:grpSpPr>
        <p:pic>
          <p:nvPicPr>
            <p:cNvPr id="47" name="Picture 46">
              <a:extLst>
                <a:ext uri="{FF2B5EF4-FFF2-40B4-BE49-F238E27FC236}">
                  <a16:creationId xmlns:a16="http://schemas.microsoft.com/office/drawing/2014/main" id="{08C1C0B4-B8F8-2E5B-CF92-BE9B6B288BD5}"/>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48" name="TextBox 47">
              <a:extLst>
                <a:ext uri="{FF2B5EF4-FFF2-40B4-BE49-F238E27FC236}">
                  <a16:creationId xmlns:a16="http://schemas.microsoft.com/office/drawing/2014/main" id="{A5920759-D860-CE1B-A44D-9E6055D18A4C}"/>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49" name="Group 48">
            <a:extLst>
              <a:ext uri="{FF2B5EF4-FFF2-40B4-BE49-F238E27FC236}">
                <a16:creationId xmlns:a16="http://schemas.microsoft.com/office/drawing/2014/main" id="{2F2B1383-D50B-2991-0E61-579FAAA9DE51}"/>
              </a:ext>
            </a:extLst>
          </p:cNvPr>
          <p:cNvGrpSpPr/>
          <p:nvPr/>
        </p:nvGrpSpPr>
        <p:grpSpPr>
          <a:xfrm>
            <a:off x="3947719" y="2849072"/>
            <a:ext cx="2351135" cy="360000"/>
            <a:chOff x="588263" y="3617084"/>
            <a:chExt cx="2351135" cy="360000"/>
          </a:xfrm>
        </p:grpSpPr>
        <p:pic>
          <p:nvPicPr>
            <p:cNvPr id="50" name="Picture 49">
              <a:extLst>
                <a:ext uri="{FF2B5EF4-FFF2-40B4-BE49-F238E27FC236}">
                  <a16:creationId xmlns:a16="http://schemas.microsoft.com/office/drawing/2014/main" id="{897F41CB-12AE-B540-2360-EE0A2AEB3A6E}"/>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51" name="TextBox 50">
              <a:extLst>
                <a:ext uri="{FF2B5EF4-FFF2-40B4-BE49-F238E27FC236}">
                  <a16:creationId xmlns:a16="http://schemas.microsoft.com/office/drawing/2014/main" id="{82C7AB2F-DAD8-09C6-B162-67FD6FBCB9AA}"/>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52" name="Group 51">
            <a:extLst>
              <a:ext uri="{FF2B5EF4-FFF2-40B4-BE49-F238E27FC236}">
                <a16:creationId xmlns:a16="http://schemas.microsoft.com/office/drawing/2014/main" id="{F25E8D6D-3653-1F17-478A-A6AB6B05CCBF}"/>
              </a:ext>
            </a:extLst>
          </p:cNvPr>
          <p:cNvGrpSpPr/>
          <p:nvPr/>
        </p:nvGrpSpPr>
        <p:grpSpPr>
          <a:xfrm>
            <a:off x="7198028" y="5323836"/>
            <a:ext cx="2351135" cy="360000"/>
            <a:chOff x="588263" y="2177588"/>
            <a:chExt cx="2351135" cy="360000"/>
          </a:xfrm>
        </p:grpSpPr>
        <p:pic>
          <p:nvPicPr>
            <p:cNvPr id="53" name="Picture 52">
              <a:extLst>
                <a:ext uri="{FF2B5EF4-FFF2-40B4-BE49-F238E27FC236}">
                  <a16:creationId xmlns:a16="http://schemas.microsoft.com/office/drawing/2014/main" id="{DF6809AF-5A0E-3E31-F083-9FDFE46D26A6}"/>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54" name="TextBox 53">
              <a:extLst>
                <a:ext uri="{FF2B5EF4-FFF2-40B4-BE49-F238E27FC236}">
                  <a16:creationId xmlns:a16="http://schemas.microsoft.com/office/drawing/2014/main" id="{B868DD83-0779-C6CF-718E-F8ED3914B2CC}"/>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55" name="Group 54">
            <a:extLst>
              <a:ext uri="{FF2B5EF4-FFF2-40B4-BE49-F238E27FC236}">
                <a16:creationId xmlns:a16="http://schemas.microsoft.com/office/drawing/2014/main" id="{7C9D48A5-DC5B-3CF3-4B9C-8634082EC6F5}"/>
              </a:ext>
            </a:extLst>
          </p:cNvPr>
          <p:cNvGrpSpPr/>
          <p:nvPr/>
        </p:nvGrpSpPr>
        <p:grpSpPr>
          <a:xfrm>
            <a:off x="7198028" y="2849072"/>
            <a:ext cx="2351135" cy="360000"/>
            <a:chOff x="588263" y="1217924"/>
            <a:chExt cx="2351135" cy="360000"/>
          </a:xfrm>
        </p:grpSpPr>
        <p:pic>
          <p:nvPicPr>
            <p:cNvPr id="56" name="Picture 55" descr="Zip Co logo SVG free download, id: 101874 - Brandlogos.net">
              <a:hlinkClick r:id="rId11"/>
              <a:extLst>
                <a:ext uri="{FF2B5EF4-FFF2-40B4-BE49-F238E27FC236}">
                  <a16:creationId xmlns:a16="http://schemas.microsoft.com/office/drawing/2014/main" id="{A82B8465-A566-4825-F687-648D92CE3F89}"/>
                </a:ext>
              </a:extLst>
            </p:cNvPr>
            <p:cNvPicPr>
              <a:picLocks noChangeAspect="1" noChangeArrowheads="1"/>
            </p:cNvPicPr>
            <p:nvPr/>
          </p:nvPicPr>
          <p:blipFill rotWithShape="1">
            <a:blip r:embed="rId12"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57" name="TextBox 56">
              <a:extLst>
                <a:ext uri="{FF2B5EF4-FFF2-40B4-BE49-F238E27FC236}">
                  <a16:creationId xmlns:a16="http://schemas.microsoft.com/office/drawing/2014/main" id="{C29500B5-8624-38CA-AF74-B28E0CDFE3C1}"/>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spTree>
    <p:extLst>
      <p:ext uri="{BB962C8B-B14F-4D97-AF65-F5344CB8AC3E}">
        <p14:creationId xmlns:p14="http://schemas.microsoft.com/office/powerpoint/2010/main" val="1368217458"/>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436</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Product Marketing Manager at Microsoft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2025-02-11T17:06:04Z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