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49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6C5007-06F3-00DC-AFCF-51263CCB75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BBFAC79-8322-7F0C-D0C9-C39118F4738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07FC9CF-C545-EAF8-5CBE-26F231E91DA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588078-D6B1-47A8-E4D7-E687F3453D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57A88C-D68B-7E43-B6BD-8EAA306090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171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6.svg"/><Relationship Id="rId18" Type="http://schemas.openxmlformats.org/officeDocument/2006/relationships/image" Target="../media/image19.png"/><Relationship Id="rId3" Type="http://schemas.openxmlformats.org/officeDocument/2006/relationships/image" Target="../media/image7.jpeg"/><Relationship Id="rId7" Type="http://schemas.openxmlformats.org/officeDocument/2006/relationships/image" Target="../media/image11.svg"/><Relationship Id="rId12" Type="http://schemas.openxmlformats.org/officeDocument/2006/relationships/image" Target="../media/image15.png"/><Relationship Id="rId17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6" Type="http://schemas.openxmlformats.org/officeDocument/2006/relationships/hyperlink" Target="https://support.microsoft.com/en-us/copilot-teams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14.png"/><Relationship Id="rId5" Type="http://schemas.openxmlformats.org/officeDocument/2006/relationships/image" Target="../media/image9.svg"/><Relationship Id="rId15" Type="http://schemas.openxmlformats.org/officeDocument/2006/relationships/image" Target="../media/image17.png"/><Relationship Id="rId10" Type="http://schemas.openxmlformats.org/officeDocument/2006/relationships/hyperlink" Target="https://support.microsoft.com/en-us/topic/overview-of-microsoft-365-chat-preview-5b00a52d-7296-48ee-b938-b95b7209f737" TargetMode="External"/><Relationship Id="rId4" Type="http://schemas.openxmlformats.org/officeDocument/2006/relationships/image" Target="../media/image8.png"/><Relationship Id="rId9" Type="http://schemas.openxmlformats.org/officeDocument/2006/relationships/image" Target="../media/image13.svg"/><Relationship Id="rId14" Type="http://schemas.openxmlformats.org/officeDocument/2006/relationships/hyperlink" Target="https://support.microsoft.com/en-us/copilot-powerpoin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408E37-A578-F5D6-FBF4-E2A7FEF26E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A person in a suit with his arms crossed&#10;&#10;Description automatically generated">
            <a:extLst>
              <a:ext uri="{FF2B5EF4-FFF2-40B4-BE49-F238E27FC236}">
                <a16:creationId xmlns:a16="http://schemas.microsoft.com/office/drawing/2014/main" id="{E135A42C-ACF0-643B-D3E1-9C56400A4E1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305269" y="3167835"/>
            <a:ext cx="1905067" cy="3690165"/>
          </a:xfrm>
          <a:prstGeom prst="rect">
            <a:avLst/>
          </a:prstGeom>
        </p:spPr>
      </p:pic>
      <p:sp>
        <p:nvSpPr>
          <p:cNvPr id="68" name="Title 67">
            <a:extLst>
              <a:ext uri="{FF2B5EF4-FFF2-40B4-BE49-F238E27FC236}">
                <a16:creationId xmlns:a16="http://schemas.microsoft.com/office/drawing/2014/main" id="{9C06ABFE-7643-ACAB-EB0D-D2531D5A4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263149"/>
          </a:xfrm>
        </p:spPr>
        <p:txBody>
          <a:bodyPr/>
          <a:lstStyle/>
          <a:p>
            <a:r>
              <a:rPr lang="en-US" noProof="0"/>
              <a:t>A day in the life of a Customs Agent</a:t>
            </a: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762B2A55-EE87-A43B-D831-5D2FBF490E5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6001" y="521099"/>
            <a:ext cx="4022928" cy="169277"/>
          </a:xfrm>
        </p:spPr>
        <p:txBody>
          <a:bodyPr/>
          <a:lstStyle/>
          <a:p>
            <a:r>
              <a:rPr lang="en-US" noProof="0">
                <a:latin typeface="Segoe UI Semibold"/>
                <a:cs typeface="Segoe UI Semibold"/>
              </a:rPr>
              <a:t>Microsoft 365 Copilot</a:t>
            </a:r>
            <a:endParaRPr lang="en-US" noProof="0"/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7B760167-511C-74CE-EB37-6232C66B3171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1F7F7847-64D1-AA5A-359D-22246B2EDA2B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2E1DFECD-EBE6-E07D-C8E3-8FB5BC6D78B3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chemeClr val="bg1">
              <a:lumMod val="50000"/>
            </a:schemeClr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" name="Rectangle: Rounded Corners 6">
            <a:extLst>
              <a:ext uri="{FF2B5EF4-FFF2-40B4-BE49-F238E27FC236}">
                <a16:creationId xmlns:a16="http://schemas.microsoft.com/office/drawing/2014/main" id="{190CC5D2-82B4-6EB7-CF48-81640797D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6356" y="1134767"/>
            <a:ext cx="659514" cy="216000"/>
          </a:xfrm>
          <a:prstGeom prst="roundRect">
            <a:avLst>
              <a:gd name="adj" fmla="val 50000"/>
            </a:avLst>
          </a:prstGeom>
          <a:solidFill>
            <a:srgbClr val="FFA38B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Benefits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41B611C-04E0-8169-382D-C54E92383AAC}"/>
              </a:ext>
            </a:extLst>
          </p:cNvPr>
          <p:cNvGrpSpPr/>
          <p:nvPr/>
        </p:nvGrpSpPr>
        <p:grpSpPr>
          <a:xfrm>
            <a:off x="1286540" y="1134767"/>
            <a:ext cx="1571031" cy="216000"/>
            <a:chOff x="1372194" y="969899"/>
            <a:chExt cx="1571031" cy="216000"/>
          </a:xfrm>
        </p:grpSpPr>
        <p:sp>
          <p:nvSpPr>
            <p:cNvPr id="4" name="Rectangle: Rounded Corners 6">
              <a:extLst>
                <a:ext uri="{FF2B5EF4-FFF2-40B4-BE49-F238E27FC236}">
                  <a16:creationId xmlns:a16="http://schemas.microsoft.com/office/drawing/2014/main" id="{0326F4D5-34A2-6B74-F202-2DE62F6561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372194" y="969899"/>
              <a:ext cx="1571031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~1 hour per day</a:t>
              </a:r>
            </a:p>
          </p:txBody>
        </p:sp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8D4E00D6-89F7-34D9-E668-91D1FEBA0CB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421924" y="1005899"/>
              <a:ext cx="144000" cy="144000"/>
            </a:xfrm>
            <a:prstGeom prst="rect">
              <a:avLst/>
            </a:prstGeom>
          </p:spPr>
        </p:pic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E30E0A8-42B1-42EC-32C7-EFA4FE3ED1C6}"/>
              </a:ext>
            </a:extLst>
          </p:cNvPr>
          <p:cNvGrpSpPr/>
          <p:nvPr/>
        </p:nvGrpSpPr>
        <p:grpSpPr>
          <a:xfrm>
            <a:off x="5754503" y="1134767"/>
            <a:ext cx="2325078" cy="216000"/>
            <a:chOff x="6235579" y="969899"/>
            <a:chExt cx="2325078" cy="216000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04EA2AA5-B6B3-EDB1-5BC6-EC5C7731F8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6235579" y="969899"/>
              <a:ext cx="2325078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Analysis techniques</a:t>
              </a:r>
            </a:p>
          </p:txBody>
        </p:sp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56E25DF9-30F0-097F-66B8-8F68ECD5EEF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6282712" y="1005899"/>
              <a:ext cx="144000" cy="144000"/>
            </a:xfrm>
            <a:prstGeom prst="rect">
              <a:avLst/>
            </a:prstGeom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FE9343A-65E0-03CF-7F27-CB2CC8FBF5CA}"/>
              </a:ext>
            </a:extLst>
          </p:cNvPr>
          <p:cNvGrpSpPr/>
          <p:nvPr/>
        </p:nvGrpSpPr>
        <p:grpSpPr>
          <a:xfrm>
            <a:off x="2908241" y="1134767"/>
            <a:ext cx="2795593" cy="216000"/>
            <a:chOff x="3133720" y="969899"/>
            <a:chExt cx="2795593" cy="216000"/>
          </a:xfrm>
        </p:grpSpPr>
        <p:sp>
          <p:nvSpPr>
            <p:cNvPr id="10" name="Rectangle: Rounded Corners 6">
              <a:extLst>
                <a:ext uri="{FF2B5EF4-FFF2-40B4-BE49-F238E27FC236}">
                  <a16:creationId xmlns:a16="http://schemas.microsoft.com/office/drawing/2014/main" id="{4C82ADB5-2E2F-AEEA-001F-973868046C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3133720" y="969899"/>
              <a:ext cx="2795593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defTabSz="932742"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Areas of investment: Investigation efficiency</a:t>
              </a:r>
            </a:p>
          </p:txBody>
        </p:sp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2AD9F2E4-491E-5CAC-0881-3B5C81E3825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3193555" y="1005899"/>
              <a:ext cx="144000" cy="144000"/>
            </a:xfrm>
            <a:prstGeom prst="rect">
              <a:avLst/>
            </a:prstGeom>
          </p:spPr>
        </p:pic>
      </p:grp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DC34C143-C85B-3246-A0E4-ADDA36CAD565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77" name="Rectangle: Rounded Corners 6">
            <a:extLst>
              <a:ext uri="{FF2B5EF4-FFF2-40B4-BE49-F238E27FC236}">
                <a16:creationId xmlns:a16="http://schemas.microsoft.com/office/drawing/2014/main" id="{3FEC1ECF-431B-5D64-D28A-99E0BDA2FD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66415" y="5753713"/>
            <a:ext cx="2705513" cy="597470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900" kern="0" noProof="0" dirty="0">
                <a:solidFill>
                  <a:srgbClr val="1A1A1A"/>
                </a:solidFill>
                <a:latin typeface="Segoe UI"/>
              </a:rPr>
              <a:t>Prompt: </a:t>
            </a:r>
            <a:r>
              <a:rPr lang="en-US" sz="900" b="1" spc="0" noProof="0" dirty="0">
                <a:solidFill>
                  <a:schemeClr val="tx1"/>
                </a:solidFill>
                <a:latin typeface="Segoe UI"/>
              </a:rPr>
              <a:t>Assess the impact of new investigations on collection targets.</a:t>
            </a: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 dirty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 dirty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 dirty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 dirty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kern="0" noProof="0" dirty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78" name="Rectangle: Rounded Corners 4">
            <a:extLst>
              <a:ext uri="{FF2B5EF4-FFF2-40B4-BE49-F238E27FC236}">
                <a16:creationId xmlns:a16="http://schemas.microsoft.com/office/drawing/2014/main" id="{1B15D141-F139-981F-D46B-43BA5D2ADBF1}"/>
              </a:ext>
            </a:extLst>
          </p:cNvPr>
          <p:cNvSpPr/>
          <p:nvPr/>
        </p:nvSpPr>
        <p:spPr bwMode="auto">
          <a:xfrm>
            <a:off x="566416" y="4048426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4:00 pm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5A495B29-C352-3C96-7278-2DC4522E5965}"/>
              </a:ext>
            </a:extLst>
          </p:cNvPr>
          <p:cNvSpPr txBox="1"/>
          <p:nvPr/>
        </p:nvSpPr>
        <p:spPr>
          <a:xfrm>
            <a:off x="566415" y="4500890"/>
            <a:ext cx="2748203" cy="44512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Revise the collection forecasts based on recent in-person investigations and their projected impact on revenue.</a:t>
            </a:r>
          </a:p>
        </p:txBody>
      </p:sp>
      <p:sp>
        <p:nvSpPr>
          <p:cNvPr id="81" name="Rectangle: Rounded Corners 6">
            <a:extLst>
              <a:ext uri="{FF2B5EF4-FFF2-40B4-BE49-F238E27FC236}">
                <a16:creationId xmlns:a16="http://schemas.microsoft.com/office/drawing/2014/main" id="{22D8D2DD-C4D6-E80D-FC76-6BC2050699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074494" y="5751931"/>
            <a:ext cx="2705513" cy="480654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</a:t>
            </a:r>
            <a:r>
              <a:rPr kumimoji="0" lang="en-US" sz="900" b="1" i="0" u="none" strike="noStrike" kern="1200" cap="none" spc="0" normalizeH="0" baseline="0" noProof="0">
                <a:ln w="3175">
                  <a:noFill/>
                </a:ln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Create a presentation from the investigation action report for the team.</a:t>
            </a:r>
          </a:p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i="0" u="none" strike="noStrike" kern="1200" cap="none" spc="0" normalizeH="0" baseline="0" noProof="0">
              <a:ln w="3175">
                <a:noFill/>
              </a:ln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sp>
        <p:nvSpPr>
          <p:cNvPr id="83" name="Rectangle: Rounded Corners 7">
            <a:extLst>
              <a:ext uri="{FF2B5EF4-FFF2-40B4-BE49-F238E27FC236}">
                <a16:creationId xmlns:a16="http://schemas.microsoft.com/office/drawing/2014/main" id="{1D4052D1-E937-5A11-6798-F45B665C4A23}"/>
              </a:ext>
            </a:extLst>
          </p:cNvPr>
          <p:cNvSpPr/>
          <p:nvPr/>
        </p:nvSpPr>
        <p:spPr bwMode="auto">
          <a:xfrm>
            <a:off x="7074495" y="4050588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11:00 pm</a:t>
            </a:r>
          </a:p>
        </p:txBody>
      </p:sp>
      <p:sp>
        <p:nvSpPr>
          <p:cNvPr id="84" name="Rectangle: Rounded Corners 6">
            <a:extLst>
              <a:ext uri="{FF2B5EF4-FFF2-40B4-BE49-F238E27FC236}">
                <a16:creationId xmlns:a16="http://schemas.microsoft.com/office/drawing/2014/main" id="{8A87B419-3847-7756-C293-441FDC6103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66415" y="3167836"/>
            <a:ext cx="2705513" cy="665832"/>
          </a:xfrm>
          <a:prstGeom prst="roundRect">
            <a:avLst>
              <a:gd name="adj" fmla="val 10001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</a:t>
            </a:r>
            <a:r>
              <a:rPr lang="en-US" sz="900" b="1" kern="0" noProof="0">
                <a:solidFill>
                  <a:srgbClr val="1A1A1A"/>
                </a:solidFill>
                <a:latin typeface="Segoe UI"/>
              </a:rPr>
              <a:t>Sort the data</a:t>
            </a: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 by clearing status and then filter out the high-priority cases.</a:t>
            </a: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E4392A6A-8D67-1609-7198-1421F8DD6FD7}"/>
              </a:ext>
            </a:extLst>
          </p:cNvPr>
          <p:cNvSpPr txBox="1"/>
          <p:nvPr/>
        </p:nvSpPr>
        <p:spPr>
          <a:xfrm>
            <a:off x="566414" y="2033954"/>
            <a:ext cx="2705513" cy="44512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900" noProof="0">
                <a:solidFill>
                  <a:srgbClr val="1A1A1A"/>
                </a:solidFill>
                <a:ea typeface="Segoe UI" pitchFamily="34" charset="0"/>
                <a:cs typeface="Segoe UI" pitchFamily="34" charset="0"/>
              </a:rPr>
              <a:t>Begin the day by analyzing the latest batch of declarations filings to identify any discrepancies or cases of non-compliance.</a:t>
            </a:r>
          </a:p>
        </p:txBody>
      </p:sp>
      <p:sp>
        <p:nvSpPr>
          <p:cNvPr id="87" name="Rectangle: Rounded Corners 11">
            <a:extLst>
              <a:ext uri="{FF2B5EF4-FFF2-40B4-BE49-F238E27FC236}">
                <a16:creationId xmlns:a16="http://schemas.microsoft.com/office/drawing/2014/main" id="{8D012A25-C15C-5C93-0F54-32D7FA714080}"/>
              </a:ext>
            </a:extLst>
          </p:cNvPr>
          <p:cNvSpPr/>
          <p:nvPr/>
        </p:nvSpPr>
        <p:spPr bwMode="auto">
          <a:xfrm>
            <a:off x="566416" y="1591385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8:00 am</a:t>
            </a:r>
          </a:p>
        </p:txBody>
      </p:sp>
      <p:sp>
        <p:nvSpPr>
          <p:cNvPr id="88" name="Rectangle: Rounded Corners 6">
            <a:extLst>
              <a:ext uri="{FF2B5EF4-FFF2-40B4-BE49-F238E27FC236}">
                <a16:creationId xmlns:a16="http://schemas.microsoft.com/office/drawing/2014/main" id="{7D950A20-FCA2-B951-949E-8D30FBE12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3802523" y="3167835"/>
            <a:ext cx="2844911" cy="667049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</a:t>
            </a:r>
            <a:r>
              <a:rPr lang="en-US" sz="900" b="1" kern="0" noProof="0">
                <a:solidFill>
                  <a:srgbClr val="1A1A1A"/>
                </a:solidFill>
                <a:latin typeface="Segoe UI"/>
              </a:rPr>
              <a:t>Summarize the meeting</a:t>
            </a: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 and ensure all new processes are captured and distributed to relevant teams.</a:t>
            </a: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89" name="Rectangle: Rounded Corners 13">
            <a:extLst>
              <a:ext uri="{FF2B5EF4-FFF2-40B4-BE49-F238E27FC236}">
                <a16:creationId xmlns:a16="http://schemas.microsoft.com/office/drawing/2014/main" id="{F9669022-A284-0EEA-B91C-E3A3BD7D82F5}"/>
              </a:ext>
            </a:extLst>
          </p:cNvPr>
          <p:cNvSpPr/>
          <p:nvPr/>
        </p:nvSpPr>
        <p:spPr bwMode="auto">
          <a:xfrm>
            <a:off x="3820455" y="1591385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9:30 am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7EA418AF-BCB7-7EC7-B13B-5DB9FFBAB86B}"/>
              </a:ext>
            </a:extLst>
          </p:cNvPr>
          <p:cNvSpPr txBox="1"/>
          <p:nvPr/>
        </p:nvSpPr>
        <p:spPr>
          <a:xfrm>
            <a:off x="3802523" y="2033954"/>
            <a:ext cx="2907304" cy="44512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Discuss strategies for dealing with delinquent trader accounts and the implementation of new customs processes with the management and clearance team.</a:t>
            </a:r>
          </a:p>
        </p:txBody>
      </p:sp>
      <p:sp>
        <p:nvSpPr>
          <p:cNvPr id="91" name="Rectangle: Rounded Corners 15">
            <a:extLst>
              <a:ext uri="{FF2B5EF4-FFF2-40B4-BE49-F238E27FC236}">
                <a16:creationId xmlns:a16="http://schemas.microsoft.com/office/drawing/2014/main" id="{174466A4-558D-CAF3-7080-07F92FDFA78F}"/>
              </a:ext>
            </a:extLst>
          </p:cNvPr>
          <p:cNvSpPr/>
          <p:nvPr/>
        </p:nvSpPr>
        <p:spPr bwMode="auto">
          <a:xfrm>
            <a:off x="7074495" y="1591385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10:00 am</a:t>
            </a:r>
          </a:p>
        </p:txBody>
      </p:sp>
      <p:sp>
        <p:nvSpPr>
          <p:cNvPr id="92" name="Rectangle: Rounded Corners 6">
            <a:extLst>
              <a:ext uri="{FF2B5EF4-FFF2-40B4-BE49-F238E27FC236}">
                <a16:creationId xmlns:a16="http://schemas.microsoft.com/office/drawing/2014/main" id="{3A236E13-228D-B4F4-B133-CB6E21A6E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074494" y="3167835"/>
            <a:ext cx="2705513" cy="665833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12700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Summarize the information on accounts due for investigations and create an action plan.</a:t>
            </a: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A984ECA1-45A5-80E8-CEFC-FFD5A2F0AF83}"/>
              </a:ext>
            </a:extLst>
          </p:cNvPr>
          <p:cNvSpPr txBox="1"/>
          <p:nvPr/>
        </p:nvSpPr>
        <p:spPr>
          <a:xfrm>
            <a:off x="7074494" y="2033954"/>
            <a:ext cx="2705513" cy="44512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Focus on in-depth analysis of accounts that have been flagged for potential issues to determine the necessary course of action.</a:t>
            </a:r>
          </a:p>
        </p:txBody>
      </p:sp>
      <p:sp>
        <p:nvSpPr>
          <p:cNvPr id="94" name="Rectangle: Rounded Corners 6">
            <a:extLst>
              <a:ext uri="{FF2B5EF4-FFF2-40B4-BE49-F238E27FC236}">
                <a16:creationId xmlns:a16="http://schemas.microsoft.com/office/drawing/2014/main" id="{0908EF00-A5A9-B075-4F0D-C4FBE9FBF0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3690824" y="5750163"/>
            <a:ext cx="2844911" cy="480654"/>
          </a:xfrm>
          <a:prstGeom prst="roundRect">
            <a:avLst>
              <a:gd name="adj" fmla="val 8425"/>
            </a:avLst>
          </a:prstGeom>
          <a:solidFill>
            <a:schemeClr val="bg1">
              <a:lumMod val="85000"/>
              <a:lumOff val="15000"/>
              <a:alpha val="62000"/>
            </a:schemeClr>
          </a:solidFill>
          <a:ln w="12700">
            <a:solidFill>
              <a:schemeClr val="bg1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64008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Prompt: </a:t>
            </a:r>
            <a:r>
              <a:rPr lang="en-US" sz="900" b="1" spc="0" noProof="0">
                <a:solidFill>
                  <a:schemeClr val="tx1"/>
                </a:solidFill>
                <a:latin typeface="Segoe UI"/>
              </a:rPr>
              <a:t>Summarize this thread</a:t>
            </a:r>
            <a:r>
              <a:rPr lang="en-US" sz="900" spc="0" noProof="0">
                <a:solidFill>
                  <a:schemeClr val="tx1"/>
                </a:solidFill>
                <a:latin typeface="Segoe UI"/>
              </a:rPr>
              <a:t> identifying outstanding issues and actionable items.</a:t>
            </a: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spc="0" noProof="0">
              <a:solidFill>
                <a:schemeClr val="tx1"/>
              </a:solidFill>
              <a:latin typeface="Segoe UI"/>
            </a:endParaRPr>
          </a:p>
          <a:p>
            <a:pPr defTabSz="932472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en-US" sz="900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95" name="Rectangle: Rounded Corners 19">
            <a:extLst>
              <a:ext uri="{FF2B5EF4-FFF2-40B4-BE49-F238E27FC236}">
                <a16:creationId xmlns:a16="http://schemas.microsoft.com/office/drawing/2014/main" id="{FDAC66A0-D2D5-3D4E-B9F6-613069A7198B}"/>
              </a:ext>
            </a:extLst>
          </p:cNvPr>
          <p:cNvSpPr/>
          <p:nvPr/>
        </p:nvSpPr>
        <p:spPr bwMode="auto">
          <a:xfrm>
            <a:off x="3820455" y="4051018"/>
            <a:ext cx="984306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noProof="0">
                <a:ln w="3175">
                  <a:noFill/>
                </a:ln>
                <a:gradFill>
                  <a:gsLst>
                    <a:gs pos="76437">
                      <a:srgbClr val="FFFFFF"/>
                    </a:gs>
                    <a:gs pos="55747">
                      <a:srgbClr val="FFFFFF"/>
                    </a:gs>
                  </a:gsLst>
                  <a:path path="circle">
                    <a:fillToRect l="100000" b="100000"/>
                  </a:path>
                </a:gradFill>
                <a:latin typeface="+mj-lt"/>
                <a:cs typeface="Segoe UI" pitchFamily="34" charset="0"/>
              </a:rPr>
              <a:t>2:00 pm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8EE49275-7852-321E-C528-438AD838D498}"/>
              </a:ext>
            </a:extLst>
          </p:cNvPr>
          <p:cNvSpPr txBox="1"/>
          <p:nvPr/>
        </p:nvSpPr>
        <p:spPr>
          <a:xfrm>
            <a:off x="3690700" y="4500890"/>
            <a:ext cx="3026453" cy="29277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Catch up on correspondence to resolve outstanding queries and ensure clearance.</a:t>
            </a:r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D33D4485-42B1-1144-C44E-DA05BAB746FF}"/>
              </a:ext>
            </a:extLst>
          </p:cNvPr>
          <p:cNvSpPr>
            <a:spLocks/>
          </p:cNvSpPr>
          <p:nvPr/>
        </p:nvSpPr>
        <p:spPr bwMode="auto">
          <a:xfrm>
            <a:off x="7500428" y="5273411"/>
            <a:ext cx="411480" cy="411480"/>
          </a:xfrm>
          <a:prstGeom prst="ellipse">
            <a:avLst/>
          </a:prstGeom>
          <a:solidFill>
            <a:srgbClr val="FFFFFF"/>
          </a:solidFill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b="1" kern="0" noProof="0">
              <a:solidFill>
                <a:srgbClr val="1A1A1A"/>
              </a:solidFill>
              <a:latin typeface="Segoe UI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106B6E7-7CEA-FBB3-01EE-EAC17CDDB373}"/>
              </a:ext>
            </a:extLst>
          </p:cNvPr>
          <p:cNvGrpSpPr/>
          <p:nvPr/>
        </p:nvGrpSpPr>
        <p:grpSpPr>
          <a:xfrm>
            <a:off x="7136998" y="2670060"/>
            <a:ext cx="2011569" cy="411480"/>
            <a:chOff x="4495083" y="5273411"/>
            <a:chExt cx="2011569" cy="411480"/>
          </a:xfrm>
        </p:grpSpPr>
        <p:grpSp>
          <p:nvGrpSpPr>
            <p:cNvPr id="140" name="Group 139">
              <a:extLst>
                <a:ext uri="{FF2B5EF4-FFF2-40B4-BE49-F238E27FC236}">
                  <a16:creationId xmlns:a16="http://schemas.microsoft.com/office/drawing/2014/main" id="{4CD93433-20A4-7667-4362-BBD68F1F0060}"/>
                </a:ext>
              </a:extLst>
            </p:cNvPr>
            <p:cNvGrpSpPr/>
            <p:nvPr/>
          </p:nvGrpSpPr>
          <p:grpSpPr>
            <a:xfrm>
              <a:off x="4495083" y="5273411"/>
              <a:ext cx="411480" cy="411480"/>
              <a:chOff x="4447458" y="5129735"/>
              <a:chExt cx="411480" cy="411480"/>
            </a:xfrm>
          </p:grpSpPr>
          <p:sp>
            <p:nvSpPr>
              <p:cNvPr id="141" name="Oval 140">
                <a:extLst>
                  <a:ext uri="{FF2B5EF4-FFF2-40B4-BE49-F238E27FC236}">
                    <a16:creationId xmlns:a16="http://schemas.microsoft.com/office/drawing/2014/main" id="{0F94668E-55BE-D6B7-C7CE-C1144E750B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7458" y="5129735"/>
                <a:ext cx="411480" cy="411480"/>
              </a:xfrm>
              <a:prstGeom prst="ellipse">
                <a:avLst/>
              </a:prstGeom>
              <a:solidFill>
                <a:srgbClr val="FFFFFF"/>
              </a:solidFill>
              <a:ln w="9525" cap="flat" cmpd="sng" algn="ctr">
                <a:noFill/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defTabSz="932472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900" b="1" kern="0" noProof="0">
                  <a:solidFill>
                    <a:srgbClr val="1A1A1A"/>
                  </a:solidFill>
                  <a:latin typeface="Segoe UI"/>
                </a:endParaRPr>
              </a:p>
            </p:txBody>
          </p:sp>
          <p:pic>
            <p:nvPicPr>
              <p:cNvPr id="142" name="Picture 141" descr="Zip Co logo SVG free download, id: 101874 - Brandlogos.net">
                <a:hlinkClick r:id="rId10"/>
                <a:extLst>
                  <a:ext uri="{FF2B5EF4-FFF2-40B4-BE49-F238E27FC236}">
                    <a16:creationId xmlns:a16="http://schemas.microsoft.com/office/drawing/2014/main" id="{22CB029E-D386-45BB-2012-ABAD91FF73A4}"/>
                  </a:ext>
                </a:extLst>
              </p:cNvPr>
              <p:cNvPicPr>
                <a:picLocks noChangeArrowheads="1"/>
              </p:cNvPicPr>
              <p:nvPr/>
            </p:nvPicPr>
            <p:blipFill>
              <a:blip r:embed="rId11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84569" y="5292092"/>
                <a:ext cx="197434" cy="1604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06581F12-3ACE-09EF-4779-D90DB0A7F6D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5010283" y="5411550"/>
              <a:ext cx="1496369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2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2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lang="en-US" sz="12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sp>
        <p:nvSpPr>
          <p:cNvPr id="152" name="TextBox 151">
            <a:extLst>
              <a:ext uri="{FF2B5EF4-FFF2-40B4-BE49-F238E27FC236}">
                <a16:creationId xmlns:a16="http://schemas.microsoft.com/office/drawing/2014/main" id="{50A36156-8011-A1CE-B048-07ED42FA4EE8}"/>
              </a:ext>
            </a:extLst>
          </p:cNvPr>
          <p:cNvSpPr txBox="1"/>
          <p:nvPr/>
        </p:nvSpPr>
        <p:spPr>
          <a:xfrm>
            <a:off x="10217553" y="1179297"/>
            <a:ext cx="1905067" cy="190821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2400" noProof="0">
                <a:solidFill>
                  <a:schemeClr val="accent3"/>
                </a:solidFill>
                <a:latin typeface="Segoe UI Semibold"/>
              </a:rPr>
              <a:t>Matt</a:t>
            </a:r>
          </a:p>
          <a:p>
            <a:pPr algn="r"/>
            <a:r>
              <a:rPr kumimoji="0" lang="en-US" sz="1600" u="none" strike="noStrike" kern="1200" cap="none" spc="0" normalizeH="0" baseline="0" noProof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is a Customs Agent who aims to improve the customs clearance and collection efficiency.</a:t>
            </a:r>
          </a:p>
          <a:p>
            <a:pPr algn="r"/>
            <a:endParaRPr kumimoji="0" lang="en-US" sz="2000" u="none" strike="noStrike" kern="1200" cap="none" spc="0" normalizeH="0" baseline="0" noProof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53" name="Graphic 152">
            <a:extLst>
              <a:ext uri="{FF2B5EF4-FFF2-40B4-BE49-F238E27FC236}">
                <a16:creationId xmlns:a16="http://schemas.microsoft.com/office/drawing/2014/main" id="{B0642E12-9C17-A0C1-430B-FF562DBA327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 rot="10800000">
            <a:off x="11425061" y="2976344"/>
            <a:ext cx="274790" cy="27479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9E13FC45-F5D6-E95B-152E-1DEA8F89FC63}"/>
              </a:ext>
            </a:extLst>
          </p:cNvPr>
          <p:cNvSpPr txBox="1"/>
          <p:nvPr/>
        </p:nvSpPr>
        <p:spPr>
          <a:xfrm>
            <a:off x="7068596" y="4494256"/>
            <a:ext cx="2901234" cy="44512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Prepare to brief the investigation team on upcoming actions and ensure that all team members are informed of their specific roles.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0672B75-7AB5-B3FD-9BEC-412C94BD0390}"/>
              </a:ext>
            </a:extLst>
          </p:cNvPr>
          <p:cNvGrpSpPr/>
          <p:nvPr/>
        </p:nvGrpSpPr>
        <p:grpSpPr>
          <a:xfrm>
            <a:off x="7282491" y="5288642"/>
            <a:ext cx="2146655" cy="190965"/>
            <a:chOff x="7951310" y="5159246"/>
            <a:chExt cx="2146655" cy="190965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6A804DEE-4CEC-3377-FBCB-5EF4FDF73221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8301173" y="5162395"/>
              <a:ext cx="1796792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200" noProof="0">
                  <a:solidFill>
                    <a:prstClr val="black"/>
                  </a:solidFill>
                  <a:latin typeface="Segoe UI Semibold"/>
                </a:rPr>
                <a:t>Copilot in PowerPoint</a:t>
              </a:r>
            </a:p>
          </p:txBody>
        </p:sp>
        <p:pic>
          <p:nvPicPr>
            <p:cNvPr id="18" name="Picture 4" descr="Microsoft PowerPoint Logo - PNG and Vector - Logo Download">
              <a:hlinkClick r:id="rId14"/>
              <a:extLst>
                <a:ext uri="{FF2B5EF4-FFF2-40B4-BE49-F238E27FC236}">
                  <a16:creationId xmlns:a16="http://schemas.microsoft.com/office/drawing/2014/main" id="{F8982CA3-DCB9-1D81-B313-372C412B7F6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1310" y="5159246"/>
              <a:ext cx="205287" cy="1909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4B89E83-3995-D2AC-7C60-FF9223A48318}"/>
              </a:ext>
            </a:extLst>
          </p:cNvPr>
          <p:cNvGrpSpPr/>
          <p:nvPr/>
        </p:nvGrpSpPr>
        <p:grpSpPr>
          <a:xfrm>
            <a:off x="4017912" y="5143284"/>
            <a:ext cx="2118640" cy="411480"/>
            <a:chOff x="-900503" y="2282565"/>
            <a:chExt cx="2118640" cy="411480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8F1A165-6421-39C2-C841-45ED2DEEAA07}"/>
                </a:ext>
              </a:extLst>
            </p:cNvPr>
            <p:cNvSpPr>
              <a:spLocks/>
            </p:cNvSpPr>
            <p:nvPr/>
          </p:nvSpPr>
          <p:spPr bwMode="auto">
            <a:xfrm>
              <a:off x="-900503" y="2282565"/>
              <a:ext cx="411480" cy="41148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defTabSz="932472" fontAlgn="base">
                <a:spcBef>
                  <a:spcPct val="0"/>
                </a:spcBef>
                <a:spcAft>
                  <a:spcPct val="0"/>
                </a:spcAft>
              </a:pPr>
              <a:endParaRPr lang="en-US" sz="900" b="1" kern="0" noProof="0">
                <a:solidFill>
                  <a:srgbClr val="1A1A1A"/>
                </a:solidFill>
                <a:latin typeface="Segoe UI"/>
              </a:endParaRPr>
            </a:p>
          </p:txBody>
        </p:sp>
        <p:pic>
          <p:nvPicPr>
            <p:cNvPr id="27" name="Picture 6" descr="Microsoft Teams Logo, symbol, meaning, history, PNG">
              <a:hlinkClick r:id="rId16"/>
              <a:extLst>
                <a:ext uri="{FF2B5EF4-FFF2-40B4-BE49-F238E27FC236}">
                  <a16:creationId xmlns:a16="http://schemas.microsoft.com/office/drawing/2014/main" id="{FF3C1A41-CFA1-5FB6-D124-CF89FAD2265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0244" r="20244"/>
            <a:stretch/>
          </p:blipFill>
          <p:spPr bwMode="auto">
            <a:xfrm>
              <a:off x="-752957" y="2417245"/>
              <a:ext cx="188383" cy="1780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0AE24E37-55A5-2782-A432-59323B9FF42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-383919" y="2401037"/>
              <a:ext cx="1602056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200" noProof="0">
                  <a:solidFill>
                    <a:prstClr val="black"/>
                  </a:solidFill>
                  <a:latin typeface="Segoe UI Semibold"/>
                </a:rPr>
                <a:t>Copilot in Teams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47F26BE0-33D4-DAE1-469A-412150022720}"/>
              </a:ext>
            </a:extLst>
          </p:cNvPr>
          <p:cNvGrpSpPr/>
          <p:nvPr/>
        </p:nvGrpSpPr>
        <p:grpSpPr>
          <a:xfrm>
            <a:off x="840948" y="5175318"/>
            <a:ext cx="2361959" cy="360000"/>
            <a:chOff x="577439" y="3137252"/>
            <a:chExt cx="2361959" cy="360000"/>
          </a:xfrm>
        </p:grpSpPr>
        <p:pic>
          <p:nvPicPr>
            <p:cNvPr id="39" name="Picture 38">
              <a:extLst>
                <a:ext uri="{FF2B5EF4-FFF2-40B4-BE49-F238E27FC236}">
                  <a16:creationId xmlns:a16="http://schemas.microsoft.com/office/drawing/2014/main" id="{4392FF9C-D26D-2145-EE09-9D813E68E793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258F6BC-1C93-9369-28DE-67CC42413C5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41B233F-F14C-E170-D0FB-7287608B51CA}"/>
              </a:ext>
            </a:extLst>
          </p:cNvPr>
          <p:cNvGrpSpPr/>
          <p:nvPr/>
        </p:nvGrpSpPr>
        <p:grpSpPr>
          <a:xfrm>
            <a:off x="3995683" y="2694792"/>
            <a:ext cx="2118640" cy="411480"/>
            <a:chOff x="-900503" y="2282565"/>
            <a:chExt cx="2118640" cy="411480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65506699-80FC-41A4-5B04-4BEE8315D5A0}"/>
                </a:ext>
              </a:extLst>
            </p:cNvPr>
            <p:cNvSpPr>
              <a:spLocks/>
            </p:cNvSpPr>
            <p:nvPr/>
          </p:nvSpPr>
          <p:spPr bwMode="auto">
            <a:xfrm>
              <a:off x="-900503" y="2282565"/>
              <a:ext cx="411480" cy="41148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defTabSz="932472" fontAlgn="base">
                <a:spcBef>
                  <a:spcPct val="0"/>
                </a:spcBef>
                <a:spcAft>
                  <a:spcPct val="0"/>
                </a:spcAft>
              </a:pPr>
              <a:endParaRPr lang="en-US" sz="900" b="1" kern="0" noProof="0">
                <a:solidFill>
                  <a:srgbClr val="1A1A1A"/>
                </a:solidFill>
                <a:latin typeface="Segoe UI"/>
              </a:endParaRPr>
            </a:p>
          </p:txBody>
        </p:sp>
        <p:pic>
          <p:nvPicPr>
            <p:cNvPr id="33" name="Picture 6" descr="Microsoft Teams Logo, symbol, meaning, history, PNG">
              <a:hlinkClick r:id="rId16"/>
              <a:extLst>
                <a:ext uri="{FF2B5EF4-FFF2-40B4-BE49-F238E27FC236}">
                  <a16:creationId xmlns:a16="http://schemas.microsoft.com/office/drawing/2014/main" id="{DC5EF09F-6993-338B-F921-1EFBCC7C072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0244" r="20244"/>
            <a:stretch/>
          </p:blipFill>
          <p:spPr bwMode="auto">
            <a:xfrm>
              <a:off x="-752957" y="2417245"/>
              <a:ext cx="188383" cy="1780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9B5DC40-14C0-0EF1-FAAA-A9396994574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-383919" y="2401037"/>
              <a:ext cx="1602056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200" noProof="0">
                  <a:solidFill>
                    <a:prstClr val="black"/>
                  </a:solidFill>
                  <a:latin typeface="Segoe UI Semibold"/>
                </a:rPr>
                <a:t>Copilot in Teams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B1095E8C-782E-264A-0B3F-EDA27CE83F0B}"/>
              </a:ext>
            </a:extLst>
          </p:cNvPr>
          <p:cNvGrpSpPr/>
          <p:nvPr/>
        </p:nvGrpSpPr>
        <p:grpSpPr>
          <a:xfrm>
            <a:off x="840948" y="2720532"/>
            <a:ext cx="2361959" cy="360000"/>
            <a:chOff x="577439" y="3137252"/>
            <a:chExt cx="2361959" cy="360000"/>
          </a:xfrm>
        </p:grpSpPr>
        <p:pic>
          <p:nvPicPr>
            <p:cNvPr id="36" name="Picture 35">
              <a:extLst>
                <a:ext uri="{FF2B5EF4-FFF2-40B4-BE49-F238E27FC236}">
                  <a16:creationId xmlns:a16="http://schemas.microsoft.com/office/drawing/2014/main" id="{5BB6757F-6687-8F9C-A7FA-A88853E61564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29C41EAF-8A43-BE12-08E5-AAAF8E13F97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244169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273</Words>
  <Application>Microsoft Office PowerPoint</Application>
  <PresentationFormat>Widescreen</PresentationFormat>
  <Paragraphs>39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A day in the life of a Customs Agent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2025-02-11T02:38:12Z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