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4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C5007-06F3-00DC-AFCF-51263CCB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FAC79-8322-7F0C-D0C9-C39118F47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FC9CF-C545-EAF8-5CBE-26F231E91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88078-D6B1-47A8-E4D7-E687F3453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https://support.microsoft.com/en-us/copilot-powerpoint" TargetMode="External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hyperlink" Target="https://support.microsoft.com/en-us/copilot-teams" TargetMode="External"/><Relationship Id="rId10" Type="http://schemas.openxmlformats.org/officeDocument/2006/relationships/image" Target="../media/image13.png"/><Relationship Id="rId19" Type="http://schemas.openxmlformats.org/officeDocument/2006/relationships/hyperlink" Target="https://copilot.microsoft.com/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support.microsoft.com/en-us/topic/overview-of-microsoft-365-chat-preview-5b00a52d-7296-48ee-b938-b95b7209f737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08E37-A578-F5D6-FBF4-E2A7FEF26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9C06ABFE-7643-ACAB-EB0D-D2531D5A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/>
              <a:t>A day in the life of a Customs Agent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62B2A55-EE87-A43B-D831-5D2FBF490E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169277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B760167-511C-74CE-EB37-6232C66B317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F7F7847-64D1-AA5A-359D-22246B2EDA2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2E1DFECD-EBE6-E07D-C8E3-8FB5BC6D78B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190CC5D2-82B4-6EB7-CF48-81640797D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1B611C-04E0-8169-382D-C54E92383AAC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0326F4D5-34A2-6B74-F202-2DE62F656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day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D4E00D6-89F7-34D9-E668-91D1FEBA0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30E0A8-42B1-42EC-32C7-EFA4FE3ED1C6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4EA2AA5-B6B3-EDB1-5BC6-EC5C7731F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Analysis techniques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6E25DF9-30F0-097F-66B8-8F68ECD5E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E9343A-65E0-03CF-7F27-CB2CC8FBF5CA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4C82ADB5-2E2F-AEEA-001F-973868046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Investigation efficiency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AD9F2E4-491E-5CAC-0881-3B5C81E38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34C143-C85B-3246-A0E4-ADDA36CAD5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3FEC1ECF-431B-5D64-D28A-99E0BDA2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5753713"/>
            <a:ext cx="2705513" cy="5974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Assess the impact of new investigations on collection targets.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1B15D141-F139-981F-D46B-43BA5D2ADBF1}"/>
              </a:ext>
            </a:extLst>
          </p:cNvPr>
          <p:cNvSpPr/>
          <p:nvPr/>
        </p:nvSpPr>
        <p:spPr bwMode="auto">
          <a:xfrm>
            <a:off x="566416" y="404842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495B29-C352-3C96-7278-2DC4522E5965}"/>
              </a:ext>
            </a:extLst>
          </p:cNvPr>
          <p:cNvSpPr txBox="1"/>
          <p:nvPr/>
        </p:nvSpPr>
        <p:spPr>
          <a:xfrm>
            <a:off x="566415" y="4500890"/>
            <a:ext cx="274820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Revise the collection forecasts based on recent in-person investigations and their projected impact on revenue.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22D8D2DD-C4D6-E80D-FC76-6BC205069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5751931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 from the investigation action report for the team.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1D4052D1-E937-5A11-6798-F45B665C4A23}"/>
              </a:ext>
            </a:extLst>
          </p:cNvPr>
          <p:cNvSpPr/>
          <p:nvPr/>
        </p:nvSpPr>
        <p:spPr bwMode="auto">
          <a:xfrm>
            <a:off x="7074495" y="405058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8A87B419-3847-7756-C293-441FDC61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3167836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Sort the data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 by clearing status and then filter out the high-priority cases.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4392A6A-8D67-1609-7198-1421F8DD6FD7}"/>
              </a:ext>
            </a:extLst>
          </p:cNvPr>
          <p:cNvSpPr txBox="1"/>
          <p:nvPr/>
        </p:nvSpPr>
        <p:spPr>
          <a:xfrm>
            <a:off x="566414" y="2033954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Begin the day by analyzing the latest batch of declarations filings to identify any discrepancies or cases of non-compliance.</a:t>
            </a:r>
          </a:p>
        </p:txBody>
      </p:sp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8D012A25-C15C-5C93-0F54-32D7FA714080}"/>
              </a:ext>
            </a:extLst>
          </p:cNvPr>
          <p:cNvSpPr/>
          <p:nvPr/>
        </p:nvSpPr>
        <p:spPr bwMode="auto">
          <a:xfrm>
            <a:off x="566416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8" name="Rectangle: Rounded Corners 6">
            <a:extLst>
              <a:ext uri="{FF2B5EF4-FFF2-40B4-BE49-F238E27FC236}">
                <a16:creationId xmlns:a16="http://schemas.microsoft.com/office/drawing/2014/main" id="{7D950A20-FCA2-B951-949E-8D30FBE12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02523" y="3167835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the meeting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and ensure all new processes are captured and distributed to relevant teams.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9" name="Rectangle: Rounded Corners 13">
            <a:extLst>
              <a:ext uri="{FF2B5EF4-FFF2-40B4-BE49-F238E27FC236}">
                <a16:creationId xmlns:a16="http://schemas.microsoft.com/office/drawing/2014/main" id="{F9669022-A284-0EEA-B91C-E3A3BD7D82F5}"/>
              </a:ext>
            </a:extLst>
          </p:cNvPr>
          <p:cNvSpPr/>
          <p:nvPr/>
        </p:nvSpPr>
        <p:spPr bwMode="auto">
          <a:xfrm>
            <a:off x="382045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A418AF-BCB7-7EC7-B13B-5DB9FFBAB86B}"/>
              </a:ext>
            </a:extLst>
          </p:cNvPr>
          <p:cNvSpPr txBox="1"/>
          <p:nvPr/>
        </p:nvSpPr>
        <p:spPr>
          <a:xfrm>
            <a:off x="3802523" y="2033954"/>
            <a:ext cx="290730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Discuss strategies for dealing with delinquent trader accounts and the implementation of new customs processes with the management and clearance team.</a:t>
            </a:r>
          </a:p>
        </p:txBody>
      </p: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174466A4-558D-CAF3-7080-07F92FDFA78F}"/>
              </a:ext>
            </a:extLst>
          </p:cNvPr>
          <p:cNvSpPr/>
          <p:nvPr/>
        </p:nvSpPr>
        <p:spPr bwMode="auto">
          <a:xfrm>
            <a:off x="707449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3A236E13-228D-B4F4-B133-CB6E21A6E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3167835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Summarize the information on accounts due for investigations and create an action plan.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84ECA1-45A5-80E8-CEFC-FFD5A2F0AF83}"/>
              </a:ext>
            </a:extLst>
          </p:cNvPr>
          <p:cNvSpPr txBox="1"/>
          <p:nvPr/>
        </p:nvSpPr>
        <p:spPr>
          <a:xfrm>
            <a:off x="7074494" y="2033954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Focus on in-depth analysis of accounts that have been flagged for potential issues to determine the necessary course of action.</a:t>
            </a:r>
          </a:p>
        </p:txBody>
      </p:sp>
      <p:sp>
        <p:nvSpPr>
          <p:cNvPr id="94" name="Rectangle: Rounded Corners 6">
            <a:extLst>
              <a:ext uri="{FF2B5EF4-FFF2-40B4-BE49-F238E27FC236}">
                <a16:creationId xmlns:a16="http://schemas.microsoft.com/office/drawing/2014/main" id="{0908EF00-A5A9-B075-4F0D-C4FBE9FBF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824" y="5750163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Summarize this thread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identifying outstanding issues and actionable items.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5" name="Rectangle: Rounded Corners 19">
            <a:extLst>
              <a:ext uri="{FF2B5EF4-FFF2-40B4-BE49-F238E27FC236}">
                <a16:creationId xmlns:a16="http://schemas.microsoft.com/office/drawing/2014/main" id="{FDAC66A0-D2D5-3D4E-B9F6-613069A7198B}"/>
              </a:ext>
            </a:extLst>
          </p:cNvPr>
          <p:cNvSpPr/>
          <p:nvPr/>
        </p:nvSpPr>
        <p:spPr bwMode="auto">
          <a:xfrm>
            <a:off x="3820455" y="405101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EE49275-7852-321E-C528-438AD838D498}"/>
              </a:ext>
            </a:extLst>
          </p:cNvPr>
          <p:cNvSpPr txBox="1"/>
          <p:nvPr/>
        </p:nvSpPr>
        <p:spPr>
          <a:xfrm>
            <a:off x="3690700" y="4500890"/>
            <a:ext cx="302645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Catch up on correspondence to resolve outstanding queries and ensure clearance.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33D4485-42B1-1144-C44E-DA05BAB746FF}"/>
              </a:ext>
            </a:extLst>
          </p:cNvPr>
          <p:cNvSpPr>
            <a:spLocks/>
          </p:cNvSpPr>
          <p:nvPr/>
        </p:nvSpPr>
        <p:spPr bwMode="auto">
          <a:xfrm>
            <a:off x="7500428" y="52734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06B6E7-7CEA-FBB3-01EE-EAC17CDDB373}"/>
              </a:ext>
            </a:extLst>
          </p:cNvPr>
          <p:cNvGrpSpPr/>
          <p:nvPr/>
        </p:nvGrpSpPr>
        <p:grpSpPr>
          <a:xfrm>
            <a:off x="7136998" y="2670060"/>
            <a:ext cx="2011569" cy="411480"/>
            <a:chOff x="4495083" y="5273411"/>
            <a:chExt cx="2011569" cy="41148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CD93433-20A4-7667-4362-BBD68F1F0060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F94668E-55BE-D6B7-C7CE-C1144E750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142" name="Picture 141" descr="Zip Co logo SVG free download, id: 101874 - Brandlogos.net">
                <a:hlinkClick r:id="rId9"/>
                <a:extLst>
                  <a:ext uri="{FF2B5EF4-FFF2-40B4-BE49-F238E27FC236}">
                    <a16:creationId xmlns:a16="http://schemas.microsoft.com/office/drawing/2014/main" id="{22CB029E-D386-45BB-2012-ABAD91FF73A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6581F12-3ACE-09EF-4779-D90DB0A7F6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50A36156-8011-A1CE-B048-07ED42FA4EE8}"/>
              </a:ext>
            </a:extLst>
          </p:cNvPr>
          <p:cNvSpPr txBox="1"/>
          <p:nvPr/>
        </p:nvSpPr>
        <p:spPr>
          <a:xfrm>
            <a:off x="10217553" y="1179297"/>
            <a:ext cx="1905067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>
                <a:solidFill>
                  <a:schemeClr val="accent3"/>
                </a:solidFill>
                <a:latin typeface="Segoe UI Semibold"/>
              </a:rPr>
              <a:t>Matt</a:t>
            </a:r>
          </a:p>
          <a:p>
            <a:pPr algn="r"/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 Customs Agent who aims to improve the customs clearance and collection efficiency.</a:t>
            </a:r>
          </a:p>
          <a:p>
            <a:pPr algn="r"/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B0642E12-9C17-A0C1-430B-FF562DBA32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1425061" y="2976344"/>
            <a:ext cx="274790" cy="274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13FC45-F5D6-E95B-152E-1DEA8F89FC63}"/>
              </a:ext>
            </a:extLst>
          </p:cNvPr>
          <p:cNvSpPr txBox="1"/>
          <p:nvPr/>
        </p:nvSpPr>
        <p:spPr>
          <a:xfrm>
            <a:off x="7068596" y="4494256"/>
            <a:ext cx="290123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Prepare to brief the investigation team on upcoming actions and ensure that all team members are informed of their specific roles.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672B75-7AB5-B3FD-9BEC-412C94BD0390}"/>
              </a:ext>
            </a:extLst>
          </p:cNvPr>
          <p:cNvGrpSpPr/>
          <p:nvPr/>
        </p:nvGrpSpPr>
        <p:grpSpPr>
          <a:xfrm>
            <a:off x="7282491" y="5288642"/>
            <a:ext cx="2146655" cy="190965"/>
            <a:chOff x="7951310" y="5159246"/>
            <a:chExt cx="2146655" cy="1909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804DEE-4CEC-3377-FBCB-5EF4FDF7322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301173" y="5162395"/>
              <a:ext cx="179679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PowerPoint</a:t>
              </a:r>
            </a:p>
          </p:txBody>
        </p:sp>
        <p:pic>
          <p:nvPicPr>
            <p:cNvPr id="18" name="Picture 4" descr="Microsoft PowerPoint Logo - PNG and Vector - Logo Download">
              <a:hlinkClick r:id="rId13"/>
              <a:extLst>
                <a:ext uri="{FF2B5EF4-FFF2-40B4-BE49-F238E27FC236}">
                  <a16:creationId xmlns:a16="http://schemas.microsoft.com/office/drawing/2014/main" id="{F8982CA3-DCB9-1D81-B313-372C412B7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10" y="5159246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89E83-3995-D2AC-7C60-FF9223A48318}"/>
              </a:ext>
            </a:extLst>
          </p:cNvPr>
          <p:cNvGrpSpPr/>
          <p:nvPr/>
        </p:nvGrpSpPr>
        <p:grpSpPr>
          <a:xfrm>
            <a:off x="4017912" y="5143284"/>
            <a:ext cx="2118640" cy="411480"/>
            <a:chOff x="-900503" y="2282565"/>
            <a:chExt cx="2118640" cy="4114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8F1A165-6421-39C2-C841-45ED2DEEA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7" name="Picture 6" descr="Microsoft Teams Logo, symbol, meaning, history, PNG">
              <a:hlinkClick r:id="rId15"/>
              <a:extLst>
                <a:ext uri="{FF2B5EF4-FFF2-40B4-BE49-F238E27FC236}">
                  <a16:creationId xmlns:a16="http://schemas.microsoft.com/office/drawing/2014/main" id="{FF3C1A41-CFA1-5FB6-D124-CF89FAD226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E24E37-55A5-2782-A432-59323B9FF4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F26BE0-33D4-DAE1-469A-412150022720}"/>
              </a:ext>
            </a:extLst>
          </p:cNvPr>
          <p:cNvGrpSpPr/>
          <p:nvPr/>
        </p:nvGrpSpPr>
        <p:grpSpPr>
          <a:xfrm>
            <a:off x="840948" y="5175318"/>
            <a:ext cx="2361959" cy="360000"/>
            <a:chOff x="577439" y="3137252"/>
            <a:chExt cx="2361959" cy="360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392FF9C-D26D-2145-EE09-9D813E68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58F6BC-1C93-9369-28DE-67CC42413C5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1B233F-F14C-E170-D0FB-7287608B51CA}"/>
              </a:ext>
            </a:extLst>
          </p:cNvPr>
          <p:cNvGrpSpPr/>
          <p:nvPr/>
        </p:nvGrpSpPr>
        <p:grpSpPr>
          <a:xfrm>
            <a:off x="3995683" y="2694792"/>
            <a:ext cx="2118640" cy="411480"/>
            <a:chOff x="-900503" y="2282565"/>
            <a:chExt cx="2118640" cy="41148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5506699-80FC-41A4-5B04-4BEE8315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33" name="Picture 6" descr="Microsoft Teams Logo, symbol, meaning, history, PNG">
              <a:hlinkClick r:id="rId15"/>
              <a:extLst>
                <a:ext uri="{FF2B5EF4-FFF2-40B4-BE49-F238E27FC236}">
                  <a16:creationId xmlns:a16="http://schemas.microsoft.com/office/drawing/2014/main" id="{DC5EF09F-6993-338B-F921-1EFBCC7C07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B5DC40-14C0-0EF1-FAAA-A9396994574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095E8C-782E-264A-0B3F-EDA27CE83F0B}"/>
              </a:ext>
            </a:extLst>
          </p:cNvPr>
          <p:cNvGrpSpPr/>
          <p:nvPr/>
        </p:nvGrpSpPr>
        <p:grpSpPr>
          <a:xfrm>
            <a:off x="840948" y="2720532"/>
            <a:ext cx="2361959" cy="360000"/>
            <a:chOff x="577439" y="3137252"/>
            <a:chExt cx="2361959" cy="360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BB6757F-6687-8F9C-A7FA-A88853E6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C41EAF-8A43-BE12-08E5-AAAF8E13F97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3" name="Picture 42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B74BC840-67E3-36AF-EA3E-9D85C3CD0F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81">
            <a:off x="9962597" y="3116173"/>
            <a:ext cx="2666063" cy="4527552"/>
          </a:xfrm>
          <a:prstGeom prst="rect">
            <a:avLst/>
          </a:prstGeom>
        </p:spPr>
      </p:pic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EDD6C2AA-E1ED-9C85-2802-5457FAC79908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9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9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1424416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Customs 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