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4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1406702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526298"/>
          </a:xfrm>
        </p:spPr>
        <p:txBody>
          <a:bodyPr/>
          <a:lstStyle/>
          <a:p>
            <a:r>
              <a:rPr lang="en-US" noProof="0"/>
              <a:t>A day in the life of a Customer Support Director</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096001" y="521099"/>
            <a:ext cx="4022928" cy="169277"/>
          </a:xfrm>
        </p:spPr>
        <p:txBody>
          <a:bodyPr/>
          <a:lstStyle/>
          <a:p>
            <a:r>
              <a:rPr lang="en-US" noProof="0">
                <a:latin typeface="Segoe UI Semibold"/>
                <a:cs typeface="Segoe UI Semibold"/>
              </a:rPr>
              <a:t>Microsoft 365 Copilot and Dynamics 365 Customer Service</a:t>
            </a:r>
            <a:endParaRPr lang="en-US" noProof="0"/>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8:00 am</a:t>
            </a:r>
          </a:p>
        </p:txBody>
      </p:sp>
      <p:sp>
        <p:nvSpPr>
          <p:cNvPr id="33" name="Text Placeholder 32">
            <a:extLst>
              <a:ext uri="{FF2B5EF4-FFF2-40B4-BE49-F238E27FC236}">
                <a16:creationId xmlns:a16="http://schemas.microsoft.com/office/drawing/2014/main" id="{A75490B2-F150-7953-C5F2-D6962172EFF4}"/>
              </a:ext>
            </a:extLst>
          </p:cNvPr>
          <p:cNvSpPr>
            <a:spLocks noGrp="1"/>
          </p:cNvSpPr>
          <p:nvPr>
            <p:ph type="body" sz="quarter" idx="18"/>
          </p:nvPr>
        </p:nvSpPr>
        <p:spPr/>
        <p:txBody>
          <a:bodyPr>
            <a:noAutofit/>
          </a:bodyPr>
          <a:lstStyle/>
          <a:p>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Back from her daily school run for her three kids, Mayte gets ready to kick off the day by asking Copilot to summarize the emails and Teams chats she received since she went offline the day before, and her agenda for the day</a:t>
            </a:r>
          </a:p>
        </p:txBody>
      </p:sp>
      <p:sp>
        <p:nvSpPr>
          <p:cNvPr id="34" name="Text Placeholder 33">
            <a:extLst>
              <a:ext uri="{FF2B5EF4-FFF2-40B4-BE49-F238E27FC236}">
                <a16:creationId xmlns:a16="http://schemas.microsoft.com/office/drawing/2014/main" id="{3EA71A28-4A62-43E4-7695-7A74BE50BB57}"/>
              </a:ext>
            </a:extLst>
          </p:cNvPr>
          <p:cNvSpPr>
            <a:spLocks noGrp="1"/>
          </p:cNvSpPr>
          <p:nvPr>
            <p:ph type="body" sz="quarter" idx="21"/>
          </p:nvPr>
        </p:nvSpPr>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since yesterday 8pm CET and all the meetings scheduled for today.</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8:15 am</a:t>
            </a:r>
          </a:p>
        </p:txBody>
      </p:sp>
      <p:sp>
        <p:nvSpPr>
          <p:cNvPr id="35" name="Text Placeholder 34">
            <a:extLst>
              <a:ext uri="{FF2B5EF4-FFF2-40B4-BE49-F238E27FC236}">
                <a16:creationId xmlns:a16="http://schemas.microsoft.com/office/drawing/2014/main" id="{AB20EF0F-0895-49F7-ED09-96B50EED0C74}"/>
              </a:ext>
            </a:extLst>
          </p:cNvPr>
          <p:cNvSpPr>
            <a:spLocks noGrp="1"/>
          </p:cNvSpPr>
          <p:nvPr>
            <p:ph type="body" sz="quarter" idx="23"/>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One of the emails she received overnight is a request for support in an executive escalation. Mayte goes into Copilot in Dynamics 365 to gain insights on the specific support case to ensure she can provide effective guidance and solutions.</a:t>
            </a:r>
          </a:p>
        </p:txBody>
      </p:sp>
      <p:sp>
        <p:nvSpPr>
          <p:cNvPr id="36" name="Text Placeholder 35">
            <a:extLst>
              <a:ext uri="{FF2B5EF4-FFF2-40B4-BE49-F238E27FC236}">
                <a16:creationId xmlns:a16="http://schemas.microsoft.com/office/drawing/2014/main" id="{C2027C87-3ABA-1AC7-14FD-E2688FC57C15}"/>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Case summarization (Summary) </a:t>
            </a:r>
            <a:r>
              <a:rPr kumimoji="0" lang="en-US" sz="900" b="0" i="0" u="none" strike="noStrike" kern="0" cap="none" spc="0" normalizeH="0" baseline="0" noProof="0">
                <a:ln>
                  <a:noFill/>
                </a:ln>
                <a:solidFill>
                  <a:srgbClr val="1A1A1A"/>
                </a:solidFill>
                <a:effectLst/>
                <a:uLnTx/>
                <a:uFillTx/>
                <a:latin typeface="Segoe UI"/>
                <a:ea typeface="+mn-ea"/>
                <a:cs typeface="+mn-cs"/>
              </a:rPr>
              <a:t>feature in Copilot in Dynamics 365 provides a summary of all the case history and actions taken to-date.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37" name="Text Placeholder 36">
            <a:extLst>
              <a:ext uri="{FF2B5EF4-FFF2-40B4-BE49-F238E27FC236}">
                <a16:creationId xmlns:a16="http://schemas.microsoft.com/office/drawing/2014/main" id="{E7282E6E-809A-8F64-61DF-46464DAF6EC5}"/>
              </a:ext>
            </a:extLst>
          </p:cNvPr>
          <p:cNvSpPr>
            <a:spLocks noGrp="1"/>
          </p:cNvSpPr>
          <p:nvPr>
            <p:ph type="body" sz="quarter" idx="26"/>
          </p:nvPr>
        </p:nvSpPr>
        <p:spPr/>
        <p:txBody>
          <a:bodyPr>
            <a:normAutofit/>
          </a:bodyPr>
          <a:lstStyle/>
          <a:p>
            <a:r>
              <a:rPr kumimoji="0" lang="en-US" sz="800" b="0" i="0" u="none" strike="noStrike" kern="1200" cap="none" spc="0" normalizeH="0" baseline="0" noProof="0">
                <a:ln>
                  <a:noFill/>
                </a:ln>
                <a:solidFill>
                  <a:srgbClr val="1A1A1A"/>
                </a:solidFill>
                <a:effectLst/>
                <a:uLnTx/>
                <a:uFillTx/>
                <a:latin typeface="Segoe UI"/>
                <a:ea typeface="+mn-ea"/>
                <a:cs typeface="Segoe UI" pitchFamily="34" charset="0"/>
              </a:rPr>
              <a:t>Ready to reply, Mayte uses the summary generated by Copilot in Dynamics 365 Customer Service and drafts an email with Copilot in Outlook with an executive summary and next steps. </a:t>
            </a:r>
            <a:endParaRPr lang="en-US" sz="800" noProof="0"/>
          </a:p>
        </p:txBody>
      </p:sp>
      <p:sp>
        <p:nvSpPr>
          <p:cNvPr id="38" name="Text Placeholder 37">
            <a:extLst>
              <a:ext uri="{FF2B5EF4-FFF2-40B4-BE49-F238E27FC236}">
                <a16:creationId xmlns:a16="http://schemas.microsoft.com/office/drawing/2014/main" id="{0E998550-DFA3-E871-4503-65920F0CA3DE}"/>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Draft and Coaching in Copilot </a:t>
            </a:r>
            <a:r>
              <a:rPr kumimoji="0" lang="en-US" sz="900" b="0" i="0" u="none" strike="noStrike" kern="0" cap="none" spc="0" normalizeH="0" baseline="0" noProof="0">
                <a:ln>
                  <a:noFill/>
                </a:ln>
                <a:solidFill>
                  <a:srgbClr val="1A1A1A"/>
                </a:solidFill>
                <a:effectLst/>
                <a:uLnTx/>
                <a:uFillTx/>
                <a:latin typeface="Segoe UI"/>
                <a:ea typeface="+mn-ea"/>
                <a:cs typeface="+mn-cs"/>
              </a:rPr>
              <a:t>features in Copilot in Outlook help draft and provide coaching feedback to improve communications.</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4:00 pm</a:t>
            </a:r>
          </a:p>
        </p:txBody>
      </p:sp>
      <p:sp>
        <p:nvSpPr>
          <p:cNvPr id="39" name="Text Placeholder 38">
            <a:extLst>
              <a:ext uri="{FF2B5EF4-FFF2-40B4-BE49-F238E27FC236}">
                <a16:creationId xmlns:a16="http://schemas.microsoft.com/office/drawing/2014/main" id="{90DC7417-9CCF-7580-4D07-4AB931C73B9A}"/>
              </a:ext>
            </a:extLst>
          </p:cNvPr>
          <p:cNvSpPr>
            <a:spLocks noGrp="1"/>
          </p:cNvSpPr>
          <p:nvPr>
            <p:ph type="body" sz="quarter" idx="29"/>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As an AI enthusiast, Mayte asks Copilot to suggest interesting readings and emerging news from the AI world and the industry to stay informed and ahead of trends, enabling her to innovate and apply the latest insights in her interactions.</a:t>
            </a:r>
          </a:p>
        </p:txBody>
      </p:sp>
      <p:sp>
        <p:nvSpPr>
          <p:cNvPr id="40" name="Text Placeholder 39">
            <a:extLst>
              <a:ext uri="{FF2B5EF4-FFF2-40B4-BE49-F238E27FC236}">
                <a16:creationId xmlns:a16="http://schemas.microsoft.com/office/drawing/2014/main" id="{7C0869A0-2A1F-90F9-EA44-1F5F6A3F31CA}"/>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Suggest </a:t>
            </a:r>
            <a:r>
              <a:rPr kumimoji="0" lang="en-US" sz="900" b="0" i="0" u="none" strike="noStrike" kern="0" cap="none" spc="0" normalizeH="0" baseline="0" noProof="0">
                <a:ln>
                  <a:noFill/>
                </a:ln>
                <a:solidFill>
                  <a:srgbClr val="1A1A1A"/>
                </a:solidFill>
                <a:effectLst/>
                <a:uLnTx/>
                <a:uFillTx/>
                <a:latin typeface="Segoe UI"/>
                <a:ea typeface="+mn-ea"/>
                <a:cs typeface="+mn-cs"/>
              </a:rPr>
              <a:t>the most interesting news and articles about AI in the last week</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2:00 pm</a:t>
            </a:r>
          </a:p>
        </p:txBody>
      </p:sp>
      <p:sp>
        <p:nvSpPr>
          <p:cNvPr id="42" name="Text Placeholder 41">
            <a:extLst>
              <a:ext uri="{FF2B5EF4-FFF2-40B4-BE49-F238E27FC236}">
                <a16:creationId xmlns:a16="http://schemas.microsoft.com/office/drawing/2014/main" id="{11DE5EA9-9D69-712B-24DC-B16FF860288E}"/>
              </a:ext>
            </a:extLst>
          </p:cNvPr>
          <p:cNvSpPr>
            <a:spLocks noGrp="1"/>
          </p:cNvSpPr>
          <p:nvPr>
            <p:ph type="body" sz="quarter" idx="32"/>
          </p:nvPr>
        </p:nvSpPr>
        <p:spPr/>
        <p:txBody>
          <a:bodyPr>
            <a:normAutofit fontScale="92500" lnSpcReduction="100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It’s time to prepare the Monthly Business Review for her org, so she uses Copilot in Excel to generate some great charts to create charts and show trends in the Key Performance Indicators (KPIs) for her teams, and present in the business review.</a:t>
            </a:r>
          </a:p>
        </p:txBody>
      </p:sp>
      <p:sp>
        <p:nvSpPr>
          <p:cNvPr id="43" name="Text Placeholder 42">
            <a:extLst>
              <a:ext uri="{FF2B5EF4-FFF2-40B4-BE49-F238E27FC236}">
                <a16:creationId xmlns:a16="http://schemas.microsoft.com/office/drawing/2014/main" id="{A00582EB-4740-98D6-6F29-2197DBEB6F7A}"/>
              </a:ext>
            </a:extLst>
          </p:cNvPr>
          <p:cNvSpPr>
            <a:spLocks noGrp="1"/>
          </p:cNvSpPr>
          <p:nvPr>
            <p:ph type="body" sz="quarter" idx="3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Quickly get to data insights</a:t>
            </a:r>
            <a:r>
              <a:rPr kumimoji="0" lang="en-US" sz="900" b="0" i="0" u="none" strike="noStrike" kern="0" cap="none" spc="0" normalizeH="0" baseline="0" noProof="0">
                <a:ln>
                  <a:noFill/>
                </a:ln>
                <a:solidFill>
                  <a:srgbClr val="1A1A1A"/>
                </a:solidFill>
                <a:effectLst/>
                <a:uLnTx/>
                <a:uFillTx/>
                <a:latin typeface="Segoe UI"/>
                <a:ea typeface="+mn-ea"/>
                <a:cs typeface="+mn-cs"/>
              </a:rPr>
              <a:t> and visualize the data.</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44" name="Text Placeholder 43">
            <a:extLst>
              <a:ext uri="{FF2B5EF4-FFF2-40B4-BE49-F238E27FC236}">
                <a16:creationId xmlns:a16="http://schemas.microsoft.com/office/drawing/2014/main" id="{74F210B2-C324-ABAD-945D-32F87F492AFC}"/>
              </a:ext>
            </a:extLst>
          </p:cNvPr>
          <p:cNvSpPr>
            <a:spLocks noGrp="1"/>
          </p:cNvSpPr>
          <p:nvPr>
            <p:ph type="body" sz="quarter" idx="35"/>
          </p:nvPr>
        </p:nvSpPr>
        <p:spPr/>
        <p:txBody>
          <a:bodyPr>
            <a:normAutofit fontScale="92500"/>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Mayte is preparing a presentation for a customer event next week. She has been gathering input from peers, quotes and her own remarks in Word, and now it’s time to build a PowerPoint presentation out of it.</a:t>
            </a:r>
          </a:p>
        </p:txBody>
      </p:sp>
      <p:sp>
        <p:nvSpPr>
          <p:cNvPr id="45" name="Text Placeholder 44">
            <a:extLst>
              <a:ext uri="{FF2B5EF4-FFF2-40B4-BE49-F238E27FC236}">
                <a16:creationId xmlns:a16="http://schemas.microsoft.com/office/drawing/2014/main" id="{84316A4F-0844-2B2F-9C7E-B0695AAC82E2}"/>
              </a:ext>
            </a:extLst>
          </p:cNvPr>
          <p:cNvSpPr>
            <a:spLocks noGrp="1"/>
          </p:cNvSpPr>
          <p:nvPr>
            <p:ph type="body" sz="quarter" idx="3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presentation </a:t>
            </a:r>
            <a:r>
              <a:rPr kumimoji="0" lang="en-US" sz="900" b="0" i="0" u="none" strike="noStrike" kern="0" cap="none" spc="0" normalizeH="0" baseline="0" noProof="0">
                <a:ln>
                  <a:noFill/>
                </a:ln>
                <a:solidFill>
                  <a:srgbClr val="1A1A1A"/>
                </a:solidFill>
                <a:effectLst/>
                <a:uLnTx/>
                <a:uFillTx/>
                <a:latin typeface="Segoe UI"/>
                <a:ea typeface="+mn-ea"/>
                <a:cs typeface="+mn-cs"/>
              </a:rPr>
              <a:t>based on this Word file [add the link to the Word doc in her One Drive] </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noProof="0"/>
              <a:t>Extend</a:t>
            </a:r>
          </a:p>
        </p:txBody>
      </p:sp>
      <p:sp>
        <p:nvSpPr>
          <p:cNvPr id="46" name="Text Placeholder 45">
            <a:extLst>
              <a:ext uri="{FF2B5EF4-FFF2-40B4-BE49-F238E27FC236}">
                <a16:creationId xmlns:a16="http://schemas.microsoft.com/office/drawing/2014/main" id="{0840C39E-3727-3FEA-A224-12AAA0FED45F}"/>
              </a:ext>
            </a:extLst>
          </p:cNvPr>
          <p:cNvSpPr>
            <a:spLocks noGrp="1"/>
          </p:cNvSpPr>
          <p:nvPr>
            <p:ph type="body" sz="quarter" idx="38"/>
          </p:nvPr>
        </p:nvSpPr>
        <p:spPr>
          <a:solidFill>
            <a:srgbClr val="0070C0"/>
          </a:solidFill>
        </p:spPr>
        <p:txBody>
          <a:bodyPr/>
          <a:lstStyle/>
          <a:p>
            <a:endParaRPr lang="en-US" noProof="0"/>
          </a:p>
        </p:txBody>
      </p:sp>
      <p:sp>
        <p:nvSpPr>
          <p:cNvPr id="47" name="Text Placeholder 46">
            <a:extLst>
              <a:ext uri="{FF2B5EF4-FFF2-40B4-BE49-F238E27FC236}">
                <a16:creationId xmlns:a16="http://schemas.microsoft.com/office/drawing/2014/main" id="{64A274EA-B722-2A17-5F0A-D187EE29DD5C}"/>
              </a:ext>
            </a:extLst>
          </p:cNvPr>
          <p:cNvSpPr>
            <a:spLocks noGrp="1"/>
          </p:cNvSpPr>
          <p:nvPr>
            <p:ph type="body" sz="quarter" idx="39"/>
          </p:nvPr>
        </p:nvSpPr>
        <p:spPr>
          <a:solidFill>
            <a:srgbClr val="0070C0"/>
          </a:solidFill>
        </p:spPr>
        <p:txBody>
          <a:bodyPr/>
          <a:lstStyle/>
          <a:p>
            <a:endParaRPr lang="en-US" noProof="0"/>
          </a:p>
        </p:txBody>
      </p:sp>
      <p:sp>
        <p:nvSpPr>
          <p:cNvPr id="48" name="Text Placeholder 47">
            <a:extLst>
              <a:ext uri="{FF2B5EF4-FFF2-40B4-BE49-F238E27FC236}">
                <a16:creationId xmlns:a16="http://schemas.microsoft.com/office/drawing/2014/main" id="{43E6F59A-0828-6A51-A643-0FF632C05960}"/>
              </a:ext>
            </a:extLst>
          </p:cNvPr>
          <p:cNvSpPr>
            <a:spLocks noGrp="1"/>
          </p:cNvSpPr>
          <p:nvPr>
            <p:ph type="body" sz="quarter" idx="40"/>
          </p:nvPr>
        </p:nvSpPr>
        <p:spPr>
          <a:solidFill>
            <a:srgbClr val="0070C0"/>
          </a:solidFill>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231837"/>
            <a:chOff x="10195084" y="1462475"/>
            <a:chExt cx="1696592" cy="1231837"/>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Mayte </a:t>
              </a:r>
              <a:br>
                <a:rPr lang="en-US" sz="2400" noProof="0">
                  <a:latin typeface="Segoe UI Semibold"/>
                </a:rPr>
              </a:br>
              <a:r>
                <a:rPr lang="en-US" sz="1600" noProof="0">
                  <a:solidFill>
                    <a:srgbClr val="C03BC4"/>
                  </a:solidFill>
                  <a:latin typeface="Segoe UI"/>
                  <a:cs typeface="Segoe UI"/>
                </a:rPr>
                <a:t>is a Customer Support Director</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2419522"/>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Analysis and communications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 Team building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grpSp>
        <p:nvGrpSpPr>
          <p:cNvPr id="117" name="Group 116">
            <a:extLst>
              <a:ext uri="{FF2B5EF4-FFF2-40B4-BE49-F238E27FC236}">
                <a16:creationId xmlns:a16="http://schemas.microsoft.com/office/drawing/2014/main" id="{2FAA271E-0A00-CA8E-B8D6-2F1B80DB5A3E}"/>
              </a:ext>
            </a:extLst>
          </p:cNvPr>
          <p:cNvGrpSpPr/>
          <p:nvPr/>
        </p:nvGrpSpPr>
        <p:grpSpPr>
          <a:xfrm>
            <a:off x="812633" y="2721252"/>
            <a:ext cx="2351135" cy="360000"/>
            <a:chOff x="588263" y="1217924"/>
            <a:chExt cx="2351135" cy="360000"/>
          </a:xfrm>
        </p:grpSpPr>
        <p:pic>
          <p:nvPicPr>
            <p:cNvPr id="118" name="Picture 117" descr="Zip Co logo SVG free download, id: 101874 - Brandlogos.net">
              <a:hlinkClick r:id="rId11"/>
              <a:extLst>
                <a:ext uri="{FF2B5EF4-FFF2-40B4-BE49-F238E27FC236}">
                  <a16:creationId xmlns:a16="http://schemas.microsoft.com/office/drawing/2014/main" id="{5691CB0B-2043-4655-F791-039BF09FBF3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E3E246A2-19FA-ADF2-4356-C2B23102B99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0" name="Group 119">
            <a:extLst>
              <a:ext uri="{FF2B5EF4-FFF2-40B4-BE49-F238E27FC236}">
                <a16:creationId xmlns:a16="http://schemas.microsoft.com/office/drawing/2014/main" id="{C59B8DAE-1623-BBAC-E97A-864FD094F505}"/>
              </a:ext>
            </a:extLst>
          </p:cNvPr>
          <p:cNvGrpSpPr/>
          <p:nvPr/>
        </p:nvGrpSpPr>
        <p:grpSpPr>
          <a:xfrm>
            <a:off x="812633" y="5156688"/>
            <a:ext cx="2351135" cy="360000"/>
            <a:chOff x="588263" y="1217924"/>
            <a:chExt cx="2351135" cy="360000"/>
          </a:xfrm>
        </p:grpSpPr>
        <p:pic>
          <p:nvPicPr>
            <p:cNvPr id="121" name="Picture 120" descr="Zip Co logo SVG free download, id: 101874 - Brandlogos.net">
              <a:hlinkClick r:id="rId11"/>
              <a:extLst>
                <a:ext uri="{FF2B5EF4-FFF2-40B4-BE49-F238E27FC236}">
                  <a16:creationId xmlns:a16="http://schemas.microsoft.com/office/drawing/2014/main" id="{6DF9EFBF-CAF9-679F-51E6-8D0F1F559B1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7314C530-5EF3-8772-344D-F9E3FBEA2D5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123" name="Group 122">
            <a:extLst>
              <a:ext uri="{FF2B5EF4-FFF2-40B4-BE49-F238E27FC236}">
                <a16:creationId xmlns:a16="http://schemas.microsoft.com/office/drawing/2014/main" id="{1D9DE290-EFE0-890C-47DE-2F9FE8C873A4}"/>
              </a:ext>
            </a:extLst>
          </p:cNvPr>
          <p:cNvGrpSpPr/>
          <p:nvPr/>
        </p:nvGrpSpPr>
        <p:grpSpPr>
          <a:xfrm>
            <a:off x="7198028" y="5156688"/>
            <a:ext cx="2351135" cy="360000"/>
            <a:chOff x="588263" y="2177588"/>
            <a:chExt cx="2351135" cy="360000"/>
          </a:xfrm>
        </p:grpSpPr>
        <p:pic>
          <p:nvPicPr>
            <p:cNvPr id="124" name="Picture 123">
              <a:extLst>
                <a:ext uri="{FF2B5EF4-FFF2-40B4-BE49-F238E27FC236}">
                  <a16:creationId xmlns:a16="http://schemas.microsoft.com/office/drawing/2014/main" id="{67DCD522-C76C-80E7-2740-5A8A4AEAC0B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F97154E6-2C27-39FD-39B2-CE0AB1FFB8EB}"/>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C980F149-5E30-9B8D-E2D2-8859BFDF27AA}"/>
              </a:ext>
            </a:extLst>
          </p:cNvPr>
          <p:cNvGrpSpPr/>
          <p:nvPr/>
        </p:nvGrpSpPr>
        <p:grpSpPr>
          <a:xfrm>
            <a:off x="3947719" y="5156688"/>
            <a:ext cx="2361959" cy="360000"/>
            <a:chOff x="577439" y="3137252"/>
            <a:chExt cx="2361959" cy="360000"/>
          </a:xfrm>
        </p:grpSpPr>
        <p:pic>
          <p:nvPicPr>
            <p:cNvPr id="127" name="Picture 126">
              <a:extLst>
                <a:ext uri="{FF2B5EF4-FFF2-40B4-BE49-F238E27FC236}">
                  <a16:creationId xmlns:a16="http://schemas.microsoft.com/office/drawing/2014/main" id="{EC63BD8F-772A-8346-A30F-136E6962325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28" name="TextBox 127">
              <a:extLst>
                <a:ext uri="{FF2B5EF4-FFF2-40B4-BE49-F238E27FC236}">
                  <a16:creationId xmlns:a16="http://schemas.microsoft.com/office/drawing/2014/main" id="{0F7445DD-9DE3-344A-D7BF-954D0076C2EE}"/>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9" name="Group 128">
            <a:extLst>
              <a:ext uri="{FF2B5EF4-FFF2-40B4-BE49-F238E27FC236}">
                <a16:creationId xmlns:a16="http://schemas.microsoft.com/office/drawing/2014/main" id="{9D7F2E66-8369-7FD7-FF92-B2F996870AD9}"/>
              </a:ext>
            </a:extLst>
          </p:cNvPr>
          <p:cNvGrpSpPr/>
          <p:nvPr/>
        </p:nvGrpSpPr>
        <p:grpSpPr>
          <a:xfrm>
            <a:off x="7198028" y="2721252"/>
            <a:ext cx="2351135" cy="360000"/>
            <a:chOff x="588263" y="1697756"/>
            <a:chExt cx="2351135" cy="360000"/>
          </a:xfrm>
        </p:grpSpPr>
        <p:pic>
          <p:nvPicPr>
            <p:cNvPr id="130" name="Picture 129">
              <a:extLst>
                <a:ext uri="{FF2B5EF4-FFF2-40B4-BE49-F238E27FC236}">
                  <a16:creationId xmlns:a16="http://schemas.microsoft.com/office/drawing/2014/main" id="{7773566A-8001-42EF-D0D9-0A9B7344E9AF}"/>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31" name="TextBox 130">
              <a:extLst>
                <a:ext uri="{FF2B5EF4-FFF2-40B4-BE49-F238E27FC236}">
                  <a16:creationId xmlns:a16="http://schemas.microsoft.com/office/drawing/2014/main" id="{B5D80726-2576-F35E-5719-F5EC89D0A68F}"/>
                </a:ext>
                <a:ext uri="{C183D7F6-B498-43B3-948B-1728B52AA6E4}">
                  <adec:decorative xmlns:adec="http://schemas.microsoft.com/office/drawing/2017/decorative" val="0"/>
                </a:ext>
              </a:extLst>
            </p:cNvPr>
            <p:cNvSpPr txBox="1"/>
            <p:nvPr/>
          </p:nvSpPr>
          <p:spPr>
            <a:xfrm>
              <a:off x="1047214" y="1723868"/>
              <a:ext cx="1892184" cy="3077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lang="en-US" sz="900" noProof="0">
                  <a:solidFill>
                    <a:srgbClr val="0078D4"/>
                  </a:solidFill>
                  <a:latin typeface="Segoe UI Semibold"/>
                </a:rPr>
                <a:t>+Copilot in Dynamics 365</a:t>
              </a:r>
            </a:p>
          </p:txBody>
        </p:sp>
      </p:grpSp>
      <p:grpSp>
        <p:nvGrpSpPr>
          <p:cNvPr id="132" name="Group 131">
            <a:extLst>
              <a:ext uri="{FF2B5EF4-FFF2-40B4-BE49-F238E27FC236}">
                <a16:creationId xmlns:a16="http://schemas.microsoft.com/office/drawing/2014/main" id="{991A7BDC-20B3-6DDD-319D-000B22F92CA2}"/>
              </a:ext>
            </a:extLst>
          </p:cNvPr>
          <p:cNvGrpSpPr/>
          <p:nvPr/>
        </p:nvGrpSpPr>
        <p:grpSpPr>
          <a:xfrm>
            <a:off x="3947719" y="2723052"/>
            <a:ext cx="2351135" cy="356400"/>
            <a:chOff x="5636686" y="6016240"/>
            <a:chExt cx="2351135" cy="356400"/>
          </a:xfrm>
        </p:grpSpPr>
        <p:sp>
          <p:nvSpPr>
            <p:cNvPr id="133" name="TextBox 132">
              <a:extLst>
                <a:ext uri="{FF2B5EF4-FFF2-40B4-BE49-F238E27FC236}">
                  <a16:creationId xmlns:a16="http://schemas.microsoft.com/office/drawing/2014/main" id="{50A63692-F85D-522F-32DA-BD6557303BAC}"/>
                </a:ext>
                <a:ext uri="{C183D7F6-B498-43B3-948B-1728B52AA6E4}">
                  <adec:decorative xmlns:adec="http://schemas.microsoft.com/office/drawing/2017/decorative" val="0"/>
                </a:ext>
              </a:extLst>
            </p:cNvPr>
            <p:cNvSpPr txBox="1"/>
            <p:nvPr/>
          </p:nvSpPr>
          <p:spPr>
            <a:xfrm>
              <a:off x="6095637" y="6026964"/>
              <a:ext cx="1892184"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Dynamics </a:t>
              </a:r>
              <a:br>
                <a:rPr kumimoji="0" lang="en-US" sz="1100" b="0" i="0" u="none" strike="noStrike" kern="1200" cap="none" spc="0" normalizeH="0" baseline="0" noProof="0">
                  <a:ln>
                    <a:noFill/>
                  </a:ln>
                  <a:solidFill>
                    <a:prstClr val="black"/>
                  </a:solidFill>
                  <a:effectLst/>
                  <a:uLnTx/>
                  <a:uFillTx/>
                  <a:latin typeface="Segoe UI Semibold"/>
                  <a:ea typeface="+mn-ea"/>
                  <a:cs typeface="+mn-cs"/>
                </a:rPr>
              </a:br>
              <a:r>
                <a:rPr kumimoji="0" lang="en-US" sz="1100" b="0" i="0" u="none" strike="noStrike" kern="1200" cap="none" spc="0" normalizeH="0" baseline="0" noProof="0">
                  <a:ln>
                    <a:noFill/>
                  </a:ln>
                  <a:solidFill>
                    <a:prstClr val="black"/>
                  </a:solidFill>
                  <a:effectLst/>
                  <a:uLnTx/>
                  <a:uFillTx/>
                  <a:latin typeface="Segoe UI Semibold"/>
                  <a:ea typeface="+mn-ea"/>
                  <a:cs typeface="+mn-cs"/>
                </a:rPr>
                <a:t>365 Customer Service</a:t>
              </a:r>
            </a:p>
          </p:txBody>
        </p:sp>
        <p:grpSp>
          <p:nvGrpSpPr>
            <p:cNvPr id="134" name="Group 133">
              <a:extLst>
                <a:ext uri="{FF2B5EF4-FFF2-40B4-BE49-F238E27FC236}">
                  <a16:creationId xmlns:a16="http://schemas.microsoft.com/office/drawing/2014/main" id="{67F0629C-A313-CCB3-B9F8-57283F31DFC1}"/>
                </a:ext>
              </a:extLst>
            </p:cNvPr>
            <p:cNvGrpSpPr/>
            <p:nvPr/>
          </p:nvGrpSpPr>
          <p:grpSpPr>
            <a:xfrm>
              <a:off x="5636686" y="6016240"/>
              <a:ext cx="356400" cy="356400"/>
              <a:chOff x="5636686" y="6016240"/>
              <a:chExt cx="356400" cy="356400"/>
            </a:xfrm>
          </p:grpSpPr>
          <p:sp>
            <p:nvSpPr>
              <p:cNvPr id="135" name="Oval 134">
                <a:extLst>
                  <a:ext uri="{FF2B5EF4-FFF2-40B4-BE49-F238E27FC236}">
                    <a16:creationId xmlns:a16="http://schemas.microsoft.com/office/drawing/2014/main" id="{9B82D3B2-B409-F297-902B-87417F7A9618}"/>
                  </a:ext>
                  <a:ext uri="{C183D7F6-B498-43B3-948B-1728B52AA6E4}">
                    <adec:decorative xmlns:adec="http://schemas.microsoft.com/office/drawing/2017/decorative" val="1"/>
                  </a:ext>
                </a:extLst>
              </p:cNvPr>
              <p:cNvSpPr>
                <a:spLocks noChangeAspect="1"/>
              </p:cNvSpPr>
              <p:nvPr/>
            </p:nvSpPr>
            <p:spPr bwMode="auto">
              <a:xfrm>
                <a:off x="5636686" y="6016240"/>
                <a:ext cx="356400" cy="35640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pic>
            <p:nvPicPr>
              <p:cNvPr id="136" name="Picture 135">
                <a:extLst>
                  <a:ext uri="{FF2B5EF4-FFF2-40B4-BE49-F238E27FC236}">
                    <a16:creationId xmlns:a16="http://schemas.microsoft.com/office/drawing/2014/main" id="{E4438EE7-2409-1FF5-8667-8C2379A9B4B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716984" y="6106666"/>
                <a:ext cx="195805" cy="175549"/>
              </a:xfrm>
              <a:prstGeom prst="rect">
                <a:avLst/>
              </a:prstGeom>
            </p:spPr>
          </p:pic>
        </p:grpSp>
      </p:grpSp>
      <p:pic>
        <p:nvPicPr>
          <p:cNvPr id="13" name="Picture 12">
            <a:extLst>
              <a:ext uri="{FF2B5EF4-FFF2-40B4-BE49-F238E27FC236}">
                <a16:creationId xmlns:a16="http://schemas.microsoft.com/office/drawing/2014/main" id="{A7BF02B1-034C-BFA5-14C3-B1EA6A306886}"/>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10048461" y="3303080"/>
            <a:ext cx="2143539" cy="3554920"/>
          </a:xfrm>
          <a:prstGeom prst="rect">
            <a:avLst/>
          </a:prstGeom>
        </p:spPr>
      </p:pic>
    </p:spTree>
    <p:extLst>
      <p:ext uri="{BB962C8B-B14F-4D97-AF65-F5344CB8AC3E}">
        <p14:creationId xmlns:p14="http://schemas.microsoft.com/office/powerpoint/2010/main" val="56225730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451</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Customer Support Director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2025-02-11T21:11:16Z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