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0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1D02BA-339D-A409-BDE3-87521E0960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02884C3-B0E4-AD88-7D68-528D883724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1137C58-C9F4-CAD2-8E54-2F61AED92C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8CBC8-CC77-AE93-833B-19B078FD8D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55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18" Type="http://schemas.openxmlformats.org/officeDocument/2006/relationships/image" Target="../media/image20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support.microsoft.com/en-us/topic/overview-of-microsoft-365-chat-preview-5b00a52d-7296-48ee-b938-b95b7209f737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8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hyperlink" Target="https://support.microsoft.com/en-us/copilot-powerpoin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FF1C01-6FB3-475F-B14C-06930D4D96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itle 67">
            <a:extLst>
              <a:ext uri="{FF2B5EF4-FFF2-40B4-BE49-F238E27FC236}">
                <a16:creationId xmlns:a16="http://schemas.microsoft.com/office/drawing/2014/main" id="{F0EDA75E-48D8-5D2E-E462-D6445E38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/>
              <a:t>A day in the life of a Crime Analyst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0B64F195-1B4A-443F-DB44-4C32E9BFB0F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1" y="521099"/>
            <a:ext cx="4022928" cy="169277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Microsoft 365 Copilot and Copilot Studio</a:t>
            </a:r>
            <a:endParaRPr lang="en-US" noProof="0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CDEC0BED-4F31-B1C1-2166-65291C684B77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D4F8C6EB-2EDD-6565-2B79-FA109711E74D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E7731BD3-AB37-2A6D-8DE0-E5D44DBBCAF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" name="Rectangle: Rounded Corners 6">
            <a:extLst>
              <a:ext uri="{FF2B5EF4-FFF2-40B4-BE49-F238E27FC236}">
                <a16:creationId xmlns:a16="http://schemas.microsoft.com/office/drawing/2014/main" id="{DF5F17B0-0417-405A-2AA4-FB9903A74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863FD5E-2372-474F-6575-9B1BBE47CDE5}"/>
              </a:ext>
            </a:extLst>
          </p:cNvPr>
          <p:cNvGrpSpPr/>
          <p:nvPr/>
        </p:nvGrpSpPr>
        <p:grpSpPr>
          <a:xfrm>
            <a:off x="1286540" y="1134767"/>
            <a:ext cx="1571031" cy="216000"/>
            <a:chOff x="1372194" y="969899"/>
            <a:chExt cx="1571031" cy="216000"/>
          </a:xfrm>
        </p:grpSpPr>
        <p:sp>
          <p:nvSpPr>
            <p:cNvPr id="4" name="Rectangle: Rounded Corners 6">
              <a:extLst>
                <a:ext uri="{FF2B5EF4-FFF2-40B4-BE49-F238E27FC236}">
                  <a16:creationId xmlns:a16="http://schemas.microsoft.com/office/drawing/2014/main" id="{1B7F3CD4-C524-AC9A-BA48-64A762AF6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372194" y="969899"/>
              <a:ext cx="157103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~5 hours per week</a:t>
              </a:r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60C0CFDF-91EC-A848-9640-94C9C345EF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421924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CAFFC063-A5E6-9A9F-97AB-DA230BF0C2D3}"/>
              </a:ext>
            </a:extLst>
          </p:cNvPr>
          <p:cNvGrpSpPr/>
          <p:nvPr/>
        </p:nvGrpSpPr>
        <p:grpSpPr>
          <a:xfrm>
            <a:off x="5754503" y="1134767"/>
            <a:ext cx="2325078" cy="216000"/>
            <a:chOff x="6235579" y="969899"/>
            <a:chExt cx="2325078" cy="21600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CC71B7F9-A7B0-65C6-C990-C37AA15F77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6235579" y="969899"/>
              <a:ext cx="2325078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Analysis techniques</a:t>
              </a:r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D865F1A6-E56F-4C65-D00E-59BA70E807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282712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BB544E0-2509-4E3A-92CB-1C036459CD10}"/>
              </a:ext>
            </a:extLst>
          </p:cNvPr>
          <p:cNvGrpSpPr/>
          <p:nvPr/>
        </p:nvGrpSpPr>
        <p:grpSpPr>
          <a:xfrm>
            <a:off x="2908241" y="1134767"/>
            <a:ext cx="2795593" cy="216000"/>
            <a:chOff x="3133720" y="969899"/>
            <a:chExt cx="2795593" cy="216000"/>
          </a:xfrm>
        </p:grpSpPr>
        <p:sp>
          <p:nvSpPr>
            <p:cNvPr id="10" name="Rectangle: Rounded Corners 6">
              <a:extLst>
                <a:ext uri="{FF2B5EF4-FFF2-40B4-BE49-F238E27FC236}">
                  <a16:creationId xmlns:a16="http://schemas.microsoft.com/office/drawing/2014/main" id="{F9E33C81-255B-B821-1FCD-BDA5D10486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3133720" y="969899"/>
              <a:ext cx="279559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Areas of investment: Investigation efficiency</a:t>
              </a: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FABB03C1-65E9-6780-9843-6A51A1C801A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193555" y="1005899"/>
              <a:ext cx="144000" cy="144000"/>
            </a:xfrm>
            <a:prstGeom prst="rect">
              <a:avLst/>
            </a:prstGeom>
          </p:spPr>
        </p:pic>
      </p:grp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15F3F4C2-395E-AB2E-B6FF-56FCA0388A37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77" name="Rectangle: Rounded Corners 6">
            <a:extLst>
              <a:ext uri="{FF2B5EF4-FFF2-40B4-BE49-F238E27FC236}">
                <a16:creationId xmlns:a16="http://schemas.microsoft.com/office/drawing/2014/main" id="{82262209-AC00-A84E-BBAA-F30AC6325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66415" y="5753713"/>
            <a:ext cx="2705513" cy="597470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spc="0" noProof="0">
                <a:solidFill>
                  <a:schemeClr val="tx1"/>
                </a:solidFill>
                <a:latin typeface="Segoe UI"/>
              </a:rPr>
              <a:t>Summarize key activities</a:t>
            </a:r>
            <a:r>
              <a:rPr lang="en-US" sz="900" spc="0" noProof="0">
                <a:solidFill>
                  <a:schemeClr val="tx1"/>
                </a:solidFill>
                <a:latin typeface="Segoe UI"/>
              </a:rPr>
              <a:t>, crimes, intelligence from the last 12 hours. List open tasks including requests for additional patrols.</a:t>
            </a: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b="1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78" name="Rectangle: Rounded Corners 4">
            <a:extLst>
              <a:ext uri="{FF2B5EF4-FFF2-40B4-BE49-F238E27FC236}">
                <a16:creationId xmlns:a16="http://schemas.microsoft.com/office/drawing/2014/main" id="{95F77465-4B4B-AA78-C0AA-A8B747A26356}"/>
              </a:ext>
            </a:extLst>
          </p:cNvPr>
          <p:cNvSpPr/>
          <p:nvPr/>
        </p:nvSpPr>
        <p:spPr bwMode="auto">
          <a:xfrm>
            <a:off x="566416" y="4048426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6:00 pm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F7036E9-BD6F-5E69-4303-14968F3ABDDE}"/>
              </a:ext>
            </a:extLst>
          </p:cNvPr>
          <p:cNvSpPr txBox="1"/>
          <p:nvPr/>
        </p:nvSpPr>
        <p:spPr>
          <a:xfrm>
            <a:off x="566415" y="4500890"/>
            <a:ext cx="2748203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Summarize daily activities and on-going activities to provide to the incoming shift.</a:t>
            </a:r>
          </a:p>
        </p:txBody>
      </p:sp>
      <p:sp>
        <p:nvSpPr>
          <p:cNvPr id="81" name="Rectangle: Rounded Corners 6">
            <a:extLst>
              <a:ext uri="{FF2B5EF4-FFF2-40B4-BE49-F238E27FC236}">
                <a16:creationId xmlns:a16="http://schemas.microsoft.com/office/drawing/2014/main" id="{01F75FB0-C805-A45C-9281-63B60DFEFC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074494" y="5751931"/>
            <a:ext cx="2705513" cy="480654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Create a presentation from </a:t>
            </a:r>
            <a:r>
              <a:rPr kumimoji="0" lang="en-US" sz="900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/intelligence briefing and crime report summary. </a:t>
            </a: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1" i="0" u="none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i="0" u="none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83" name="Rectangle: Rounded Corners 7">
            <a:extLst>
              <a:ext uri="{FF2B5EF4-FFF2-40B4-BE49-F238E27FC236}">
                <a16:creationId xmlns:a16="http://schemas.microsoft.com/office/drawing/2014/main" id="{03DB7CAD-79D7-7F56-B5F2-EE79C57AD656}"/>
              </a:ext>
            </a:extLst>
          </p:cNvPr>
          <p:cNvSpPr/>
          <p:nvPr/>
        </p:nvSpPr>
        <p:spPr bwMode="auto">
          <a:xfrm>
            <a:off x="7074495" y="4050588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11:00 pm</a:t>
            </a:r>
          </a:p>
        </p:txBody>
      </p:sp>
      <p:sp>
        <p:nvSpPr>
          <p:cNvPr id="84" name="Rectangle: Rounded Corners 6">
            <a:extLst>
              <a:ext uri="{FF2B5EF4-FFF2-40B4-BE49-F238E27FC236}">
                <a16:creationId xmlns:a16="http://schemas.microsoft.com/office/drawing/2014/main" id="{D3A55DE6-9806-05A2-7B42-FCE75BB48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66415" y="3167836"/>
            <a:ext cx="2705513" cy="665832"/>
          </a:xfrm>
          <a:prstGeom prst="roundRect">
            <a:avLst>
              <a:gd name="adj" fmla="val 10001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Summarize the crime reports from the last 24 hours provide as a table including date, time, location, reporting officer, beat, etc.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6DE25949-009E-0C90-2BAB-3604B242E5DB}"/>
              </a:ext>
            </a:extLst>
          </p:cNvPr>
          <p:cNvSpPr txBox="1"/>
          <p:nvPr/>
        </p:nvSpPr>
        <p:spPr>
          <a:xfrm>
            <a:off x="566414" y="2033954"/>
            <a:ext cx="2705513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900" noProof="0">
                <a:solidFill>
                  <a:srgbClr val="1A1A1A"/>
                </a:solidFill>
                <a:ea typeface="Segoe UI" pitchFamily="34" charset="0"/>
                <a:cs typeface="Segoe UI" pitchFamily="34" charset="0"/>
              </a:rPr>
              <a:t>Analyze and review the latest crime reports and prepare data for analysis and distribution.</a:t>
            </a:r>
          </a:p>
        </p:txBody>
      </p:sp>
      <p:sp>
        <p:nvSpPr>
          <p:cNvPr id="87" name="Rectangle: Rounded Corners 11">
            <a:extLst>
              <a:ext uri="{FF2B5EF4-FFF2-40B4-BE49-F238E27FC236}">
                <a16:creationId xmlns:a16="http://schemas.microsoft.com/office/drawing/2014/main" id="{19AAFB81-5376-0BE8-60C1-725CE4C3EB32}"/>
              </a:ext>
            </a:extLst>
          </p:cNvPr>
          <p:cNvSpPr/>
          <p:nvPr/>
        </p:nvSpPr>
        <p:spPr bwMode="auto">
          <a:xfrm>
            <a:off x="566416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7:00 am</a:t>
            </a:r>
          </a:p>
        </p:txBody>
      </p:sp>
      <p:sp>
        <p:nvSpPr>
          <p:cNvPr id="88" name="Rectangle: Rounded Corners 6">
            <a:extLst>
              <a:ext uri="{FF2B5EF4-FFF2-40B4-BE49-F238E27FC236}">
                <a16:creationId xmlns:a16="http://schemas.microsoft.com/office/drawing/2014/main" id="{DF47A383-0551-4495-BD4C-1B230A3BC4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802523" y="3167835"/>
            <a:ext cx="2844911" cy="667049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Which phone called subscriber the most often between date and time and date and time add total duration of calls in seconds.  Add a distribution graph that includes date and time of start of call and duration in minutes and seconds.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9" name="Rectangle: Rounded Corners 13">
            <a:extLst>
              <a:ext uri="{FF2B5EF4-FFF2-40B4-BE49-F238E27FC236}">
                <a16:creationId xmlns:a16="http://schemas.microsoft.com/office/drawing/2014/main" id="{6F4F7AF6-5B14-1BC3-FE70-7A53D09C2F42}"/>
              </a:ext>
            </a:extLst>
          </p:cNvPr>
          <p:cNvSpPr/>
          <p:nvPr/>
        </p:nvSpPr>
        <p:spPr bwMode="auto">
          <a:xfrm>
            <a:off x="3820455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8:00 am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5F2D3FB-7CC0-3582-EF74-879F43302BE4}"/>
              </a:ext>
            </a:extLst>
          </p:cNvPr>
          <p:cNvSpPr txBox="1"/>
          <p:nvPr/>
        </p:nvSpPr>
        <p:spPr>
          <a:xfrm>
            <a:off x="3802523" y="2033954"/>
            <a:ext cx="2907304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Conduct thorough data analysis to detect patterns in structured records.	</a:t>
            </a:r>
          </a:p>
        </p:txBody>
      </p:sp>
      <p:sp>
        <p:nvSpPr>
          <p:cNvPr id="91" name="Rectangle: Rounded Corners 15">
            <a:extLst>
              <a:ext uri="{FF2B5EF4-FFF2-40B4-BE49-F238E27FC236}">
                <a16:creationId xmlns:a16="http://schemas.microsoft.com/office/drawing/2014/main" id="{C43B9559-845E-2C7B-1E72-499ACC4CA860}"/>
              </a:ext>
            </a:extLst>
          </p:cNvPr>
          <p:cNvSpPr/>
          <p:nvPr/>
        </p:nvSpPr>
        <p:spPr bwMode="auto">
          <a:xfrm>
            <a:off x="7074495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10:00 am</a:t>
            </a:r>
          </a:p>
        </p:txBody>
      </p:sp>
      <p:sp>
        <p:nvSpPr>
          <p:cNvPr id="92" name="Rectangle: Rounded Corners 6">
            <a:extLst>
              <a:ext uri="{FF2B5EF4-FFF2-40B4-BE49-F238E27FC236}">
                <a16:creationId xmlns:a16="http://schemas.microsoft.com/office/drawing/2014/main" id="{4947454B-FF83-BA9A-5434-B0069E0C86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074494" y="3167835"/>
            <a:ext cx="2705513" cy="665833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Analyze crime data from the last 24 hours and provide insights into areas of increased crime compared to the previous 24 hours and the same date last year.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29403BB-B79B-B26E-8FFB-68FC59A30875}"/>
              </a:ext>
            </a:extLst>
          </p:cNvPr>
          <p:cNvSpPr txBox="1"/>
          <p:nvPr/>
        </p:nvSpPr>
        <p:spPr>
          <a:xfrm>
            <a:off x="7074494" y="2033954"/>
            <a:ext cx="2705513" cy="59747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Connect to evidence in multiple sources for comprehensive analysis through seamless integration with external data sources, enhancing cross-platform analysis capabilities.</a:t>
            </a:r>
          </a:p>
        </p:txBody>
      </p:sp>
      <p:sp>
        <p:nvSpPr>
          <p:cNvPr id="94" name="Rectangle: Rounded Corners 6">
            <a:extLst>
              <a:ext uri="{FF2B5EF4-FFF2-40B4-BE49-F238E27FC236}">
                <a16:creationId xmlns:a16="http://schemas.microsoft.com/office/drawing/2014/main" id="{93A52ADA-121C-842C-62EB-71413812A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690824" y="5750163"/>
            <a:ext cx="2844911" cy="480654"/>
          </a:xfrm>
          <a:prstGeom prst="roundRect">
            <a:avLst>
              <a:gd name="adj" fmla="val 8425"/>
            </a:avLst>
          </a:prstGeom>
          <a:solidFill>
            <a:schemeClr val="bg1">
              <a:lumMod val="85000"/>
              <a:lumOff val="15000"/>
              <a:alpha val="62000"/>
            </a:schemeClr>
          </a:solidFill>
          <a:ln w="1270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64008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spc="0" noProof="0">
                <a:solidFill>
                  <a:schemeClr val="tx1"/>
                </a:solidFill>
                <a:latin typeface="Segoe UI"/>
              </a:rPr>
              <a:t>Use Copilot draft function in Outlook.  </a:t>
            </a:r>
            <a:r>
              <a:rPr lang="en-US" sz="900" spc="0" noProof="0">
                <a:solidFill>
                  <a:schemeClr val="tx1"/>
                </a:solidFill>
                <a:latin typeface="Segoe UI"/>
              </a:rPr>
              <a:t>Add key points and drop-in additional information to be include in the draft email.</a:t>
            </a: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95" name="Rectangle: Rounded Corners 19">
            <a:extLst>
              <a:ext uri="{FF2B5EF4-FFF2-40B4-BE49-F238E27FC236}">
                <a16:creationId xmlns:a16="http://schemas.microsoft.com/office/drawing/2014/main" id="{E1D33D07-62CF-1C6D-46DD-C4FFEF57A16C}"/>
              </a:ext>
            </a:extLst>
          </p:cNvPr>
          <p:cNvSpPr/>
          <p:nvPr/>
        </p:nvSpPr>
        <p:spPr bwMode="auto">
          <a:xfrm>
            <a:off x="3820455" y="4051018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2:00 pm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D1677F4-9412-5434-3547-41FBDA08D1B0}"/>
              </a:ext>
            </a:extLst>
          </p:cNvPr>
          <p:cNvSpPr txBox="1"/>
          <p:nvPr/>
        </p:nvSpPr>
        <p:spPr>
          <a:xfrm>
            <a:off x="3690700" y="4500890"/>
            <a:ext cx="3026453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Create emails for various stakeholders with information relevant to their tasks and duties.</a:t>
            </a: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EFE865F8-6751-8493-593C-268130A1DECF}"/>
              </a:ext>
            </a:extLst>
          </p:cNvPr>
          <p:cNvSpPr>
            <a:spLocks/>
          </p:cNvSpPr>
          <p:nvPr/>
        </p:nvSpPr>
        <p:spPr bwMode="auto">
          <a:xfrm>
            <a:off x="7500428" y="5273411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44874E8-7E2A-E73C-AC79-2AC356AB3FCA}"/>
              </a:ext>
            </a:extLst>
          </p:cNvPr>
          <p:cNvSpPr txBox="1"/>
          <p:nvPr/>
        </p:nvSpPr>
        <p:spPr>
          <a:xfrm>
            <a:off x="10206183" y="1773443"/>
            <a:ext cx="1905067" cy="24006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2400" noProof="0">
                <a:solidFill>
                  <a:schemeClr val="accent3"/>
                </a:solidFill>
                <a:latin typeface="Segoe UI Semibold"/>
              </a:rPr>
              <a:t>Bonnie</a:t>
            </a:r>
          </a:p>
          <a:p>
            <a:pPr algn="r"/>
            <a:r>
              <a:rPr kumimoji="0" lang="en-US" sz="1600" u="none" strike="noStrike" kern="1200" cap="none" spc="0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is a crime analyst who provides insights to improve public safety, reduce crime and improve resource allocation.</a:t>
            </a:r>
          </a:p>
          <a:p>
            <a:pPr algn="r"/>
            <a:r>
              <a:rPr kumimoji="0" lang="en-US" sz="1600" u="none" strike="noStrike" kern="1200" cap="none" spc="0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algn="r"/>
            <a:endParaRPr kumimoji="0" lang="en-US" sz="2000" u="none" strike="noStrike" kern="1200" cap="none" spc="0" normalizeH="0" baseline="0" noProof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53" name="Graphic 152">
            <a:extLst>
              <a:ext uri="{FF2B5EF4-FFF2-40B4-BE49-F238E27FC236}">
                <a16:creationId xmlns:a16="http://schemas.microsoft.com/office/drawing/2014/main" id="{C97A35A2-E941-6964-0671-C9122A0D2A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11343233" y="3696273"/>
            <a:ext cx="274790" cy="2747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6433AF8-EAC2-A14B-BA52-2B0A7B3FBAEE}"/>
              </a:ext>
            </a:extLst>
          </p:cNvPr>
          <p:cNvSpPr txBox="1"/>
          <p:nvPr/>
        </p:nvSpPr>
        <p:spPr>
          <a:xfrm>
            <a:off x="7068596" y="4494256"/>
            <a:ext cx="2901234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Review analysis and create briefing for all stakeholders.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DBD6CB6-DFF3-E39B-4D98-C28E9128A8EC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51959" y="3971063"/>
            <a:ext cx="1813500" cy="2970799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034799CF-7E17-8BD5-49A8-CCDE0C5BE6E9}"/>
              </a:ext>
            </a:extLst>
          </p:cNvPr>
          <p:cNvGrpSpPr/>
          <p:nvPr/>
        </p:nvGrpSpPr>
        <p:grpSpPr>
          <a:xfrm>
            <a:off x="4079448" y="2720532"/>
            <a:ext cx="2361959" cy="360000"/>
            <a:chOff x="577439" y="3137252"/>
            <a:chExt cx="2361959" cy="360000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51B91746-A61C-924C-05B9-1A6B286D2B8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224BA01-4082-C68E-DD75-7CDAF314C25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5EC3586-324B-E419-E2F1-9C1F33298D0D}"/>
              </a:ext>
            </a:extLst>
          </p:cNvPr>
          <p:cNvGrpSpPr/>
          <p:nvPr/>
        </p:nvGrpSpPr>
        <p:grpSpPr>
          <a:xfrm>
            <a:off x="4088054" y="5276462"/>
            <a:ext cx="2351135" cy="360000"/>
            <a:chOff x="588263" y="1697756"/>
            <a:chExt cx="2351135" cy="360000"/>
          </a:xfrm>
        </p:grpSpPr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95C6610B-693C-53EB-16CC-73438D878B2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6" name="TextBox 89">
              <a:extLst>
                <a:ext uri="{FF2B5EF4-FFF2-40B4-BE49-F238E27FC236}">
                  <a16:creationId xmlns:a16="http://schemas.microsoft.com/office/drawing/2014/main" id="{E46E935E-F186-543A-51E1-29779AE9FC0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2C4CA82-44F3-6D6D-F2F3-9724C15E588D}"/>
              </a:ext>
            </a:extLst>
          </p:cNvPr>
          <p:cNvGrpSpPr/>
          <p:nvPr/>
        </p:nvGrpSpPr>
        <p:grpSpPr>
          <a:xfrm>
            <a:off x="7282491" y="5288642"/>
            <a:ext cx="2146655" cy="190965"/>
            <a:chOff x="7951310" y="5159246"/>
            <a:chExt cx="2146655" cy="190965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5C0764F-A820-AE77-524B-671AF2C09E2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301173" y="5162395"/>
              <a:ext cx="1796792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>
                  <a:solidFill>
                    <a:prstClr val="black"/>
                  </a:solidFill>
                  <a:latin typeface="Segoe UI Semibold"/>
                </a:rPr>
                <a:t>Copilot in PowerPoint</a:t>
              </a:r>
            </a:p>
          </p:txBody>
        </p:sp>
        <p:pic>
          <p:nvPicPr>
            <p:cNvPr id="40" name="Picture 4" descr="Microsoft PowerPoint Logo - PNG and Vector - Logo Download">
              <a:hlinkClick r:id="rId14"/>
              <a:extLst>
                <a:ext uri="{FF2B5EF4-FFF2-40B4-BE49-F238E27FC236}">
                  <a16:creationId xmlns:a16="http://schemas.microsoft.com/office/drawing/2014/main" id="{F5B0C633-4F49-582D-F47F-EADDBCF606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1310" y="5159246"/>
              <a:ext cx="205287" cy="1909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3176E9D-3955-F809-9884-6B3B79BCFEA4}"/>
              </a:ext>
            </a:extLst>
          </p:cNvPr>
          <p:cNvGrpSpPr/>
          <p:nvPr/>
        </p:nvGrpSpPr>
        <p:grpSpPr>
          <a:xfrm>
            <a:off x="718033" y="5232794"/>
            <a:ext cx="2011569" cy="411480"/>
            <a:chOff x="4495083" y="5273411"/>
            <a:chExt cx="2011569" cy="411480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C3FFECFC-B368-B188-2398-C3B228FAF468}"/>
                </a:ext>
              </a:extLst>
            </p:cNvPr>
            <p:cNvGrpSpPr/>
            <p:nvPr/>
          </p:nvGrpSpPr>
          <p:grpSpPr>
            <a:xfrm>
              <a:off x="4495083" y="5273411"/>
              <a:ext cx="411480" cy="411480"/>
              <a:chOff x="4447458" y="5129735"/>
              <a:chExt cx="411480" cy="411480"/>
            </a:xfrm>
          </p:grpSpPr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B0F28671-0B7B-E020-4DC9-628807FF11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7458" y="5129735"/>
                <a:ext cx="411480" cy="41148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 b="1" kern="0" noProof="0">
                  <a:solidFill>
                    <a:srgbClr val="1A1A1A"/>
                  </a:solidFill>
                  <a:latin typeface="Segoe UI"/>
                </a:endParaRPr>
              </a:p>
            </p:txBody>
          </p:sp>
          <p:pic>
            <p:nvPicPr>
              <p:cNvPr id="61" name="Picture 60" descr="Zip Co logo SVG free download, id: 101874 - Brandlogos.net">
                <a:hlinkClick r:id="rId16"/>
                <a:extLst>
                  <a:ext uri="{FF2B5EF4-FFF2-40B4-BE49-F238E27FC236}">
                    <a16:creationId xmlns:a16="http://schemas.microsoft.com/office/drawing/2014/main" id="{28D5D4D6-2458-9A5E-93BF-AF55678D7057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1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4569" y="5292092"/>
                <a:ext cx="197434" cy="1604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30584CA-2AD4-4A7E-748C-3C52E5CA098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5010283" y="5411550"/>
              <a:ext cx="1496369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2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A49AD174-952B-6691-7BD1-16CE84E1CEF6}"/>
              </a:ext>
            </a:extLst>
          </p:cNvPr>
          <p:cNvGrpSpPr/>
          <p:nvPr/>
        </p:nvGrpSpPr>
        <p:grpSpPr>
          <a:xfrm>
            <a:off x="737613" y="2712179"/>
            <a:ext cx="2360997" cy="424530"/>
            <a:chOff x="942434" y="2731055"/>
            <a:chExt cx="2360997" cy="424530"/>
          </a:xfrm>
        </p:grpSpPr>
        <p:pic>
          <p:nvPicPr>
            <p:cNvPr id="63" name="Picture 62">
              <a:hlinkClick r:id="rId16"/>
              <a:extLst>
                <a:ext uri="{FF2B5EF4-FFF2-40B4-BE49-F238E27FC236}">
                  <a16:creationId xmlns:a16="http://schemas.microsoft.com/office/drawing/2014/main" id="{197078B5-BBE3-142A-3E8D-416FE4E9728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8DA254C-ADEA-3BB7-4205-4335793E77E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755475"/>
              <a:ext cx="1902046" cy="40011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0" cap="none" spc="0" normalizeH="0" baseline="30000" noProof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Connection to SharePoint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40E0F96-7BA5-16C3-841E-2B410F00AB47}"/>
              </a:ext>
            </a:extLst>
          </p:cNvPr>
          <p:cNvGrpSpPr/>
          <p:nvPr/>
        </p:nvGrpSpPr>
        <p:grpSpPr>
          <a:xfrm>
            <a:off x="7277507" y="2780145"/>
            <a:ext cx="2360997" cy="424530"/>
            <a:chOff x="942434" y="2731055"/>
            <a:chExt cx="2360997" cy="424530"/>
          </a:xfrm>
        </p:grpSpPr>
        <p:pic>
          <p:nvPicPr>
            <p:cNvPr id="66" name="Picture 65">
              <a:hlinkClick r:id="rId16"/>
              <a:extLst>
                <a:ext uri="{FF2B5EF4-FFF2-40B4-BE49-F238E27FC236}">
                  <a16:creationId xmlns:a16="http://schemas.microsoft.com/office/drawing/2014/main" id="{B9D2BA46-FD44-B8B1-9897-81A5A0FD00F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705F8891-B589-22AF-93CF-3BE76C6615E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755475"/>
              <a:ext cx="1902046" cy="40011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0" cap="none" spc="0" normalizeH="0" baseline="30000" noProof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Connection to SharePoint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192958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339</Words>
  <Application>Microsoft Office PowerPoint</Application>
  <PresentationFormat>Widescreen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Crime Analyst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2025-02-11T02:48:01Z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