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31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2531583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526298"/>
          </a:xfrm>
        </p:spPr>
        <p:txBody>
          <a:bodyPr/>
          <a:lstStyle/>
          <a:p>
            <a:r>
              <a:rPr lang="en-US" noProof="0"/>
              <a:t>A day in the life of a Corporate Counsel</a:t>
            </a:r>
          </a:p>
        </p:txBody>
      </p:sp>
      <p:sp>
        <p:nvSpPr>
          <p:cNvPr id="76" name="Text Placeholder 40">
            <a:extLst>
              <a:ext uri="{FF2B5EF4-FFF2-40B4-BE49-F238E27FC236}">
                <a16:creationId xmlns:a16="http://schemas.microsoft.com/office/drawing/2014/main" id="{5A2DBAFB-E9F7-FBAD-B636-820968A71411}"/>
              </a:ext>
            </a:extLst>
          </p:cNvPr>
          <p:cNvSpPr>
            <a:spLocks noGrp="1"/>
          </p:cNvSpPr>
          <p:nvPr>
            <p:ph type="body" sz="quarter" idx="17"/>
          </p:nvPr>
        </p:nvSpPr>
        <p:spPr>
          <a:xfrm>
            <a:off x="6519107" y="521099"/>
            <a:ext cx="3599821" cy="169277"/>
          </a:xfrm>
        </p:spPr>
        <p:txBody>
          <a:bodyPr/>
          <a:lstStyle/>
          <a:p>
            <a:r>
              <a:rPr lang="en-US" noProof="0">
                <a:latin typeface="Segoe UI Semibold"/>
                <a:cs typeface="Segoe UI Semibold"/>
              </a:rPr>
              <a:t>Microsoft 365 Copilot</a:t>
            </a:r>
            <a:endParaRPr lang="en-US" noProof="0"/>
          </a:p>
        </p:txBody>
      </p:sp>
      <p:sp>
        <p:nvSpPr>
          <p:cNvPr id="3" name="Text Placeholder 2">
            <a:extLst>
              <a:ext uri="{FF2B5EF4-FFF2-40B4-BE49-F238E27FC236}">
                <a16:creationId xmlns:a16="http://schemas.microsoft.com/office/drawing/2014/main" id="{CA868582-DBE7-49C8-A08C-ECB69886E38F}"/>
              </a:ext>
            </a:extLst>
          </p:cNvPr>
          <p:cNvSpPr>
            <a:spLocks noGrp="1"/>
          </p:cNvSpPr>
          <p:nvPr>
            <p:ph type="body" sz="quarter" idx="11"/>
          </p:nvPr>
        </p:nvSpPr>
        <p:spPr>
          <a:xfrm>
            <a:off x="584200" y="1593881"/>
            <a:ext cx="976461" cy="345600"/>
          </a:xfrm>
        </p:spPr>
        <p:txBody>
          <a:bodyPr/>
          <a:lstStyle/>
          <a:p>
            <a:r>
              <a:rPr lang="en-US" noProof="0"/>
              <a:t>7:00 am</a:t>
            </a:r>
          </a:p>
        </p:txBody>
      </p:sp>
      <p:sp>
        <p:nvSpPr>
          <p:cNvPr id="119" name="Text Placeholder 118">
            <a:extLst>
              <a:ext uri="{FF2B5EF4-FFF2-40B4-BE49-F238E27FC236}">
                <a16:creationId xmlns:a16="http://schemas.microsoft.com/office/drawing/2014/main" id="{6EBB1540-E221-533E-0E93-5967006A1E7C}"/>
              </a:ext>
            </a:extLst>
          </p:cNvPr>
          <p:cNvSpPr>
            <a:spLocks noGrp="1"/>
          </p:cNvSpPr>
          <p:nvPr>
            <p:ph type="body" sz="quarter" idx="18"/>
          </p:nvPr>
        </p:nvSpPr>
        <p:spPr>
          <a:xfrm>
            <a:off x="584200" y="2032188"/>
            <a:ext cx="2808000" cy="748426"/>
          </a:xfrm>
        </p:spPr>
        <p:txBody>
          <a:bodyPr>
            <a:normAutofit lnSpcReduction="10000"/>
          </a:bodyPr>
          <a:lstStyle/>
          <a:p>
            <a:r>
              <a:rPr lang="en-US" noProof="0"/>
              <a:t>Amanda needs insights from industry analyst coverage provided in email newsletters heading into the day and uses the Outlook mobile application to get ahead on the train ride to the office.</a:t>
            </a:r>
          </a:p>
        </p:txBody>
      </p:sp>
      <p:sp>
        <p:nvSpPr>
          <p:cNvPr id="157" name="Text Placeholder 156">
            <a:extLst>
              <a:ext uri="{FF2B5EF4-FFF2-40B4-BE49-F238E27FC236}">
                <a16:creationId xmlns:a16="http://schemas.microsoft.com/office/drawing/2014/main" id="{0028CECC-ACBB-28B3-805D-5B7787861197}"/>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in Outlook Mobile with one click.</a:t>
            </a:r>
          </a:p>
        </p:txBody>
      </p:sp>
      <p:sp>
        <p:nvSpPr>
          <p:cNvPr id="7" name="Text Placeholder 6">
            <a:extLst>
              <a:ext uri="{FF2B5EF4-FFF2-40B4-BE49-F238E27FC236}">
                <a16:creationId xmlns:a16="http://schemas.microsoft.com/office/drawing/2014/main" id="{7BE6CC9A-19CB-27E9-9242-4B4D2A635DBB}"/>
              </a:ext>
            </a:extLst>
          </p:cNvPr>
          <p:cNvSpPr>
            <a:spLocks noGrp="1"/>
          </p:cNvSpPr>
          <p:nvPr>
            <p:ph type="body" sz="quarter" idx="22"/>
          </p:nvPr>
        </p:nvSpPr>
        <p:spPr>
          <a:xfrm>
            <a:off x="3776898" y="1593881"/>
            <a:ext cx="976461" cy="345600"/>
          </a:xfrm>
        </p:spPr>
        <p:txBody>
          <a:bodyPr/>
          <a:lstStyle/>
          <a:p>
            <a:r>
              <a:rPr lang="en-US" noProof="0"/>
              <a:t>8:00 am</a:t>
            </a:r>
          </a:p>
        </p:txBody>
      </p:sp>
      <p:sp>
        <p:nvSpPr>
          <p:cNvPr id="121" name="Text Placeholder 120">
            <a:extLst>
              <a:ext uri="{FF2B5EF4-FFF2-40B4-BE49-F238E27FC236}">
                <a16:creationId xmlns:a16="http://schemas.microsoft.com/office/drawing/2014/main" id="{2FAA4D9C-DAE7-C9AD-FB94-10C2A8F6BF63}"/>
              </a:ext>
            </a:extLst>
          </p:cNvPr>
          <p:cNvSpPr>
            <a:spLocks noGrp="1"/>
          </p:cNvSpPr>
          <p:nvPr>
            <p:ph type="body" sz="quarter" idx="23"/>
          </p:nvPr>
        </p:nvSpPr>
        <p:spPr>
          <a:xfrm>
            <a:off x="3776898" y="2032188"/>
            <a:ext cx="2808000" cy="626701"/>
          </a:xfrm>
        </p:spPr>
        <p:txBody>
          <a:bodyPr/>
          <a:lstStyle/>
          <a:p>
            <a:r>
              <a:rPr lang="en-US" noProof="0"/>
              <a:t>Amanda uses Copilot to catch up on the status of a project with teammates who start their day six hours ahead of her local time.</a:t>
            </a:r>
          </a:p>
        </p:txBody>
      </p:sp>
      <p:sp>
        <p:nvSpPr>
          <p:cNvPr id="158" name="Text Placeholder 157">
            <a:extLst>
              <a:ext uri="{FF2B5EF4-FFF2-40B4-BE49-F238E27FC236}">
                <a16:creationId xmlns:a16="http://schemas.microsoft.com/office/drawing/2014/main" id="{6AB1DD5E-FA87-1D33-106D-EDE994F69F5E}"/>
              </a:ext>
            </a:extLst>
          </p:cNvPr>
          <p:cNvSpPr>
            <a:spLocks noGrp="1"/>
          </p:cNvSpPr>
          <p:nvPr>
            <p:ph type="body" sz="quarter" idx="24"/>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a:t>
            </a:r>
            <a:r>
              <a:rPr kumimoji="0" lang="en-US" sz="900" b="0" i="0" u="none" strike="noStrike" kern="0" cap="none" spc="0" normalizeH="0" baseline="0" noProof="0">
                <a:ln>
                  <a:noFill/>
                </a:ln>
                <a:solidFill>
                  <a:srgbClr val="1A1A1A"/>
                </a:solidFill>
                <a:effectLst/>
                <a:uLnTx/>
                <a:uFillTx/>
                <a:latin typeface="Segoe UI"/>
                <a:ea typeface="+mn-ea"/>
                <a:cs typeface="+mn-cs"/>
              </a:rPr>
              <a:t> the recent emails regarding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Flag any where I am specifically mentioned highlighting any action items requested of me.</a:t>
            </a:r>
          </a:p>
        </p:txBody>
      </p:sp>
      <p:sp>
        <p:nvSpPr>
          <p:cNvPr id="9" name="Text Placeholder 8">
            <a:extLst>
              <a:ext uri="{FF2B5EF4-FFF2-40B4-BE49-F238E27FC236}">
                <a16:creationId xmlns:a16="http://schemas.microsoft.com/office/drawing/2014/main" id="{DF8DAD35-F063-D345-B31B-A5B31F98DDF1}"/>
              </a:ext>
            </a:extLst>
          </p:cNvPr>
          <p:cNvSpPr>
            <a:spLocks noGrp="1"/>
          </p:cNvSpPr>
          <p:nvPr>
            <p:ph type="body" sz="quarter" idx="25"/>
          </p:nvPr>
        </p:nvSpPr>
        <p:spPr>
          <a:xfrm>
            <a:off x="6969595" y="1593881"/>
            <a:ext cx="976461" cy="345600"/>
          </a:xfrm>
        </p:spPr>
        <p:txBody>
          <a:bodyPr/>
          <a:lstStyle/>
          <a:p>
            <a:r>
              <a:rPr lang="en-US" noProof="0"/>
              <a:t>9:00 am</a:t>
            </a:r>
          </a:p>
        </p:txBody>
      </p:sp>
      <p:sp>
        <p:nvSpPr>
          <p:cNvPr id="123" name="Text Placeholder 122">
            <a:extLst>
              <a:ext uri="{FF2B5EF4-FFF2-40B4-BE49-F238E27FC236}">
                <a16:creationId xmlns:a16="http://schemas.microsoft.com/office/drawing/2014/main" id="{A5D61F1F-21EE-2CA8-858E-6DB6BF40C21A}"/>
              </a:ext>
            </a:extLst>
          </p:cNvPr>
          <p:cNvSpPr>
            <a:spLocks noGrp="1"/>
          </p:cNvSpPr>
          <p:nvPr>
            <p:ph type="body" sz="quarter" idx="26"/>
          </p:nvPr>
        </p:nvSpPr>
        <p:spPr>
          <a:xfrm>
            <a:off x="6969595" y="2032188"/>
            <a:ext cx="2808000" cy="626701"/>
          </a:xfrm>
        </p:spPr>
        <p:txBody>
          <a:bodyPr/>
          <a:lstStyle/>
          <a:p>
            <a:r>
              <a:rPr lang="en-US" noProof="0"/>
              <a:t>Amanda needs to generate training materials for client meetings to prepare them for the risks of a new product business space and wants some ideas to get started.</a:t>
            </a:r>
          </a:p>
        </p:txBody>
      </p:sp>
      <p:sp>
        <p:nvSpPr>
          <p:cNvPr id="159" name="Text Placeholder 158">
            <a:extLst>
              <a:ext uri="{FF2B5EF4-FFF2-40B4-BE49-F238E27FC236}">
                <a16:creationId xmlns:a16="http://schemas.microsoft.com/office/drawing/2014/main" id="{B3C77F8D-FB6B-98BB-0089-08FE8EEA1037}"/>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 a slide </a:t>
            </a:r>
            <a:r>
              <a:rPr kumimoji="0" lang="en-US" sz="900" b="0" i="0" u="none" strike="noStrike" kern="0" cap="none" spc="0" normalizeH="0" baseline="0" noProof="0">
                <a:ln>
                  <a:noFill/>
                </a:ln>
                <a:solidFill>
                  <a:srgbClr val="1A1A1A"/>
                </a:solidFill>
                <a:effectLst/>
                <a:uLnTx/>
                <a:uFillTx/>
                <a:latin typeface="Segoe UI"/>
                <a:ea typeface="+mn-ea"/>
                <a:cs typeface="+mn-cs"/>
              </a:rPr>
              <a:t>summarizing the arguments made by the US Department of Justice against </a:t>
            </a:r>
            <a:r>
              <a:rPr kumimoji="0" lang="en-US" sz="900" b="0" i="0" u="none" strike="noStrike" kern="0" cap="none" spc="0" normalizeH="0" baseline="0" noProof="0" err="1">
                <a:ln>
                  <a:noFill/>
                </a:ln>
                <a:solidFill>
                  <a:srgbClr val="1A1A1A"/>
                </a:solidFill>
                <a:effectLst/>
                <a:uLnTx/>
                <a:uFillTx/>
                <a:latin typeface="Segoe UI"/>
                <a:ea typeface="+mn-ea"/>
                <a:cs typeface="+mn-cs"/>
              </a:rPr>
              <a:t>Adatum</a:t>
            </a:r>
            <a:r>
              <a:rPr kumimoji="0" lang="en-US" sz="900" b="0" i="0" u="none" strike="noStrike" kern="0" cap="none" spc="0" normalizeH="0" baseline="0" noProof="0">
                <a:ln>
                  <a:noFill/>
                </a:ln>
                <a:solidFill>
                  <a:srgbClr val="1A1A1A"/>
                </a:solidFill>
                <a:effectLst/>
                <a:uLnTx/>
                <a:uFillTx/>
                <a:latin typeface="Segoe UI"/>
                <a:ea typeface="+mn-ea"/>
                <a:cs typeface="+mn-cs"/>
              </a:rPr>
              <a:t> Technologies in its antitrust case.</a:t>
            </a:r>
          </a:p>
        </p:txBody>
      </p:sp>
      <p:sp>
        <p:nvSpPr>
          <p:cNvPr id="12" name="Text Placeholder 11">
            <a:extLst>
              <a:ext uri="{FF2B5EF4-FFF2-40B4-BE49-F238E27FC236}">
                <a16:creationId xmlns:a16="http://schemas.microsoft.com/office/drawing/2014/main" id="{43B565D2-5F00-200C-CAC0-D1334E6E17AC}"/>
              </a:ext>
            </a:extLst>
          </p:cNvPr>
          <p:cNvSpPr>
            <a:spLocks noGrp="1"/>
          </p:cNvSpPr>
          <p:nvPr>
            <p:ph type="body" sz="quarter" idx="28"/>
          </p:nvPr>
        </p:nvSpPr>
        <p:spPr>
          <a:xfrm>
            <a:off x="584200" y="4053821"/>
            <a:ext cx="976461" cy="345600"/>
          </a:xfrm>
        </p:spPr>
        <p:txBody>
          <a:bodyPr/>
          <a:lstStyle/>
          <a:p>
            <a:r>
              <a:rPr lang="en-US" noProof="0"/>
              <a:t>4:00 pm</a:t>
            </a:r>
          </a:p>
        </p:txBody>
      </p:sp>
      <p:sp>
        <p:nvSpPr>
          <p:cNvPr id="125" name="Text Placeholder 124">
            <a:extLst>
              <a:ext uri="{FF2B5EF4-FFF2-40B4-BE49-F238E27FC236}">
                <a16:creationId xmlns:a16="http://schemas.microsoft.com/office/drawing/2014/main" id="{92FCCAA9-8D9F-441D-F374-57D21913DA1C}"/>
              </a:ext>
            </a:extLst>
          </p:cNvPr>
          <p:cNvSpPr>
            <a:spLocks noGrp="1"/>
          </p:cNvSpPr>
          <p:nvPr>
            <p:ph type="body" sz="quarter" idx="29"/>
          </p:nvPr>
        </p:nvSpPr>
        <p:spPr>
          <a:xfrm>
            <a:off x="584200" y="4488366"/>
            <a:ext cx="2808000" cy="626701"/>
          </a:xfrm>
        </p:spPr>
        <p:txBody>
          <a:bodyPr/>
          <a:lstStyle/>
          <a:p>
            <a:r>
              <a:rPr lang="en-US" noProof="0"/>
              <a:t>Amanda uses Copilot to generate an update for the team that summarizing the day’s progress and current project status.</a:t>
            </a:r>
          </a:p>
        </p:txBody>
      </p:sp>
      <p:sp>
        <p:nvSpPr>
          <p:cNvPr id="160" name="Text Placeholder 159">
            <a:extLst>
              <a:ext uri="{FF2B5EF4-FFF2-40B4-BE49-F238E27FC236}">
                <a16:creationId xmlns:a16="http://schemas.microsoft.com/office/drawing/2014/main" id="{33F87DB0-CC6C-8663-443A-45D20E559C1E}"/>
              </a:ext>
            </a:extLst>
          </p:cNvPr>
          <p:cNvSpPr>
            <a:spLocks noGrp="1"/>
          </p:cNvSpPr>
          <p:nvPr>
            <p:ph type="body" sz="quarter" idx="30"/>
          </p:nvPr>
        </p:nvSpPr>
        <p:spPr/>
        <p:txBody>
          <a:bodyPr>
            <a:normAutofit fontScale="925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 message to my team</a:t>
            </a:r>
            <a:r>
              <a:rPr kumimoji="0" lang="en-US" sz="900" b="0" i="0" u="none" strike="noStrike" kern="0" cap="none" spc="0" normalizeH="0" baseline="0" noProof="0">
                <a:ln>
                  <a:noFill/>
                </a:ln>
                <a:solidFill>
                  <a:srgbClr val="1A1A1A"/>
                </a:solidFill>
                <a:effectLst/>
                <a:uLnTx/>
                <a:uFillTx/>
                <a:latin typeface="Segoe UI"/>
                <a:ea typeface="+mn-ea"/>
                <a:cs typeface="+mn-cs"/>
              </a:rPr>
              <a:t> with the current status [items opened/items outstanding/items closed] of </a:t>
            </a:r>
            <a:r>
              <a:rPr kumimoji="0" lang="en-US" sz="900" b="0" i="0" u="none" strike="noStrike" kern="0" cap="none" spc="0" normalizeH="0" baseline="0" noProof="0" err="1">
                <a:ln>
                  <a:noFill/>
                </a:ln>
                <a:solidFill>
                  <a:srgbClr val="1A1A1A"/>
                </a:solidFill>
                <a:effectLst/>
                <a:uLnTx/>
                <a:uFillTx/>
                <a:latin typeface="Segoe UI"/>
                <a:ea typeface="+mn-ea"/>
                <a:cs typeface="+mn-cs"/>
              </a:rPr>
              <a:t>Fabrikam</a:t>
            </a:r>
            <a:r>
              <a:rPr kumimoji="0" lang="en-US" sz="900" b="0" i="0" u="none" strike="noStrike" kern="0" cap="none" spc="0" normalizeH="0" baseline="0" noProof="0">
                <a:ln>
                  <a:noFill/>
                </a:ln>
                <a:solidFill>
                  <a:srgbClr val="1A1A1A"/>
                </a:solidFill>
                <a:effectLst/>
                <a:uLnTx/>
                <a:uFillTx/>
                <a:latin typeface="Segoe UI"/>
                <a:ea typeface="+mn-ea"/>
                <a:cs typeface="+mn-cs"/>
              </a:rPr>
              <a:t> Premium for AI based upon the emails and Teams messages received in the last 24 hours.</a:t>
            </a:r>
          </a:p>
        </p:txBody>
      </p:sp>
      <p:sp>
        <p:nvSpPr>
          <p:cNvPr id="15" name="Text Placeholder 14">
            <a:extLst>
              <a:ext uri="{FF2B5EF4-FFF2-40B4-BE49-F238E27FC236}">
                <a16:creationId xmlns:a16="http://schemas.microsoft.com/office/drawing/2014/main" id="{D8B7BE83-0F6C-3EE3-EE1E-01DF48C86FA9}"/>
              </a:ext>
            </a:extLst>
          </p:cNvPr>
          <p:cNvSpPr>
            <a:spLocks noGrp="1"/>
          </p:cNvSpPr>
          <p:nvPr>
            <p:ph type="body" sz="quarter" idx="31"/>
          </p:nvPr>
        </p:nvSpPr>
        <p:spPr>
          <a:xfrm>
            <a:off x="3776898" y="4053821"/>
            <a:ext cx="976461" cy="345600"/>
          </a:xfrm>
        </p:spPr>
        <p:txBody>
          <a:bodyPr/>
          <a:lstStyle/>
          <a:p>
            <a:r>
              <a:rPr lang="en-US" noProof="0"/>
              <a:t>2:00 pm</a:t>
            </a:r>
          </a:p>
        </p:txBody>
      </p:sp>
      <p:sp>
        <p:nvSpPr>
          <p:cNvPr id="127" name="Text Placeholder 126">
            <a:extLst>
              <a:ext uri="{FF2B5EF4-FFF2-40B4-BE49-F238E27FC236}">
                <a16:creationId xmlns:a16="http://schemas.microsoft.com/office/drawing/2014/main" id="{08BEF3AC-47D7-C648-5E0C-0AF49983105B}"/>
              </a:ext>
            </a:extLst>
          </p:cNvPr>
          <p:cNvSpPr>
            <a:spLocks noGrp="1"/>
          </p:cNvSpPr>
          <p:nvPr>
            <p:ph type="body" sz="quarter" idx="32"/>
          </p:nvPr>
        </p:nvSpPr>
        <p:spPr>
          <a:xfrm>
            <a:off x="3776898" y="4488366"/>
            <a:ext cx="2808000" cy="626701"/>
          </a:xfrm>
        </p:spPr>
        <p:txBody>
          <a:bodyPr/>
          <a:lstStyle/>
          <a:p>
            <a:r>
              <a:rPr lang="en-US" noProof="0"/>
              <a:t>Amanda attends a client meeting on an upcoming product release and uses OneNote to turn her notes into an action focused memorandum for her teammates.</a:t>
            </a:r>
          </a:p>
        </p:txBody>
      </p:sp>
      <p:sp>
        <p:nvSpPr>
          <p:cNvPr id="161" name="Text Placeholder 160">
            <a:extLst>
              <a:ext uri="{FF2B5EF4-FFF2-40B4-BE49-F238E27FC236}">
                <a16:creationId xmlns:a16="http://schemas.microsoft.com/office/drawing/2014/main" id="{4A092127-9FD3-1A91-8151-6562030AD9D7}"/>
              </a:ext>
            </a:extLst>
          </p:cNvPr>
          <p:cNvSpPr>
            <a:spLocks noGrp="1"/>
          </p:cNvSpPr>
          <p:nvPr>
            <p:ph type="body" sz="quarter" idx="3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1" i="0" u="none" strike="noStrike" kern="0" cap="none" spc="0" normalizeH="0" baseline="0" noProof="0">
                <a:ln>
                  <a:noFill/>
                </a:ln>
                <a:solidFill>
                  <a:srgbClr val="1A1A1A"/>
                </a:solidFill>
                <a:effectLst/>
                <a:uLnTx/>
                <a:uFillTx/>
                <a:latin typeface="Segoe UI"/>
                <a:ea typeface="+mn-ea"/>
                <a:cs typeface="+mn-cs"/>
              </a:rPr>
              <a:t>Clean up my meeting notes</a:t>
            </a:r>
            <a:r>
              <a:rPr kumimoji="0" lang="en-US" sz="900" b="0" i="0" u="none" strike="noStrike" kern="0" cap="none" spc="0" normalizeH="0" baseline="0" noProof="0">
                <a:ln>
                  <a:noFill/>
                </a:ln>
                <a:solidFill>
                  <a:srgbClr val="1A1A1A"/>
                </a:solidFill>
                <a:effectLst/>
                <a:uLnTx/>
                <a:uFillTx/>
                <a:latin typeface="Segoe UI"/>
                <a:ea typeface="+mn-ea"/>
                <a:cs typeface="+mn-cs"/>
              </a:rPr>
              <a:t> and produce a memo for my team. Flag action items noted for follow up and note any person who should engage.</a:t>
            </a:r>
            <a:endParaRPr lang="en-US" noProof="0"/>
          </a:p>
        </p:txBody>
      </p:sp>
      <p:sp>
        <p:nvSpPr>
          <p:cNvPr id="18" name="Text Placeholder 17">
            <a:extLst>
              <a:ext uri="{FF2B5EF4-FFF2-40B4-BE49-F238E27FC236}">
                <a16:creationId xmlns:a16="http://schemas.microsoft.com/office/drawing/2014/main" id="{B29D5FC3-9CE8-2047-0966-FD26A0423DE1}"/>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129" name="Text Placeholder 128">
            <a:extLst>
              <a:ext uri="{FF2B5EF4-FFF2-40B4-BE49-F238E27FC236}">
                <a16:creationId xmlns:a16="http://schemas.microsoft.com/office/drawing/2014/main" id="{40D5ADD0-9112-35E4-7584-DBB859139A2C}"/>
              </a:ext>
            </a:extLst>
          </p:cNvPr>
          <p:cNvSpPr>
            <a:spLocks noGrp="1"/>
          </p:cNvSpPr>
          <p:nvPr>
            <p:ph type="body" sz="quarter" idx="35"/>
          </p:nvPr>
        </p:nvSpPr>
        <p:spPr>
          <a:xfrm>
            <a:off x="6969595" y="4488366"/>
            <a:ext cx="2808000" cy="626701"/>
          </a:xfrm>
        </p:spPr>
        <p:txBody>
          <a:bodyPr/>
          <a:lstStyle/>
          <a:p>
            <a:r>
              <a:rPr lang="en-US" noProof="0"/>
              <a:t>Amanda must analyze the terms of a new regulation to understand how it impacts what the organization can charge its customers for its new cloud services.</a:t>
            </a:r>
          </a:p>
        </p:txBody>
      </p:sp>
      <p:sp>
        <p:nvSpPr>
          <p:cNvPr id="162" name="Text Placeholder 161">
            <a:extLst>
              <a:ext uri="{FF2B5EF4-FFF2-40B4-BE49-F238E27FC236}">
                <a16:creationId xmlns:a16="http://schemas.microsoft.com/office/drawing/2014/main" id="{313E7AE6-166C-BDC0-92CD-DCC00FBECADD}"/>
              </a:ext>
            </a:extLst>
          </p:cNvPr>
          <p:cNvSpPr>
            <a:spLocks noGrp="1"/>
          </p:cNvSpPr>
          <p:nvPr>
            <p:ph type="body" sz="quarter" idx="36"/>
          </p:nvPr>
        </p:nvSpPr>
        <p:spPr>
          <a:xfrm>
            <a:off x="6969595" y="5641938"/>
            <a:ext cx="2808000" cy="848671"/>
          </a:xfrm>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Example prompt: </a:t>
            </a:r>
            <a:r>
              <a:rPr kumimoji="0" lang="en-US" sz="900" b="0" i="0" u="none" strike="noStrike" kern="0" cap="none" spc="0" normalizeH="0" baseline="0" noProof="0">
                <a:ln>
                  <a:noFill/>
                </a:ln>
                <a:solidFill>
                  <a:srgbClr val="1A1A1A"/>
                </a:solidFill>
                <a:effectLst/>
                <a:uLnTx/>
                <a:uFillTx/>
                <a:latin typeface="Segoe UI"/>
                <a:ea typeface="+mn-ea"/>
                <a:cs typeface="+mn-cs"/>
              </a:rPr>
              <a:t>What limitations does the regulation in this document create that might limit my ability to charge customers fees for cloud services?​‌​‌​‌ </a:t>
            </a:r>
            <a:r>
              <a:rPr kumimoji="0" lang="en-US" sz="900" b="1" i="0" u="none" strike="noStrike" kern="0" cap="none" spc="0" normalizeH="0" baseline="0" noProof="0">
                <a:ln>
                  <a:noFill/>
                </a:ln>
                <a:solidFill>
                  <a:srgbClr val="1A1A1A"/>
                </a:solidFill>
                <a:effectLst/>
                <a:uLnTx/>
                <a:uFillTx/>
                <a:latin typeface="Segoe UI"/>
                <a:ea typeface="+mn-ea"/>
                <a:cs typeface="+mn-cs"/>
              </a:rPr>
              <a:t>Provide references</a:t>
            </a:r>
            <a:r>
              <a:rPr kumimoji="0" lang="en-US" sz="900" b="0" i="0" u="none" strike="noStrike" kern="0" cap="none" spc="0" normalizeH="0" baseline="0" noProof="0">
                <a:ln>
                  <a:noFill/>
                </a:ln>
                <a:solidFill>
                  <a:srgbClr val="1A1A1A"/>
                </a:solidFill>
                <a:effectLst/>
                <a:uLnTx/>
                <a:uFillTx/>
                <a:latin typeface="Segoe UI"/>
                <a:ea typeface="+mn-ea"/>
                <a:cs typeface="+mn-cs"/>
              </a:rPr>
              <a:t> to specific elements of the document describing these limitations.</a:t>
            </a:r>
          </a:p>
        </p:txBody>
      </p:sp>
      <p:sp>
        <p:nvSpPr>
          <p:cNvPr id="77" name="Text Placeholder 22">
            <a:extLst>
              <a:ext uri="{FF2B5EF4-FFF2-40B4-BE49-F238E27FC236}">
                <a16:creationId xmlns:a16="http://schemas.microsoft.com/office/drawing/2014/main" id="{9C006A32-AA5B-D87B-B929-D8CFE2C37C99}"/>
              </a:ext>
            </a:extLst>
          </p:cNvPr>
          <p:cNvSpPr>
            <a:spLocks noGrp="1"/>
          </p:cNvSpPr>
          <p:nvPr>
            <p:ph type="body" sz="quarter" idx="37"/>
          </p:nvPr>
        </p:nvSpPr>
        <p:spPr>
          <a:xfrm>
            <a:off x="10430234" y="521099"/>
            <a:ext cx="1456966" cy="175614"/>
          </a:xfrm>
        </p:spPr>
        <p:txBody>
          <a:bodyPr/>
          <a:lstStyle/>
          <a:p>
            <a:r>
              <a:rPr lang="en-US" noProof="0">
                <a:latin typeface="Segoe UI Semibold"/>
                <a:cs typeface="Segoe UI Semibold"/>
              </a:rPr>
              <a:t>Buy</a:t>
            </a:r>
            <a:endParaRPr lang="en-US" noProof="0"/>
          </a:p>
        </p:txBody>
      </p:sp>
      <p:sp>
        <p:nvSpPr>
          <p:cNvPr id="163" name="Text Placeholder 162">
            <a:extLst>
              <a:ext uri="{FF2B5EF4-FFF2-40B4-BE49-F238E27FC236}">
                <a16:creationId xmlns:a16="http://schemas.microsoft.com/office/drawing/2014/main" id="{51D69F78-68BE-051E-E0E4-BA0DC40CDE1F}"/>
              </a:ext>
            </a:extLst>
          </p:cNvPr>
          <p:cNvSpPr>
            <a:spLocks noGrp="1"/>
          </p:cNvSpPr>
          <p:nvPr>
            <p:ph type="body" sz="quarter" idx="38"/>
          </p:nvPr>
        </p:nvSpPr>
        <p:spPr>
          <a:solidFill>
            <a:srgbClr val="0070C0"/>
          </a:solidFill>
        </p:spPr>
        <p:txBody>
          <a:bodyPr/>
          <a:lstStyle/>
          <a:p>
            <a:endParaRPr lang="en-US" noProof="0"/>
          </a:p>
        </p:txBody>
      </p:sp>
      <p:sp>
        <p:nvSpPr>
          <p:cNvPr id="164" name="Text Placeholder 163">
            <a:extLst>
              <a:ext uri="{FF2B5EF4-FFF2-40B4-BE49-F238E27FC236}">
                <a16:creationId xmlns:a16="http://schemas.microsoft.com/office/drawing/2014/main" id="{CCAC61F7-E684-92D3-5544-3F259D47DB63}"/>
              </a:ext>
            </a:extLst>
          </p:cNvPr>
          <p:cNvSpPr>
            <a:spLocks noGrp="1"/>
          </p:cNvSpPr>
          <p:nvPr>
            <p:ph type="body" sz="quarter" idx="39"/>
          </p:nvPr>
        </p:nvSpPr>
        <p:spPr>
          <a:solidFill>
            <a:srgbClr val="0078D4"/>
          </a:solidFill>
        </p:spPr>
        <p:txBody>
          <a:bodyPr/>
          <a:lstStyle/>
          <a:p>
            <a:endParaRPr lang="en-US" noProof="0"/>
          </a:p>
        </p:txBody>
      </p:sp>
      <p:sp>
        <p:nvSpPr>
          <p:cNvPr id="165" name="Text Placeholder 164">
            <a:extLst>
              <a:ext uri="{FF2B5EF4-FFF2-40B4-BE49-F238E27FC236}">
                <a16:creationId xmlns:a16="http://schemas.microsoft.com/office/drawing/2014/main" id="{9EBC4378-5C7F-5A1D-EBA2-C8144D3B2C64}"/>
              </a:ext>
            </a:extLst>
          </p:cNvPr>
          <p:cNvSpPr>
            <a:spLocks noGrp="1"/>
          </p:cNvSpPr>
          <p:nvPr>
            <p:ph type="body" sz="quarter" idx="40"/>
          </p:nvPr>
        </p:nvSpPr>
        <p:spPr/>
        <p:txBody>
          <a:bodyPr/>
          <a:lstStyle/>
          <a:p>
            <a:endParaRPr lang="en-US" noProof="0"/>
          </a:p>
        </p:txBody>
      </p:sp>
      <p:sp>
        <p:nvSpPr>
          <p:cNvPr id="81" name="Rectangle: Rounded Corners 6">
            <a:extLst>
              <a:ext uri="{FF2B5EF4-FFF2-40B4-BE49-F238E27FC236}">
                <a16:creationId xmlns:a16="http://schemas.microsoft.com/office/drawing/2014/main" id="{DECC913F-51D8-10F2-DF33-3B2B7157EB34}"/>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82" name="Group 81">
            <a:extLst>
              <a:ext uri="{FF2B5EF4-FFF2-40B4-BE49-F238E27FC236}">
                <a16:creationId xmlns:a16="http://schemas.microsoft.com/office/drawing/2014/main" id="{D58D234D-790C-FE99-43A2-F37F4A8B38CC}"/>
              </a:ext>
            </a:extLst>
          </p:cNvPr>
          <p:cNvGrpSpPr/>
          <p:nvPr/>
        </p:nvGrpSpPr>
        <p:grpSpPr>
          <a:xfrm>
            <a:off x="1286540" y="1134767"/>
            <a:ext cx="1571031" cy="216000"/>
            <a:chOff x="1372194" y="969899"/>
            <a:chExt cx="1571031" cy="216000"/>
          </a:xfrm>
        </p:grpSpPr>
        <p:sp>
          <p:nvSpPr>
            <p:cNvPr id="91" name="Rectangle: Rounded Corners 6">
              <a:extLst>
                <a:ext uri="{FF2B5EF4-FFF2-40B4-BE49-F238E27FC236}">
                  <a16:creationId xmlns:a16="http://schemas.microsoft.com/office/drawing/2014/main" id="{082F93C2-2D39-C86A-FB46-29EB86FDDA51}"/>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92" name="Graphic 91">
              <a:extLst>
                <a:ext uri="{FF2B5EF4-FFF2-40B4-BE49-F238E27FC236}">
                  <a16:creationId xmlns:a16="http://schemas.microsoft.com/office/drawing/2014/main" id="{893968A2-0347-2C51-9ACA-ED5A758AB7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421924" y="1005899"/>
              <a:ext cx="144000" cy="144000"/>
            </a:xfrm>
            <a:prstGeom prst="rect">
              <a:avLst/>
            </a:prstGeom>
          </p:spPr>
        </p:pic>
      </p:grpSp>
      <p:grpSp>
        <p:nvGrpSpPr>
          <p:cNvPr id="93" name="Group 92">
            <a:extLst>
              <a:ext uri="{FF2B5EF4-FFF2-40B4-BE49-F238E27FC236}">
                <a16:creationId xmlns:a16="http://schemas.microsoft.com/office/drawing/2014/main" id="{FD06A95F-6019-2D9F-DFA4-4EED43B6DEBF}"/>
              </a:ext>
            </a:extLst>
          </p:cNvPr>
          <p:cNvGrpSpPr/>
          <p:nvPr/>
        </p:nvGrpSpPr>
        <p:grpSpPr>
          <a:xfrm>
            <a:off x="5754503" y="1134767"/>
            <a:ext cx="2325078" cy="216000"/>
            <a:chOff x="6235579" y="969899"/>
            <a:chExt cx="2325078" cy="216000"/>
          </a:xfrm>
        </p:grpSpPr>
        <p:sp>
          <p:nvSpPr>
            <p:cNvPr id="94" name="Rectangle: Rounded Corners 6">
              <a:extLst>
                <a:ext uri="{FF2B5EF4-FFF2-40B4-BE49-F238E27FC236}">
                  <a16:creationId xmlns:a16="http://schemas.microsoft.com/office/drawing/2014/main" id="{40ED2F7A-537A-7698-EDAB-01526730D4C7}"/>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and delivery</a:t>
              </a:r>
            </a:p>
          </p:txBody>
        </p:sp>
        <p:pic>
          <p:nvPicPr>
            <p:cNvPr id="95" name="Graphic 94">
              <a:extLst>
                <a:ext uri="{FF2B5EF4-FFF2-40B4-BE49-F238E27FC236}">
                  <a16:creationId xmlns:a16="http://schemas.microsoft.com/office/drawing/2014/main" id="{87C12ED4-7AAD-9236-B457-52775906A16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2712" y="1005899"/>
              <a:ext cx="144000" cy="144000"/>
            </a:xfrm>
            <a:prstGeom prst="rect">
              <a:avLst/>
            </a:prstGeom>
          </p:spPr>
        </p:pic>
      </p:grpSp>
      <p:grpSp>
        <p:nvGrpSpPr>
          <p:cNvPr id="96" name="Group 95">
            <a:extLst>
              <a:ext uri="{FF2B5EF4-FFF2-40B4-BE49-F238E27FC236}">
                <a16:creationId xmlns:a16="http://schemas.microsoft.com/office/drawing/2014/main" id="{DFA0D46D-D392-1E0B-2DFD-50A186764BAE}"/>
              </a:ext>
            </a:extLst>
          </p:cNvPr>
          <p:cNvGrpSpPr/>
          <p:nvPr/>
        </p:nvGrpSpPr>
        <p:grpSpPr>
          <a:xfrm>
            <a:off x="2908241" y="1134767"/>
            <a:ext cx="2795593" cy="216000"/>
            <a:chOff x="3133720" y="969899"/>
            <a:chExt cx="2795593" cy="216000"/>
          </a:xfrm>
        </p:grpSpPr>
        <p:sp>
          <p:nvSpPr>
            <p:cNvPr id="97" name="Rectangle: Rounded Corners 6">
              <a:extLst>
                <a:ext uri="{FF2B5EF4-FFF2-40B4-BE49-F238E27FC236}">
                  <a16:creationId xmlns:a16="http://schemas.microsoft.com/office/drawing/2014/main" id="{9D4F6A7E-5064-507F-C73F-DEB4070860C1}"/>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Areas of investment:</a:t>
              </a:r>
              <a:r>
                <a:rPr lang="en-US" sz="900" noProof="0">
                  <a:solidFill>
                    <a:srgbClr val="73391D"/>
                  </a:solidFill>
                  <a:latin typeface="Segoe UI Semibold" panose="020B0702040204020203" pitchFamily="34" charset="0"/>
                  <a:cs typeface="Segoe UI Semibold" panose="020B0702040204020203" pitchFamily="34" charset="0"/>
                </a:rPr>
                <a:t> </a:t>
              </a: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Strategic insights</a:t>
              </a:r>
            </a:p>
          </p:txBody>
        </p:sp>
        <p:pic>
          <p:nvPicPr>
            <p:cNvPr id="98" name="Graphic 97">
              <a:extLst>
                <a:ext uri="{FF2B5EF4-FFF2-40B4-BE49-F238E27FC236}">
                  <a16:creationId xmlns:a16="http://schemas.microsoft.com/office/drawing/2014/main" id="{E2E388DE-3FFA-3D64-F915-73243D5ED3F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193555" y="1005899"/>
              <a:ext cx="144000" cy="144000"/>
            </a:xfrm>
            <a:prstGeom prst="rect">
              <a:avLst/>
            </a:prstGeom>
          </p:spPr>
        </p:pic>
      </p:grpSp>
      <p:grpSp>
        <p:nvGrpSpPr>
          <p:cNvPr id="106" name="Group 105">
            <a:extLst>
              <a:ext uri="{FF2B5EF4-FFF2-40B4-BE49-F238E27FC236}">
                <a16:creationId xmlns:a16="http://schemas.microsoft.com/office/drawing/2014/main" id="{831B7BDE-74F3-AC5A-1B59-7132645F8CD4}"/>
              </a:ext>
            </a:extLst>
          </p:cNvPr>
          <p:cNvGrpSpPr/>
          <p:nvPr/>
        </p:nvGrpSpPr>
        <p:grpSpPr>
          <a:xfrm>
            <a:off x="10195084" y="1462475"/>
            <a:ext cx="1696592" cy="1471378"/>
            <a:chOff x="10195084" y="1462475"/>
            <a:chExt cx="1696592" cy="1471378"/>
          </a:xfrm>
        </p:grpSpPr>
        <p:sp>
          <p:nvSpPr>
            <p:cNvPr id="107" name="TextBox 106">
              <a:extLst>
                <a:ext uri="{FF2B5EF4-FFF2-40B4-BE49-F238E27FC236}">
                  <a16:creationId xmlns:a16="http://schemas.microsoft.com/office/drawing/2014/main" id="{F4488CEF-8D88-854C-4E1E-FBE1FC737306}"/>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noProof="0">
                  <a:solidFill>
                    <a:srgbClr val="C03BC4"/>
                  </a:solidFill>
                  <a:latin typeface="Segoe UI Semibold"/>
                </a:rPr>
                <a:t>Amanda</a:t>
              </a:r>
              <a:br>
                <a:rPr lang="en-US" sz="2400" noProof="0">
                  <a:solidFill>
                    <a:srgbClr val="C03BC4"/>
                  </a:solidFill>
                  <a:latin typeface="Segoe UI Semibold"/>
                </a:rPr>
              </a:br>
              <a:r>
                <a:rPr lang="en-US" sz="1600" noProof="0">
                  <a:solidFill>
                    <a:srgbClr val="C03BC4"/>
                  </a:solidFill>
                  <a:latin typeface="Segoe UI" panose="020B0502040204020203" pitchFamily="34" charset="0"/>
                  <a:cs typeface="Segoe UI" panose="020B0502040204020203" pitchFamily="34" charset="0"/>
                </a:rPr>
                <a:t>is a Corporate Counsel</a:t>
              </a:r>
              <a:br>
                <a:rPr lang="en-US" sz="1600" noProof="0">
                  <a:solidFill>
                    <a:srgbClr val="C03BC4"/>
                  </a:solidFill>
                  <a:latin typeface="Segoe UI" panose="020B0502040204020203" pitchFamily="34" charset="0"/>
                  <a:cs typeface="Segoe UI" panose="020B0502040204020203" pitchFamily="34" charset="0"/>
                </a:rPr>
              </a:br>
              <a:endParaRPr lang="en-US" sz="1600" noProof="0">
                <a:solidFill>
                  <a:srgbClr val="C03BC4"/>
                </a:solidFill>
                <a:latin typeface="Segoe UI" panose="020B0502040204020203" pitchFamily="34" charset="0"/>
                <a:cs typeface="Segoe UI" panose="020B0502040204020203" pitchFamily="34" charset="0"/>
              </a:endParaRPr>
            </a:p>
          </p:txBody>
        </p:sp>
        <p:pic>
          <p:nvPicPr>
            <p:cNvPr id="108" name="Graphic 107">
              <a:extLst>
                <a:ext uri="{FF2B5EF4-FFF2-40B4-BE49-F238E27FC236}">
                  <a16:creationId xmlns:a16="http://schemas.microsoft.com/office/drawing/2014/main" id="{1C2B2021-F767-F3D5-4C24-3EE5F4DC1FF8}"/>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659063"/>
              <a:ext cx="274790" cy="274790"/>
            </a:xfrm>
            <a:prstGeom prst="rect">
              <a:avLst/>
            </a:prstGeom>
          </p:spPr>
        </p:pic>
      </p:grpSp>
      <p:grpSp>
        <p:nvGrpSpPr>
          <p:cNvPr id="210" name="Group 209">
            <a:extLst>
              <a:ext uri="{FF2B5EF4-FFF2-40B4-BE49-F238E27FC236}">
                <a16:creationId xmlns:a16="http://schemas.microsoft.com/office/drawing/2014/main" id="{8412BE72-50B7-3290-82EE-DD7D098B7EBB}"/>
              </a:ext>
            </a:extLst>
          </p:cNvPr>
          <p:cNvGrpSpPr/>
          <p:nvPr/>
        </p:nvGrpSpPr>
        <p:grpSpPr>
          <a:xfrm>
            <a:off x="3947719" y="2721252"/>
            <a:ext cx="2351135" cy="360000"/>
            <a:chOff x="588263" y="1217924"/>
            <a:chExt cx="2351135" cy="360000"/>
          </a:xfrm>
        </p:grpSpPr>
        <p:pic>
          <p:nvPicPr>
            <p:cNvPr id="211" name="Picture 210" descr="Zip Co logo SVG free download, id: 101874 - Brandlogos.net">
              <a:hlinkClick r:id="rId11"/>
              <a:extLst>
                <a:ext uri="{FF2B5EF4-FFF2-40B4-BE49-F238E27FC236}">
                  <a16:creationId xmlns:a16="http://schemas.microsoft.com/office/drawing/2014/main" id="{85E54070-2B16-040F-3255-062E2F2DA5C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12" name="TextBox 211">
              <a:extLst>
                <a:ext uri="{FF2B5EF4-FFF2-40B4-BE49-F238E27FC236}">
                  <a16:creationId xmlns:a16="http://schemas.microsoft.com/office/drawing/2014/main" id="{D494DB19-5E60-0311-3E9E-C3D0556299F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13" name="Group 212">
            <a:extLst>
              <a:ext uri="{FF2B5EF4-FFF2-40B4-BE49-F238E27FC236}">
                <a16:creationId xmlns:a16="http://schemas.microsoft.com/office/drawing/2014/main" id="{9CA3F6B5-F844-9D31-F29F-27622C7754A4}"/>
              </a:ext>
            </a:extLst>
          </p:cNvPr>
          <p:cNvGrpSpPr/>
          <p:nvPr/>
        </p:nvGrpSpPr>
        <p:grpSpPr>
          <a:xfrm>
            <a:off x="812633" y="2721252"/>
            <a:ext cx="2351135" cy="360000"/>
            <a:chOff x="588263" y="1697756"/>
            <a:chExt cx="2351135" cy="360000"/>
          </a:xfrm>
        </p:grpSpPr>
        <p:pic>
          <p:nvPicPr>
            <p:cNvPr id="214" name="Picture 213">
              <a:extLst>
                <a:ext uri="{FF2B5EF4-FFF2-40B4-BE49-F238E27FC236}">
                  <a16:creationId xmlns:a16="http://schemas.microsoft.com/office/drawing/2014/main" id="{0D09779A-A7DF-3293-90EE-17B522EB699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5" name="TextBox 214">
              <a:extLst>
                <a:ext uri="{FF2B5EF4-FFF2-40B4-BE49-F238E27FC236}">
                  <a16:creationId xmlns:a16="http://schemas.microsoft.com/office/drawing/2014/main" id="{92C6F363-1BEE-B632-23F4-9437945D68C7}"/>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6" name="Group 215">
            <a:extLst>
              <a:ext uri="{FF2B5EF4-FFF2-40B4-BE49-F238E27FC236}">
                <a16:creationId xmlns:a16="http://schemas.microsoft.com/office/drawing/2014/main" id="{F4D7BB73-1748-0F1B-DBCE-4A4E5E925AEC}"/>
              </a:ext>
            </a:extLst>
          </p:cNvPr>
          <p:cNvGrpSpPr/>
          <p:nvPr/>
        </p:nvGrpSpPr>
        <p:grpSpPr>
          <a:xfrm>
            <a:off x="7198028" y="2721252"/>
            <a:ext cx="2351135" cy="360000"/>
            <a:chOff x="588263" y="2177588"/>
            <a:chExt cx="2351135" cy="360000"/>
          </a:xfrm>
        </p:grpSpPr>
        <p:pic>
          <p:nvPicPr>
            <p:cNvPr id="217" name="Picture 216">
              <a:extLst>
                <a:ext uri="{FF2B5EF4-FFF2-40B4-BE49-F238E27FC236}">
                  <a16:creationId xmlns:a16="http://schemas.microsoft.com/office/drawing/2014/main" id="{41FD8049-42B8-B4BE-7EA2-47B2CA191CB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218" name="TextBox 217">
              <a:extLst>
                <a:ext uri="{FF2B5EF4-FFF2-40B4-BE49-F238E27FC236}">
                  <a16:creationId xmlns:a16="http://schemas.microsoft.com/office/drawing/2014/main" id="{48C91343-5AE9-722C-F0C3-144D56932BA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9" name="Group 218">
            <a:extLst>
              <a:ext uri="{FF2B5EF4-FFF2-40B4-BE49-F238E27FC236}">
                <a16:creationId xmlns:a16="http://schemas.microsoft.com/office/drawing/2014/main" id="{2B06FE42-F907-ECA9-1A52-5671F6247485}"/>
              </a:ext>
            </a:extLst>
          </p:cNvPr>
          <p:cNvGrpSpPr/>
          <p:nvPr/>
        </p:nvGrpSpPr>
        <p:grpSpPr>
          <a:xfrm>
            <a:off x="7198028" y="5156688"/>
            <a:ext cx="2351135" cy="360000"/>
            <a:chOff x="588263" y="2657420"/>
            <a:chExt cx="2351135" cy="360000"/>
          </a:xfrm>
        </p:grpSpPr>
        <p:pic>
          <p:nvPicPr>
            <p:cNvPr id="220" name="Picture 219">
              <a:extLst>
                <a:ext uri="{FF2B5EF4-FFF2-40B4-BE49-F238E27FC236}">
                  <a16:creationId xmlns:a16="http://schemas.microsoft.com/office/drawing/2014/main" id="{E98CA6F7-98F0-67E4-D37B-627C79BF90E3}"/>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21" name="TextBox 220">
              <a:extLst>
                <a:ext uri="{FF2B5EF4-FFF2-40B4-BE49-F238E27FC236}">
                  <a16:creationId xmlns:a16="http://schemas.microsoft.com/office/drawing/2014/main" id="{DC7D42B3-21DA-9B87-A6DC-58DAC89AAAC9}"/>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2" name="Group 221">
            <a:extLst>
              <a:ext uri="{FF2B5EF4-FFF2-40B4-BE49-F238E27FC236}">
                <a16:creationId xmlns:a16="http://schemas.microsoft.com/office/drawing/2014/main" id="{276419B1-6593-C3FB-083D-0865FAE2C639}"/>
              </a:ext>
            </a:extLst>
          </p:cNvPr>
          <p:cNvGrpSpPr/>
          <p:nvPr/>
        </p:nvGrpSpPr>
        <p:grpSpPr>
          <a:xfrm>
            <a:off x="3947719" y="5156688"/>
            <a:ext cx="2368026" cy="360000"/>
            <a:chOff x="3277688" y="1217924"/>
            <a:chExt cx="2368026" cy="360000"/>
          </a:xfrm>
        </p:grpSpPr>
        <p:pic>
          <p:nvPicPr>
            <p:cNvPr id="223" name="Picture 222">
              <a:extLst>
                <a:ext uri="{FF2B5EF4-FFF2-40B4-BE49-F238E27FC236}">
                  <a16:creationId xmlns:a16="http://schemas.microsoft.com/office/drawing/2014/main" id="{E5608645-D92C-FE92-3E82-88CEC38A00E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3277688" y="1217924"/>
              <a:ext cx="360000" cy="360000"/>
            </a:xfrm>
            <a:prstGeom prst="ellipse">
              <a:avLst/>
            </a:prstGeom>
            <a:solidFill>
              <a:schemeClr val="bg1"/>
            </a:solidFill>
          </p:spPr>
        </p:pic>
        <p:sp>
          <p:nvSpPr>
            <p:cNvPr id="224" name="TextBox 223">
              <a:extLst>
                <a:ext uri="{FF2B5EF4-FFF2-40B4-BE49-F238E27FC236}">
                  <a16:creationId xmlns:a16="http://schemas.microsoft.com/office/drawing/2014/main" id="{3B61822F-B52D-E015-C2D0-7253DAB8CE2B}"/>
                </a:ext>
                <a:ext uri="{C183D7F6-B498-43B3-948B-1728B52AA6E4}">
                  <adec:decorative xmlns:adec="http://schemas.microsoft.com/office/drawing/2017/decorative" val="0"/>
                </a:ext>
              </a:extLst>
            </p:cNvPr>
            <p:cNvSpPr txBox="1"/>
            <p:nvPr/>
          </p:nvSpPr>
          <p:spPr>
            <a:xfrm>
              <a:off x="3753530"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OneNote</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25" name="Group 224">
            <a:extLst>
              <a:ext uri="{FF2B5EF4-FFF2-40B4-BE49-F238E27FC236}">
                <a16:creationId xmlns:a16="http://schemas.microsoft.com/office/drawing/2014/main" id="{BCFB4117-6EE4-AFF8-7420-19A226D67A87}"/>
              </a:ext>
            </a:extLst>
          </p:cNvPr>
          <p:cNvGrpSpPr/>
          <p:nvPr/>
        </p:nvGrpSpPr>
        <p:grpSpPr>
          <a:xfrm>
            <a:off x="812633" y="5156688"/>
            <a:ext cx="2351135" cy="360000"/>
            <a:chOff x="588263" y="1217924"/>
            <a:chExt cx="2351135" cy="360000"/>
          </a:xfrm>
        </p:grpSpPr>
        <p:pic>
          <p:nvPicPr>
            <p:cNvPr id="226" name="Picture 225" descr="Zip Co logo SVG free download, id: 101874 - Brandlogos.net">
              <a:hlinkClick r:id="rId11"/>
              <a:extLst>
                <a:ext uri="{FF2B5EF4-FFF2-40B4-BE49-F238E27FC236}">
                  <a16:creationId xmlns:a16="http://schemas.microsoft.com/office/drawing/2014/main" id="{D4346EE7-26EA-8CDA-F3AE-EB1C5AE13C73}"/>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7" name="TextBox 226">
              <a:extLst>
                <a:ext uri="{FF2B5EF4-FFF2-40B4-BE49-F238E27FC236}">
                  <a16:creationId xmlns:a16="http://schemas.microsoft.com/office/drawing/2014/main" id="{0B98BAD5-B277-A531-98C4-A551BDDEE52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pic>
        <p:nvPicPr>
          <p:cNvPr id="4" name="Picture 3">
            <a:extLst>
              <a:ext uri="{FF2B5EF4-FFF2-40B4-BE49-F238E27FC236}">
                <a16:creationId xmlns:a16="http://schemas.microsoft.com/office/drawing/2014/main" id="{75A8CFB1-F6D7-33BF-18BC-E6E3E5F373AC}"/>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9752427" y="3022444"/>
            <a:ext cx="2439573" cy="3835557"/>
          </a:xfrm>
          <a:prstGeom prst="rect">
            <a:avLst/>
          </a:prstGeom>
        </p:spPr>
      </p:pic>
    </p:spTree>
    <p:extLst>
      <p:ext uri="{BB962C8B-B14F-4D97-AF65-F5344CB8AC3E}">
        <p14:creationId xmlns:p14="http://schemas.microsoft.com/office/powerpoint/2010/main" val="3375106224"/>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404</Words>
  <Application>Microsoft Office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Corporate Counsel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2025-02-11T21:16:25Z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