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0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7A4323-2DCB-5E93-6A2E-D120FC11F6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677C47-7F4E-6441-C7E7-ADD102FEE3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99DFC1-B1C1-4DED-9603-A37252BC55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AB9C3-DE02-56B8-3D3E-75E77B0F85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91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hyperlink" Target="https://support.microsoft.com/en-us/copilot-teams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11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9.png"/><Relationship Id="rId15" Type="http://schemas.openxmlformats.org/officeDocument/2006/relationships/image" Target="../media/image17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1011D8-2212-2170-26C4-DC02CEB0A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67">
            <a:extLst>
              <a:ext uri="{FF2B5EF4-FFF2-40B4-BE49-F238E27FC236}">
                <a16:creationId xmlns:a16="http://schemas.microsoft.com/office/drawing/2014/main" id="{E63B36F7-66E3-DDB5-DE9D-93F1D7A6E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 Clerk of Courts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235FBC0D-A927-2641-2CA9-C0D363379C1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1" y="521099"/>
            <a:ext cx="4022928" cy="169277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Microsoft 365 Copilot</a:t>
            </a:r>
            <a:endParaRPr lang="en-US" noProof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07427369-D361-24A9-035A-09B27703268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B8E79E06-4010-2002-A301-919B2360EE6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838BC9E-AEE5-8213-CB9B-6AB0F266B72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A778CCE0-6B6D-0E77-70C8-2ECD2B859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F530C0B-9AAD-6173-BEED-088917C43880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869B1C1A-3799-BD09-E287-101E79E30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~45 minutes per day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76A948F8-E86A-524E-C02F-3FFD9B193F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2E0BE00-6271-E06E-F621-D545F52A3AB4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C4CB000B-2691-28B5-F3F3-C954E7E2D0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Research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D5D8E4A5-1517-2C3A-46F5-ED3F519057D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9E102EC-8BFA-B04B-45C1-C6DB14044D58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84007A80-7A42-3FFB-B398-42B7BC566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</a:t>
              </a:r>
              <a:r>
                <a:rPr lang="en-US" sz="900" noProof="0">
                  <a:solidFill>
                    <a:srgbClr val="73391D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Communication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37F2348E-DCA5-B3A9-FC81-84B3F5BC0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99A09E0-6D3D-9495-5E7D-475E9CED8DD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77" name="Rectangle: Rounded Corners 6">
            <a:extLst>
              <a:ext uri="{FF2B5EF4-FFF2-40B4-BE49-F238E27FC236}">
                <a16:creationId xmlns:a16="http://schemas.microsoft.com/office/drawing/2014/main" id="{AD42B71F-F016-A69E-2D2C-41E6594C2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5753713"/>
            <a:ext cx="2705513" cy="597470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Sort this list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 of outstanding payments from largest to smallest.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b="1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8" name="Rectangle: Rounded Corners 4">
            <a:extLst>
              <a:ext uri="{FF2B5EF4-FFF2-40B4-BE49-F238E27FC236}">
                <a16:creationId xmlns:a16="http://schemas.microsoft.com/office/drawing/2014/main" id="{BE900E7B-AFFA-4B9A-ACF9-4DC32006EB4D}"/>
              </a:ext>
            </a:extLst>
          </p:cNvPr>
          <p:cNvSpPr/>
          <p:nvPr/>
        </p:nvSpPr>
        <p:spPr bwMode="auto">
          <a:xfrm>
            <a:off x="566416" y="4048426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5:00 pm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FF145B2-8771-1CA9-F4B9-B2AD233D3BB5}"/>
              </a:ext>
            </a:extLst>
          </p:cNvPr>
          <p:cNvSpPr txBox="1"/>
          <p:nvPr/>
        </p:nvSpPr>
        <p:spPr>
          <a:xfrm>
            <a:off x="566415" y="4500890"/>
            <a:ext cx="274820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At the end of the day, use Copilot in Excel to analyze outstanding payments.</a:t>
            </a:r>
          </a:p>
        </p:txBody>
      </p:sp>
      <p:sp>
        <p:nvSpPr>
          <p:cNvPr id="81" name="Rectangle: Rounded Corners 6">
            <a:extLst>
              <a:ext uri="{FF2B5EF4-FFF2-40B4-BE49-F238E27FC236}">
                <a16:creationId xmlns:a16="http://schemas.microsoft.com/office/drawing/2014/main" id="{ABF3BC30-D911-E286-09F9-9B5B6DE6F3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5751931"/>
            <a:ext cx="2705513" cy="48065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Summarize this transcript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and provide  a summary of court orders and payment arrangements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1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3" name="Rectangle: Rounded Corners 7">
            <a:extLst>
              <a:ext uri="{FF2B5EF4-FFF2-40B4-BE49-F238E27FC236}">
                <a16:creationId xmlns:a16="http://schemas.microsoft.com/office/drawing/2014/main" id="{CEF284E9-1DB3-AFD5-279C-C22F88609F47}"/>
              </a:ext>
            </a:extLst>
          </p:cNvPr>
          <p:cNvSpPr/>
          <p:nvPr/>
        </p:nvSpPr>
        <p:spPr bwMode="auto">
          <a:xfrm>
            <a:off x="7074495" y="405058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2:00 pm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AF52A07C-8A58-47EC-9782-E854394F4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3167836"/>
            <a:ext cx="2705513" cy="66583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Review my last 24 hours of email, identify tasks and create list of priorities; review schedule and create reminders for 30 minutes ahead of each meeting.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9BF5914-13D5-F119-05DA-66A5E16A1944}"/>
              </a:ext>
            </a:extLst>
          </p:cNvPr>
          <p:cNvSpPr txBox="1"/>
          <p:nvPr/>
        </p:nvSpPr>
        <p:spPr>
          <a:xfrm>
            <a:off x="566414" y="2033954"/>
            <a:ext cx="270551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Arrive at the courthouse and use Copilot</a:t>
            </a:r>
            <a:b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</a:br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to organize emails and review schedule and tasks.</a:t>
            </a:r>
          </a:p>
        </p:txBody>
      </p:sp>
      <p:sp>
        <p:nvSpPr>
          <p:cNvPr id="87" name="Rectangle: Rounded Corners 11">
            <a:extLst>
              <a:ext uri="{FF2B5EF4-FFF2-40B4-BE49-F238E27FC236}">
                <a16:creationId xmlns:a16="http://schemas.microsoft.com/office/drawing/2014/main" id="{EF5C86D4-7164-C495-50A3-FB37BAD4A1E7}"/>
              </a:ext>
            </a:extLst>
          </p:cNvPr>
          <p:cNvSpPr/>
          <p:nvPr/>
        </p:nvSpPr>
        <p:spPr bwMode="auto">
          <a:xfrm>
            <a:off x="566416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7:00 am</a:t>
            </a:r>
          </a:p>
        </p:txBody>
      </p:sp>
      <p:sp>
        <p:nvSpPr>
          <p:cNvPr id="88" name="Rectangle: Rounded Corners 6">
            <a:extLst>
              <a:ext uri="{FF2B5EF4-FFF2-40B4-BE49-F238E27FC236}">
                <a16:creationId xmlns:a16="http://schemas.microsoft.com/office/drawing/2014/main" id="{742E19F0-BA92-53E8-0F58-A9C0AC179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802523" y="3167835"/>
            <a:ext cx="2844911" cy="6670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Find where person mentioned [phone call to defendant].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9" name="Rectangle: Rounded Corners 13">
            <a:extLst>
              <a:ext uri="{FF2B5EF4-FFF2-40B4-BE49-F238E27FC236}">
                <a16:creationId xmlns:a16="http://schemas.microsoft.com/office/drawing/2014/main" id="{1B1ABFDC-3EDA-0582-22D6-33BB8ECC9670}"/>
              </a:ext>
            </a:extLst>
          </p:cNvPr>
          <p:cNvSpPr/>
          <p:nvPr/>
        </p:nvSpPr>
        <p:spPr bwMode="auto">
          <a:xfrm>
            <a:off x="382045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8:00 am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5BAE859-0183-EAAB-1046-D5F692DD9610}"/>
              </a:ext>
            </a:extLst>
          </p:cNvPr>
          <p:cNvSpPr txBox="1"/>
          <p:nvPr/>
        </p:nvSpPr>
        <p:spPr>
          <a:xfrm>
            <a:off x="3802523" y="2033954"/>
            <a:ext cx="2907304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As court sessions commence, Copilot promptly transcribes the events, producing a preliminary transcript that is searchable within minutes, enabling concentration on the ongoing court proceedings.</a:t>
            </a:r>
          </a:p>
        </p:txBody>
      </p:sp>
      <p:sp>
        <p:nvSpPr>
          <p:cNvPr id="91" name="Rectangle: Rounded Corners 15">
            <a:extLst>
              <a:ext uri="{FF2B5EF4-FFF2-40B4-BE49-F238E27FC236}">
                <a16:creationId xmlns:a16="http://schemas.microsoft.com/office/drawing/2014/main" id="{27FD7EC7-93A3-E6E1-E957-AB44A546D55C}"/>
              </a:ext>
            </a:extLst>
          </p:cNvPr>
          <p:cNvSpPr/>
          <p:nvPr/>
        </p:nvSpPr>
        <p:spPr bwMode="auto">
          <a:xfrm>
            <a:off x="707449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10:30 am</a:t>
            </a:r>
          </a:p>
        </p:txBody>
      </p:sp>
      <p:sp>
        <p:nvSpPr>
          <p:cNvPr id="92" name="Rectangle: Rounded Corners 6">
            <a:extLst>
              <a:ext uri="{FF2B5EF4-FFF2-40B4-BE49-F238E27FC236}">
                <a16:creationId xmlns:a16="http://schemas.microsoft.com/office/drawing/2014/main" id="{9A154D7E-DC27-A38E-7835-66AB7A2E21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3167835"/>
            <a:ext cx="2705513" cy="66583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Summarize this email thread.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74F24A3-1F34-17AB-DA7C-DED82FBFB01E}"/>
              </a:ext>
            </a:extLst>
          </p:cNvPr>
          <p:cNvSpPr txBox="1"/>
          <p:nvPr/>
        </p:nvSpPr>
        <p:spPr>
          <a:xfrm>
            <a:off x="7074494" y="2033954"/>
            <a:ext cx="2705513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During a break in proceedings, use Copilot</a:t>
            </a:r>
            <a:b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</a:b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to draft and send updates to other court staff members and summarize new emails to identify new action items.</a:t>
            </a:r>
          </a:p>
        </p:txBody>
      </p:sp>
      <p:sp>
        <p:nvSpPr>
          <p:cNvPr id="94" name="Rectangle: Rounded Corners 6">
            <a:extLst>
              <a:ext uri="{FF2B5EF4-FFF2-40B4-BE49-F238E27FC236}">
                <a16:creationId xmlns:a16="http://schemas.microsoft.com/office/drawing/2014/main" id="{6CEA3358-672E-9B39-E918-B6888E10A0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690824" y="5750163"/>
            <a:ext cx="2844911" cy="480654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Find and summarize relevant documents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, statutes, presidents and case law on [subject of case]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5" name="Rectangle: Rounded Corners 19">
            <a:extLst>
              <a:ext uri="{FF2B5EF4-FFF2-40B4-BE49-F238E27FC236}">
                <a16:creationId xmlns:a16="http://schemas.microsoft.com/office/drawing/2014/main" id="{FFDEA890-16B3-FED8-E8BD-F59BE582AA34}"/>
              </a:ext>
            </a:extLst>
          </p:cNvPr>
          <p:cNvSpPr/>
          <p:nvPr/>
        </p:nvSpPr>
        <p:spPr bwMode="auto">
          <a:xfrm>
            <a:off x="3820455" y="405101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3:00 pm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AF188B3-9EEA-0169-4B97-713FD631028C}"/>
              </a:ext>
            </a:extLst>
          </p:cNvPr>
          <p:cNvSpPr txBox="1"/>
          <p:nvPr/>
        </p:nvSpPr>
        <p:spPr>
          <a:xfrm>
            <a:off x="3690700" y="4500890"/>
            <a:ext cx="3026453" cy="74982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The Clerk performs in-depth legal research at</a:t>
            </a:r>
            <a:b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</a:b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the request of the Judge, using Copilot to find legal precedents, statutes, and case law. Present these findings and insights to the Judge in a concise manner, along with relevant references in a Word document.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2AECCEB2-ED2F-EC47-D3D4-8F660AD49D19}"/>
              </a:ext>
            </a:extLst>
          </p:cNvPr>
          <p:cNvSpPr>
            <a:spLocks/>
          </p:cNvSpPr>
          <p:nvPr/>
        </p:nvSpPr>
        <p:spPr bwMode="auto">
          <a:xfrm>
            <a:off x="7500428" y="52734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D8DD7FA3-C750-9ED6-68F7-867E768B4A4B}"/>
              </a:ext>
            </a:extLst>
          </p:cNvPr>
          <p:cNvSpPr txBox="1"/>
          <p:nvPr/>
        </p:nvSpPr>
        <p:spPr>
          <a:xfrm>
            <a:off x="10206183" y="1796300"/>
            <a:ext cx="1905067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2400" noProof="0">
                <a:solidFill>
                  <a:schemeClr val="accent3"/>
                </a:solidFill>
                <a:latin typeface="Segoe UI Semibold"/>
              </a:rPr>
              <a:t>Esther</a:t>
            </a:r>
          </a:p>
          <a:p>
            <a:pPr algn="r"/>
            <a:r>
              <a:rPr kumimoji="0" lang="en-US" sz="160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is a Clerk of Court.</a:t>
            </a:r>
          </a:p>
          <a:p>
            <a:pPr algn="r"/>
            <a:endParaRPr kumimoji="0" lang="en-US" sz="2000" u="none" strike="noStrike" kern="1200" cap="none" spc="0" normalizeH="0" baseline="0" noProof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3" name="Graphic 152">
            <a:extLst>
              <a:ext uri="{FF2B5EF4-FFF2-40B4-BE49-F238E27FC236}">
                <a16:creationId xmlns:a16="http://schemas.microsoft.com/office/drawing/2014/main" id="{89749977-4A4F-EA3B-D105-564A716CD49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11104484" y="2665916"/>
            <a:ext cx="274790" cy="2747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3114216-DD3E-EFA2-D762-1575C7B02D8E}"/>
              </a:ext>
            </a:extLst>
          </p:cNvPr>
          <p:cNvSpPr txBox="1"/>
          <p:nvPr/>
        </p:nvSpPr>
        <p:spPr>
          <a:xfrm>
            <a:off x="7068596" y="4494256"/>
            <a:ext cx="2901234" cy="74982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Using the automated transcript from the</a:t>
            </a:r>
            <a:b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</a:b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morning session, use Copilot to create a summary of the court orders and payment arrangements outlined by the Judges for each case, ensuring that all necessary information was accurately documented.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80E41ED-A401-1196-BC26-65DCB6DF1EC3}"/>
              </a:ext>
            </a:extLst>
          </p:cNvPr>
          <p:cNvGrpSpPr/>
          <p:nvPr/>
        </p:nvGrpSpPr>
        <p:grpSpPr>
          <a:xfrm>
            <a:off x="653131" y="2640954"/>
            <a:ext cx="2011569" cy="411480"/>
            <a:chOff x="4495083" y="5273411"/>
            <a:chExt cx="2011569" cy="411480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2C740740-125A-C45F-6323-18D6A0527A9D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A4C70534-BFF5-646A-0524-64039DBAB1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36" name="Picture 35" descr="Zip Co logo SVG free download, id: 101874 - Brandlogos.net">
                <a:hlinkClick r:id="rId11"/>
                <a:extLst>
                  <a:ext uri="{FF2B5EF4-FFF2-40B4-BE49-F238E27FC236}">
                    <a16:creationId xmlns:a16="http://schemas.microsoft.com/office/drawing/2014/main" id="{D21793BA-A8B9-0AAD-FE5B-E91323822893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68E1B90-BB7F-D03D-CD7A-E6C539B1EFF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0283" y="5411550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EDA1FD5-FA0B-FE81-58AD-9F3844529CC9}"/>
              </a:ext>
            </a:extLst>
          </p:cNvPr>
          <p:cNvGrpSpPr/>
          <p:nvPr/>
        </p:nvGrpSpPr>
        <p:grpSpPr>
          <a:xfrm>
            <a:off x="3907760" y="2694791"/>
            <a:ext cx="2118640" cy="411480"/>
            <a:chOff x="-900503" y="2282565"/>
            <a:chExt cx="2118640" cy="411480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AA9D7FBC-A535-2664-7DE5-DC6465EA6B03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0503" y="2282565"/>
              <a:ext cx="411480" cy="41148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900" b="1" kern="0" noProof="0">
                <a:solidFill>
                  <a:srgbClr val="1A1A1A"/>
                </a:solidFill>
                <a:latin typeface="Segoe UI"/>
              </a:endParaRPr>
            </a:p>
          </p:txBody>
        </p:sp>
        <p:pic>
          <p:nvPicPr>
            <p:cNvPr id="39" name="Picture 6" descr="Microsoft Teams Logo, symbol, meaning, history, PNG">
              <a:hlinkClick r:id="rId13"/>
              <a:extLst>
                <a:ext uri="{FF2B5EF4-FFF2-40B4-BE49-F238E27FC236}">
                  <a16:creationId xmlns:a16="http://schemas.microsoft.com/office/drawing/2014/main" id="{732C19AF-DCD4-EAF7-17F2-E781FF06957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244" r="20244"/>
            <a:stretch/>
          </p:blipFill>
          <p:spPr bwMode="auto">
            <a:xfrm>
              <a:off x="-752957" y="2417245"/>
              <a:ext cx="188383" cy="1780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2DA4C6A-A32B-F789-D974-AA76EE40C2B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383919" y="2401037"/>
              <a:ext cx="160205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Teams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814CA79-4463-687F-ADD7-31367152CE02}"/>
              </a:ext>
            </a:extLst>
          </p:cNvPr>
          <p:cNvGrpSpPr/>
          <p:nvPr/>
        </p:nvGrpSpPr>
        <p:grpSpPr>
          <a:xfrm>
            <a:off x="4012265" y="5269635"/>
            <a:ext cx="2011569" cy="411480"/>
            <a:chOff x="4495083" y="5273411"/>
            <a:chExt cx="2011569" cy="411480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9757FA28-058E-FA52-7B37-EBB693715286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9AC299B9-693D-BD57-166E-C5F5AB34AE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54" name="Picture 53" descr="Zip Co logo SVG free download, id: 101874 - Brandlogos.net">
                <a:hlinkClick r:id="rId11"/>
                <a:extLst>
                  <a:ext uri="{FF2B5EF4-FFF2-40B4-BE49-F238E27FC236}">
                    <a16:creationId xmlns:a16="http://schemas.microsoft.com/office/drawing/2014/main" id="{B9D141BC-F171-8024-4667-FB8374AF58AF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DB69038-941F-63CA-25DE-D198ED2773A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0283" y="5411550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A9D04E7-D1B4-1097-7606-274E4ACE4405}"/>
              </a:ext>
            </a:extLst>
          </p:cNvPr>
          <p:cNvGrpSpPr/>
          <p:nvPr/>
        </p:nvGrpSpPr>
        <p:grpSpPr>
          <a:xfrm>
            <a:off x="7245011" y="2719630"/>
            <a:ext cx="2351135" cy="360000"/>
            <a:chOff x="588263" y="1697756"/>
            <a:chExt cx="2351135" cy="360000"/>
          </a:xfrm>
        </p:grpSpPr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6CD4FCBF-89E7-259B-40BD-B33117D253AA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043A4B5-2895-5EB0-EB59-6CEBD0611DE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65E7E04-461E-3844-305D-4750C65D3863}"/>
              </a:ext>
            </a:extLst>
          </p:cNvPr>
          <p:cNvGrpSpPr/>
          <p:nvPr/>
        </p:nvGrpSpPr>
        <p:grpSpPr>
          <a:xfrm>
            <a:off x="7245011" y="5287744"/>
            <a:ext cx="2011569" cy="411480"/>
            <a:chOff x="4495083" y="5273411"/>
            <a:chExt cx="2011569" cy="411480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8AF92C26-EE08-FE78-109F-47EA754ECAB9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B7D412CD-3D15-2EA4-486E-8899EF297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70" name="Picture 69" descr="Zip Co logo SVG free download, id: 101874 - Brandlogos.net">
                <a:hlinkClick r:id="rId11"/>
                <a:extLst>
                  <a:ext uri="{FF2B5EF4-FFF2-40B4-BE49-F238E27FC236}">
                    <a16:creationId xmlns:a16="http://schemas.microsoft.com/office/drawing/2014/main" id="{163456E2-7357-F79B-CEC6-AB8BBC2F4B8F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5C24AFF-A0AD-B525-1C60-7F817D62C96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0283" y="5411550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pic>
        <p:nvPicPr>
          <p:cNvPr id="71" name="Picture 70" descr="A person holding a tablet&#10;&#10;Description automatically generated">
            <a:extLst>
              <a:ext uri="{FF2B5EF4-FFF2-40B4-BE49-F238E27FC236}">
                <a16:creationId xmlns:a16="http://schemas.microsoft.com/office/drawing/2014/main" id="{A03E2B1F-507B-411A-DF84-19C777B75668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069"/>
          <a:stretch/>
        </p:blipFill>
        <p:spPr>
          <a:xfrm>
            <a:off x="9904276" y="3007528"/>
            <a:ext cx="2451264" cy="3836411"/>
          </a:xfrm>
          <a:prstGeom prst="rect">
            <a:avLst/>
          </a:prstGeom>
        </p:spPr>
      </p:pic>
      <p:grpSp>
        <p:nvGrpSpPr>
          <p:cNvPr id="72" name="Group 71">
            <a:extLst>
              <a:ext uri="{FF2B5EF4-FFF2-40B4-BE49-F238E27FC236}">
                <a16:creationId xmlns:a16="http://schemas.microsoft.com/office/drawing/2014/main" id="{F861FDD6-3784-CFB9-6D0B-F182FEAA407C}"/>
              </a:ext>
            </a:extLst>
          </p:cNvPr>
          <p:cNvGrpSpPr/>
          <p:nvPr/>
        </p:nvGrpSpPr>
        <p:grpSpPr>
          <a:xfrm>
            <a:off x="906113" y="5385843"/>
            <a:ext cx="2361959" cy="360000"/>
            <a:chOff x="577439" y="3137252"/>
            <a:chExt cx="2361959" cy="360000"/>
          </a:xfrm>
        </p:grpSpPr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6A6E0609-774A-831B-3959-D65095C7D0A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9015BDE0-404D-B4E5-C8B1-F7FF6EF24A0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722516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339</Words>
  <Application>Microsoft Office PowerPoint</Application>
  <PresentationFormat>Widescreen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Clerk of Courts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2025-02-11T14:56:51Z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