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50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7E090-2898-4C5B-8636-B01C91BC2635}" v="2539" dt="2025-02-10T22:01:53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34AA8-8308-0921-9192-2B742801D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35E2D0-876F-2CC9-F4AB-FB50669E1A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3F78F6-57F3-9E42-EAF3-3739225FF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63750-34DA-C6D6-B24A-35AE800B55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A88C-D68B-7E43-B6BD-8EAA30609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6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7" name="Step 2 Title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Step 2 Top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Step 2 Bottom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9" name="Step 3 Title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Step 3 Top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Step 3 Bottom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00" name="Step 4 Title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Step 4 Top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Step 4 Bottom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8" name="Step 5 Title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Step 5 Top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Step 5 Bottom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6" name="Step 6 Title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Step 6 Top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6 Bottom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" name="Circle 1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2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Circle 3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3" name="Footnote">
            <a:extLst>
              <a:ext uri="{FF2B5EF4-FFF2-40B4-BE49-F238E27FC236}">
                <a16:creationId xmlns:a16="http://schemas.microsoft.com/office/drawing/2014/main" id="{06DCEE78-A961-202E-B0EE-36041A6708D1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Circle 1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Circle 2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3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hyperlink" Target="https://support.microsoft.com/en-us/topic/overview-of-microsoft-365-chat-preview-5b00a52d-7296-48ee-b938-b95b7209f737" TargetMode="External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hyperlink" Target="https://support.microsoft.com/en-us/copilot-team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EA336-4CA6-EA68-189C-802CAD612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2D8412BD-4C8B-0AD8-D92B-25F2A7870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 noProof="0"/>
              <a:t>A day in the life of a Civil Engineer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20F1AB6-E444-3A1F-E920-26850231A9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1" y="521099"/>
            <a:ext cx="4022928" cy="169277"/>
          </a:xfrm>
        </p:spPr>
        <p:txBody>
          <a:bodyPr/>
          <a:lstStyle/>
          <a:p>
            <a:r>
              <a:rPr lang="en-US" noProof="0">
                <a:latin typeface="Segoe UI Semibold"/>
                <a:cs typeface="Segoe UI Semibold"/>
              </a:rPr>
              <a:t>Microsoft 365 Copilot</a:t>
            </a:r>
            <a:endParaRPr lang="en-US" noProof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849D52E-5F40-386F-24B0-487DE4CA668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4FBDE113-AE9F-11C1-369F-F1BD370CBCA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F9DDC54-84BC-38F2-2152-B609C577418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6B13F65A-BE24-AA09-6C00-B60F72C6F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48CD7E-A67C-7DE7-4F22-6DB56ADEEE8B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4" name="Rectangle: Rounded Corners 6">
              <a:extLst>
                <a:ext uri="{FF2B5EF4-FFF2-40B4-BE49-F238E27FC236}">
                  <a16:creationId xmlns:a16="http://schemas.microsoft.com/office/drawing/2014/main" id="{6E1203D9-EF3F-1237-4E02-053EC8021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~50 minutes per day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449F74B8-FE0C-2F58-BA0C-3CA7AA52D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29F00D4-93D5-6FF3-E989-1AE88D51AA62}"/>
              </a:ext>
            </a:extLst>
          </p:cNvPr>
          <p:cNvGrpSpPr/>
          <p:nvPr/>
        </p:nvGrpSpPr>
        <p:grpSpPr>
          <a:xfrm>
            <a:off x="5754503" y="1134767"/>
            <a:ext cx="2325078" cy="216000"/>
            <a:chOff x="6235579" y="969899"/>
            <a:chExt cx="2325078" cy="216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E201312-8A89-ECDE-BABA-EA4BDCC71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325078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Team communication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BA1CB1A-6DDA-E6B9-8C5C-AD3BF087E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160F69E-CCCA-CE23-1E35-E240200F8FDC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A2601D52-01E2-095E-56F5-254553CF5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742"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</a:t>
              </a:r>
              <a:r>
                <a:rPr lang="en-US" sz="900" noProof="0">
                  <a:solidFill>
                    <a:srgbClr val="73391D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Project management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2A7ABDCE-6D00-3C1F-4AC5-63560BA0D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328CDF-E9B1-59A1-20D7-41F43A6D13A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noProof="0"/>
              <a:t>Buy</a:t>
            </a:r>
          </a:p>
        </p:txBody>
      </p:sp>
      <p:sp>
        <p:nvSpPr>
          <p:cNvPr id="77" name="Rectangle: Rounded Corners 6">
            <a:extLst>
              <a:ext uri="{FF2B5EF4-FFF2-40B4-BE49-F238E27FC236}">
                <a16:creationId xmlns:a16="http://schemas.microsoft.com/office/drawing/2014/main" id="{0EFCE74E-D583-34A1-5A5D-DC9260075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66415" y="5753713"/>
            <a:ext cx="2705513" cy="597470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kern="0" noProof="0">
                <a:solidFill>
                  <a:srgbClr val="1A1A1A"/>
                </a:solidFill>
                <a:latin typeface="Segoe UI"/>
              </a:rPr>
              <a:t>Prompt: Summarize my meetings from today. Create a table including actions assigned to me, description of the action, and due date.</a:t>
            </a: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 noProof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 noProof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 noProof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spc="0" noProof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 noProof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 noProof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 noProof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 noProof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kern="0" noProof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78" name="Rectangle: Rounded Corners 4">
            <a:extLst>
              <a:ext uri="{FF2B5EF4-FFF2-40B4-BE49-F238E27FC236}">
                <a16:creationId xmlns:a16="http://schemas.microsoft.com/office/drawing/2014/main" id="{B39EACF8-B289-2839-F60B-2E726D774F0B}"/>
              </a:ext>
            </a:extLst>
          </p:cNvPr>
          <p:cNvSpPr/>
          <p:nvPr/>
        </p:nvSpPr>
        <p:spPr bwMode="auto">
          <a:xfrm>
            <a:off x="566416" y="4048426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4:00 pm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02BCD46-EBCC-EC4C-B79F-B983A3E374EF}"/>
              </a:ext>
            </a:extLst>
          </p:cNvPr>
          <p:cNvSpPr txBox="1"/>
          <p:nvPr/>
        </p:nvSpPr>
        <p:spPr>
          <a:xfrm>
            <a:off x="566415" y="4500890"/>
            <a:ext cx="2748203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Megan uses Copilot to quickly generate notes about her days work to keep a record for later reference.</a:t>
            </a:r>
          </a:p>
        </p:txBody>
      </p:sp>
      <p:sp>
        <p:nvSpPr>
          <p:cNvPr id="81" name="Rectangle: Rounded Corners 6">
            <a:extLst>
              <a:ext uri="{FF2B5EF4-FFF2-40B4-BE49-F238E27FC236}">
                <a16:creationId xmlns:a16="http://schemas.microsoft.com/office/drawing/2014/main" id="{71833576-AE7C-6376-AFCF-AAAF83484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074494" y="5751931"/>
            <a:ext cx="2705513" cy="480654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noProof="0">
                <a:solidFill>
                  <a:srgbClr val="1A1A1A"/>
                </a:solidFill>
                <a:latin typeface="Segoe UI"/>
              </a:rPr>
              <a:t>Prompt: </a:t>
            </a:r>
            <a:r>
              <a:rPr kumimoji="0" lang="en-US" sz="900" i="0" u="none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Summarize this chat over the last 24 hours. Create a list of decisions made and the pros and cons raised in discussion.</a:t>
            </a: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i="0" u="none" strike="noStrike" kern="1200" cap="none" spc="0" normalizeH="0" baseline="0" noProof="0">
              <a:ln w="3175">
                <a:noFill/>
              </a:ln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i="0" u="none" strike="noStrike" kern="1200" cap="none" spc="0" normalizeH="0" baseline="0" noProof="0">
              <a:ln w="3175">
                <a:noFill/>
              </a:ln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 w="3175">
                <a:noFill/>
              </a:ln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i="0" u="none" strike="noStrike" kern="1200" cap="none" spc="0" normalizeH="0" baseline="0" noProof="0">
              <a:ln w="3175">
                <a:noFill/>
              </a:ln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83" name="Rectangle: Rounded Corners 7">
            <a:extLst>
              <a:ext uri="{FF2B5EF4-FFF2-40B4-BE49-F238E27FC236}">
                <a16:creationId xmlns:a16="http://schemas.microsoft.com/office/drawing/2014/main" id="{2A6752BA-C543-9624-85BD-3952F8E46313}"/>
              </a:ext>
            </a:extLst>
          </p:cNvPr>
          <p:cNvSpPr/>
          <p:nvPr/>
        </p:nvSpPr>
        <p:spPr bwMode="auto">
          <a:xfrm>
            <a:off x="7074495" y="4050588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11:00 am</a:t>
            </a:r>
          </a:p>
        </p:txBody>
      </p:sp>
      <p:sp>
        <p:nvSpPr>
          <p:cNvPr id="84" name="Rectangle: Rounded Corners 6">
            <a:extLst>
              <a:ext uri="{FF2B5EF4-FFF2-40B4-BE49-F238E27FC236}">
                <a16:creationId xmlns:a16="http://schemas.microsoft.com/office/drawing/2014/main" id="{ED17DF75-7AE8-154A-B8CB-2B25CC4DB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66415" y="3167836"/>
            <a:ext cx="2705513" cy="665832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 noProof="0">
                <a:solidFill>
                  <a:srgbClr val="1A1A1A"/>
                </a:solidFill>
                <a:latin typeface="Segoe UI"/>
              </a:rPr>
              <a:t>Prompt: Summarize my meetings for today. For each meeting, list participants and link to relevant documents for each meeting. </a:t>
            </a: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 noProof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345185D-5986-6530-7460-2E69D2CB6730}"/>
              </a:ext>
            </a:extLst>
          </p:cNvPr>
          <p:cNvSpPr txBox="1"/>
          <p:nvPr/>
        </p:nvSpPr>
        <p:spPr>
          <a:xfrm>
            <a:off x="566414" y="2033954"/>
            <a:ext cx="2705513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900" noProof="0">
                <a:solidFill>
                  <a:srgbClr val="1A1A1A"/>
                </a:solidFill>
                <a:ea typeface="Segoe UI" pitchFamily="34" charset="0"/>
                <a:cs typeface="Segoe UI" pitchFamily="34" charset="0"/>
              </a:rPr>
              <a:t>Review the day’s schedule and prepare for meetings and work by reviewing relevant information.</a:t>
            </a:r>
          </a:p>
        </p:txBody>
      </p:sp>
      <p:sp>
        <p:nvSpPr>
          <p:cNvPr id="87" name="Rectangle: Rounded Corners 11">
            <a:extLst>
              <a:ext uri="{FF2B5EF4-FFF2-40B4-BE49-F238E27FC236}">
                <a16:creationId xmlns:a16="http://schemas.microsoft.com/office/drawing/2014/main" id="{0FE56332-FD87-261E-6DB8-B61A9A6E2AF2}"/>
              </a:ext>
            </a:extLst>
          </p:cNvPr>
          <p:cNvSpPr/>
          <p:nvPr/>
        </p:nvSpPr>
        <p:spPr bwMode="auto">
          <a:xfrm>
            <a:off x="566416" y="1591385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7:00 am</a:t>
            </a:r>
          </a:p>
        </p:txBody>
      </p:sp>
      <p:sp>
        <p:nvSpPr>
          <p:cNvPr id="88" name="Rectangle: Rounded Corners 6">
            <a:extLst>
              <a:ext uri="{FF2B5EF4-FFF2-40B4-BE49-F238E27FC236}">
                <a16:creationId xmlns:a16="http://schemas.microsoft.com/office/drawing/2014/main" id="{0A4396C4-70DA-A11E-6FE2-97AE9F866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802523" y="3167835"/>
            <a:ext cx="2844911" cy="667049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 noProof="0">
                <a:solidFill>
                  <a:srgbClr val="1A1A1A"/>
                </a:solidFill>
                <a:latin typeface="Segoe UI"/>
              </a:rPr>
              <a:t>Prompt: Summarize the work completed this week related to the road development project based on the discussion in this email thread. </a:t>
            </a: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 noProof="0">
              <a:solidFill>
                <a:srgbClr val="1A1A1A"/>
              </a:solidFill>
              <a:latin typeface="Segoe UI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 noProof="0">
              <a:solidFill>
                <a:srgbClr val="1A1A1A"/>
              </a:solidFill>
              <a:latin typeface="Segoe UI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 noProof="0">
              <a:solidFill>
                <a:srgbClr val="1A1A1A"/>
              </a:solidFill>
              <a:latin typeface="Segoe UI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 noProof="0">
              <a:solidFill>
                <a:srgbClr val="1A1A1A"/>
              </a:solidFill>
              <a:latin typeface="Segoe UI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 noProof="0">
              <a:solidFill>
                <a:srgbClr val="1A1A1A"/>
              </a:solidFill>
              <a:latin typeface="Segoe UI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 noProof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9" name="Rectangle: Rounded Corners 13">
            <a:extLst>
              <a:ext uri="{FF2B5EF4-FFF2-40B4-BE49-F238E27FC236}">
                <a16:creationId xmlns:a16="http://schemas.microsoft.com/office/drawing/2014/main" id="{47C7E8BE-419F-15C7-D493-2FAF24EF11D8}"/>
              </a:ext>
            </a:extLst>
          </p:cNvPr>
          <p:cNvSpPr/>
          <p:nvPr/>
        </p:nvSpPr>
        <p:spPr bwMode="auto">
          <a:xfrm>
            <a:off x="3820455" y="1591385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8:30 am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E2766CD-0205-B370-1F7A-3CBC16AF9A02}"/>
              </a:ext>
            </a:extLst>
          </p:cNvPr>
          <p:cNvSpPr txBox="1"/>
          <p:nvPr/>
        </p:nvSpPr>
        <p:spPr>
          <a:xfrm>
            <a:off x="3802523" y="2033954"/>
            <a:ext cx="2907304" cy="597471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Draft an email to a supervisor to provide an update on the status of a key project, based on an ongoing email thread containing information on the last week’s work.</a:t>
            </a:r>
          </a:p>
        </p:txBody>
      </p:sp>
      <p:sp>
        <p:nvSpPr>
          <p:cNvPr id="91" name="Rectangle: Rounded Corners 15">
            <a:extLst>
              <a:ext uri="{FF2B5EF4-FFF2-40B4-BE49-F238E27FC236}">
                <a16:creationId xmlns:a16="http://schemas.microsoft.com/office/drawing/2014/main" id="{2A4E66A4-C88F-4DA6-8348-EA72FF3A4059}"/>
              </a:ext>
            </a:extLst>
          </p:cNvPr>
          <p:cNvSpPr/>
          <p:nvPr/>
        </p:nvSpPr>
        <p:spPr bwMode="auto">
          <a:xfrm>
            <a:off x="7074495" y="1591385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9:00 am</a:t>
            </a:r>
          </a:p>
        </p:txBody>
      </p:sp>
      <p:sp>
        <p:nvSpPr>
          <p:cNvPr id="92" name="Rectangle: Rounded Corners 6">
            <a:extLst>
              <a:ext uri="{FF2B5EF4-FFF2-40B4-BE49-F238E27FC236}">
                <a16:creationId xmlns:a16="http://schemas.microsoft.com/office/drawing/2014/main" id="{67DF0A1C-736D-9B96-86DB-348383524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074494" y="3167835"/>
            <a:ext cx="2705513" cy="665833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 noProof="0">
                <a:solidFill>
                  <a:srgbClr val="1A1A1A"/>
                </a:solidFill>
                <a:latin typeface="Segoe UI"/>
              </a:rPr>
              <a:t>Prompt: What is the average wait time at traffic lights for cars and pedestrians? How many incidents occurred from April 1 to June 30?</a:t>
            </a: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 noProof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485DE4F-31C5-047C-7328-2E0C3877D16C}"/>
              </a:ext>
            </a:extLst>
          </p:cNvPr>
          <p:cNvSpPr txBox="1"/>
          <p:nvPr/>
        </p:nvSpPr>
        <p:spPr>
          <a:xfrm>
            <a:off x="7074494" y="2033954"/>
            <a:ext cx="2705513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Review new data on Traffic Safety from recently conducted corridor study.</a:t>
            </a:r>
          </a:p>
        </p:txBody>
      </p:sp>
      <p:sp>
        <p:nvSpPr>
          <p:cNvPr id="94" name="Rectangle: Rounded Corners 6">
            <a:extLst>
              <a:ext uri="{FF2B5EF4-FFF2-40B4-BE49-F238E27FC236}">
                <a16:creationId xmlns:a16="http://schemas.microsoft.com/office/drawing/2014/main" id="{A6098D41-61E9-F5A2-F5AE-472E4A658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690824" y="5750163"/>
            <a:ext cx="2844911" cy="480654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kern="0" noProof="0">
                <a:solidFill>
                  <a:srgbClr val="1A1A1A"/>
                </a:solidFill>
                <a:latin typeface="Segoe UI"/>
              </a:rPr>
              <a:t>Prompt: </a:t>
            </a:r>
            <a:r>
              <a:rPr lang="en-US" sz="900" b="1" spc="0" noProof="0">
                <a:solidFill>
                  <a:schemeClr val="tx1"/>
                </a:solidFill>
                <a:latin typeface="Segoe UI"/>
              </a:rPr>
              <a:t>Find files related to traffic safety</a:t>
            </a:r>
            <a:r>
              <a:rPr lang="en-US" sz="900" spc="0" noProof="0">
                <a:solidFill>
                  <a:schemeClr val="tx1"/>
                </a:solidFill>
                <a:latin typeface="Segoe UI"/>
              </a:rPr>
              <a:t> that have been created or edited in the last 30 days.</a:t>
            </a: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 noProof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 noProof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 noProof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 noProof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 noProof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 noProof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kern="0" noProof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95" name="Rectangle: Rounded Corners 19">
            <a:extLst>
              <a:ext uri="{FF2B5EF4-FFF2-40B4-BE49-F238E27FC236}">
                <a16:creationId xmlns:a16="http://schemas.microsoft.com/office/drawing/2014/main" id="{AB56FD1F-9849-2604-3C94-8C0B5B65CF7E}"/>
              </a:ext>
            </a:extLst>
          </p:cNvPr>
          <p:cNvSpPr/>
          <p:nvPr/>
        </p:nvSpPr>
        <p:spPr bwMode="auto">
          <a:xfrm>
            <a:off x="3820455" y="4051018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2:00 pm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B1E5B99-84F5-ED40-818A-B54AD0C4CA5F}"/>
              </a:ext>
            </a:extLst>
          </p:cNvPr>
          <p:cNvSpPr txBox="1"/>
          <p:nvPr/>
        </p:nvSpPr>
        <p:spPr>
          <a:xfrm>
            <a:off x="3690700" y="4500890"/>
            <a:ext cx="3026453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Megan uses Copilot to identify other files available to her that support her work on Traffic Safety.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A959E455-9B34-F7B1-990F-2A5186541366}"/>
              </a:ext>
            </a:extLst>
          </p:cNvPr>
          <p:cNvSpPr>
            <a:spLocks/>
          </p:cNvSpPr>
          <p:nvPr/>
        </p:nvSpPr>
        <p:spPr bwMode="auto">
          <a:xfrm>
            <a:off x="7500428" y="5273411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b="1" kern="0" noProof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37D5DC03-9223-E2D8-461A-C026F3D9F836}"/>
              </a:ext>
            </a:extLst>
          </p:cNvPr>
          <p:cNvSpPr txBox="1"/>
          <p:nvPr/>
        </p:nvSpPr>
        <p:spPr>
          <a:xfrm>
            <a:off x="10206183" y="1370506"/>
            <a:ext cx="1905067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400" noProof="0">
                <a:solidFill>
                  <a:schemeClr val="accent3"/>
                </a:solidFill>
                <a:latin typeface="Segoe UI Semibold"/>
              </a:rPr>
              <a:t>Megan </a:t>
            </a:r>
          </a:p>
          <a:p>
            <a:pPr algn="r"/>
            <a:r>
              <a:rPr kumimoji="0" lang="en-US" sz="160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is a civil engineer responsible for planning, design, and operation of public roads.</a:t>
            </a:r>
            <a:endParaRPr kumimoji="0" lang="en-US" sz="200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3" name="Graphic 152">
            <a:extLst>
              <a:ext uri="{FF2B5EF4-FFF2-40B4-BE49-F238E27FC236}">
                <a16:creationId xmlns:a16="http://schemas.microsoft.com/office/drawing/2014/main" id="{C1EE95D3-A28F-4AE6-AA8C-B178BD4F22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1161094" y="3106271"/>
            <a:ext cx="274790" cy="2747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54009F-6FD8-06D3-F454-105A486C71DB}"/>
              </a:ext>
            </a:extLst>
          </p:cNvPr>
          <p:cNvSpPr txBox="1"/>
          <p:nvPr/>
        </p:nvSpPr>
        <p:spPr>
          <a:xfrm>
            <a:off x="7068596" y="4494256"/>
            <a:ext cx="2901234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Megan creates a new Teams chat with key co-workers who will be supporting a new project. She uses co-pilot to summarize the project.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2C456B-90C9-8AB4-C40D-71D9A20961B0}"/>
              </a:ext>
            </a:extLst>
          </p:cNvPr>
          <p:cNvGrpSpPr/>
          <p:nvPr/>
        </p:nvGrpSpPr>
        <p:grpSpPr>
          <a:xfrm>
            <a:off x="653131" y="2640954"/>
            <a:ext cx="2011569" cy="411480"/>
            <a:chOff x="4495083" y="5273411"/>
            <a:chExt cx="2011569" cy="41148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8DD5863-3C82-229B-D85E-9D846ACFE679}"/>
                </a:ext>
              </a:extLst>
            </p:cNvPr>
            <p:cNvGrpSpPr/>
            <p:nvPr/>
          </p:nvGrpSpPr>
          <p:grpSpPr>
            <a:xfrm>
              <a:off x="4495083" y="5273411"/>
              <a:ext cx="411480" cy="411480"/>
              <a:chOff x="4447458" y="5129735"/>
              <a:chExt cx="411480" cy="41148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4B05566-59F1-ACDE-FC1B-38741A2D3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7458" y="5129735"/>
                <a:ext cx="411480" cy="41148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b="1" kern="0" noProof="0">
                  <a:solidFill>
                    <a:srgbClr val="1A1A1A"/>
                  </a:solidFill>
                  <a:latin typeface="Segoe UI"/>
                </a:endParaRPr>
              </a:p>
            </p:txBody>
          </p:sp>
          <p:pic>
            <p:nvPicPr>
              <p:cNvPr id="36" name="Picture 35" descr="Zip Co logo SVG free download, id: 101874 - Brandlogos.net">
                <a:hlinkClick r:id="rId11"/>
                <a:extLst>
                  <a:ext uri="{FF2B5EF4-FFF2-40B4-BE49-F238E27FC236}">
                    <a16:creationId xmlns:a16="http://schemas.microsoft.com/office/drawing/2014/main" id="{AB72FB0D-7680-66C0-50F4-77A269881035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4569" y="5292092"/>
                <a:ext cx="197434" cy="1604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B21BEF8-CD9A-7CE1-17EB-542A8403EF7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5010283" y="5411550"/>
              <a:ext cx="1496369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 noProof="0" dirty="0">
                  <a:solidFill>
                    <a:prstClr val="black"/>
                  </a:solidFill>
                  <a:latin typeface="Segoe UI Semibold"/>
                </a:rPr>
                <a:t>Copilot Chat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lang="en-US" sz="1200" noProof="0" dirty="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F7A6698-8999-CDF8-D067-E98F6B475128}"/>
              </a:ext>
            </a:extLst>
          </p:cNvPr>
          <p:cNvGrpSpPr/>
          <p:nvPr/>
        </p:nvGrpSpPr>
        <p:grpSpPr>
          <a:xfrm>
            <a:off x="7255248" y="2699375"/>
            <a:ext cx="2361959" cy="360000"/>
            <a:chOff x="577439" y="3137252"/>
            <a:chExt cx="2361959" cy="360000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D8EAA02-0DB4-A8D0-F5AD-7E4D4835B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5E6DB1D-51A8-68B1-6193-130562B02FB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0D5DA22-16FD-204A-6150-7A4D1D7DECF9}"/>
              </a:ext>
            </a:extLst>
          </p:cNvPr>
          <p:cNvGrpSpPr/>
          <p:nvPr/>
        </p:nvGrpSpPr>
        <p:grpSpPr>
          <a:xfrm>
            <a:off x="7279213" y="5273411"/>
            <a:ext cx="2118640" cy="411480"/>
            <a:chOff x="-900503" y="2282565"/>
            <a:chExt cx="2118640" cy="41148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000AA3-33BD-88AC-DDB3-8AFAB8DD2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-900503" y="2282565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900" b="1" kern="0" noProof="0">
                <a:solidFill>
                  <a:srgbClr val="1A1A1A"/>
                </a:solidFill>
                <a:latin typeface="Segoe UI"/>
              </a:endParaRPr>
            </a:p>
          </p:txBody>
        </p:sp>
        <p:pic>
          <p:nvPicPr>
            <p:cNvPr id="23" name="Picture 6" descr="Microsoft Teams Logo, symbol, meaning, history, PNG">
              <a:hlinkClick r:id="rId14"/>
              <a:extLst>
                <a:ext uri="{FF2B5EF4-FFF2-40B4-BE49-F238E27FC236}">
                  <a16:creationId xmlns:a16="http://schemas.microsoft.com/office/drawing/2014/main" id="{144DE950-0429-0BC8-7353-38576D3256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244" r="20244"/>
            <a:stretch/>
          </p:blipFill>
          <p:spPr bwMode="auto">
            <a:xfrm>
              <a:off x="-752957" y="2417245"/>
              <a:ext cx="188383" cy="178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B65B75-B8B7-0E83-9ABE-675466604E7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-383919" y="2401037"/>
              <a:ext cx="1602056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 noProof="0">
                  <a:solidFill>
                    <a:prstClr val="black"/>
                  </a:solidFill>
                  <a:latin typeface="Segoe UI Semibold"/>
                </a:rPr>
                <a:t>Copilot in Teams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88F6F3-B5DF-D13B-77C6-5720AD1329C8}"/>
              </a:ext>
            </a:extLst>
          </p:cNvPr>
          <p:cNvGrpSpPr/>
          <p:nvPr/>
        </p:nvGrpSpPr>
        <p:grpSpPr>
          <a:xfrm>
            <a:off x="3937711" y="2715547"/>
            <a:ext cx="2351135" cy="360000"/>
            <a:chOff x="588263" y="1697756"/>
            <a:chExt cx="2351135" cy="360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3EF26BF-AF7D-8FF0-40C8-7D95DB673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5BCFB5-5EE4-D7A0-B770-00D8A0E90B2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461E47F-7426-5699-A250-B282C8D6D5B3}"/>
              </a:ext>
            </a:extLst>
          </p:cNvPr>
          <p:cNvGrpSpPr/>
          <p:nvPr/>
        </p:nvGrpSpPr>
        <p:grpSpPr>
          <a:xfrm>
            <a:off x="3937711" y="5236439"/>
            <a:ext cx="2011569" cy="411480"/>
            <a:chOff x="4495083" y="5273411"/>
            <a:chExt cx="2011569" cy="41148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513D29D-603E-EB54-B32C-BBB555E4E81E}"/>
                </a:ext>
              </a:extLst>
            </p:cNvPr>
            <p:cNvGrpSpPr/>
            <p:nvPr/>
          </p:nvGrpSpPr>
          <p:grpSpPr>
            <a:xfrm>
              <a:off x="4495083" y="5273411"/>
              <a:ext cx="411480" cy="411480"/>
              <a:chOff x="4447458" y="5129735"/>
              <a:chExt cx="411480" cy="41148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1A3C8C5-8DEE-0830-F9D3-A8E64ADD0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7458" y="5129735"/>
                <a:ext cx="411480" cy="41148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b="1" kern="0" noProof="0">
                  <a:solidFill>
                    <a:srgbClr val="1A1A1A"/>
                  </a:solidFill>
                  <a:latin typeface="Segoe UI"/>
                </a:endParaRPr>
              </a:p>
            </p:txBody>
          </p:sp>
          <p:pic>
            <p:nvPicPr>
              <p:cNvPr id="42" name="Picture 41" descr="Zip Co logo SVG free download, id: 101874 - Brandlogos.net">
                <a:hlinkClick r:id="rId11"/>
                <a:extLst>
                  <a:ext uri="{FF2B5EF4-FFF2-40B4-BE49-F238E27FC236}">
                    <a16:creationId xmlns:a16="http://schemas.microsoft.com/office/drawing/2014/main" id="{67897848-5C90-2E30-7B13-F6C8B509EC56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4569" y="5292092"/>
                <a:ext cx="197434" cy="1604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6546B60-64E1-7578-DBA9-FA6E31E0B66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5010283" y="5411550"/>
              <a:ext cx="1496369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 noProof="0" dirty="0">
                  <a:solidFill>
                    <a:prstClr val="black"/>
                  </a:solidFill>
                  <a:latin typeface="Segoe UI Semibold"/>
                </a:rPr>
                <a:t>Copilot Chat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lang="en-US" sz="1200" noProof="0" dirty="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E4A101E-697E-579D-CAA3-BB04B3303DF6}"/>
              </a:ext>
            </a:extLst>
          </p:cNvPr>
          <p:cNvGrpSpPr/>
          <p:nvPr/>
        </p:nvGrpSpPr>
        <p:grpSpPr>
          <a:xfrm>
            <a:off x="653131" y="5282638"/>
            <a:ext cx="2011569" cy="411480"/>
            <a:chOff x="4495083" y="5273411"/>
            <a:chExt cx="2011569" cy="41148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242EAD6-021A-153C-FFF3-B8591F5ACFEA}"/>
                </a:ext>
              </a:extLst>
            </p:cNvPr>
            <p:cNvGrpSpPr/>
            <p:nvPr/>
          </p:nvGrpSpPr>
          <p:grpSpPr>
            <a:xfrm>
              <a:off x="4495083" y="5273411"/>
              <a:ext cx="411480" cy="411480"/>
              <a:chOff x="4447458" y="5129735"/>
              <a:chExt cx="411480" cy="411480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3739E40-C544-430C-23CD-9434DE347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7458" y="5129735"/>
                <a:ext cx="411480" cy="41148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b="1" kern="0" noProof="0">
                  <a:solidFill>
                    <a:srgbClr val="1A1A1A"/>
                  </a:solidFill>
                  <a:latin typeface="Segoe UI"/>
                </a:endParaRPr>
              </a:p>
            </p:txBody>
          </p:sp>
          <p:pic>
            <p:nvPicPr>
              <p:cNvPr id="50" name="Picture 49" descr="Zip Co logo SVG free download, id: 101874 - Brandlogos.net">
                <a:hlinkClick r:id="rId11"/>
                <a:extLst>
                  <a:ext uri="{FF2B5EF4-FFF2-40B4-BE49-F238E27FC236}">
                    <a16:creationId xmlns:a16="http://schemas.microsoft.com/office/drawing/2014/main" id="{A7A9D884-C571-42B3-345A-F6EFA5A2AA40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4569" y="5292092"/>
                <a:ext cx="197434" cy="1604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20BCB4A-BEFB-F0D3-C289-CF597C89434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5010283" y="5411550"/>
              <a:ext cx="1496369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 noProof="0" dirty="0">
                  <a:solidFill>
                    <a:prstClr val="black"/>
                  </a:solidFill>
                  <a:latin typeface="Segoe UI Semibold"/>
                </a:rPr>
                <a:t>Copilot Chat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lang="en-US" sz="1200" noProof="0" dirty="0">
                <a:solidFill>
                  <a:prstClr val="black"/>
                </a:solidFill>
                <a:latin typeface="Segoe UI Semibold"/>
              </a:endParaRPr>
            </a:p>
          </p:txBody>
        </p:sp>
      </p:grpSp>
      <p:pic>
        <p:nvPicPr>
          <p:cNvPr id="16" name="Picture 15" descr="A person wearing a safety vest and holding a tablet&#10;&#10;Description automatically generated">
            <a:extLst>
              <a:ext uri="{FF2B5EF4-FFF2-40B4-BE49-F238E27FC236}">
                <a16:creationId xmlns:a16="http://schemas.microsoft.com/office/drawing/2014/main" id="{CCDD5CF0-E2A9-C4D1-C4D0-1404BEDF523A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615" y="3362875"/>
            <a:ext cx="2615385" cy="349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4003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schemas.microsoft.com/office/2006/documentManagement/types"/>
    <ds:schemaRef ds:uri="http://purl.org/dc/elements/1.1/"/>
    <ds:schemaRef ds:uri="c12c9beb-9115-4dd4-b4b0-98592a7680e2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338</Words>
  <Application>Microsoft Office PowerPoint</Application>
  <PresentationFormat>Widescreen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Civil Engineer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4</cp:revision>
  <dcterms:created xsi:type="dcterms:W3CDTF">2024-09-25T15:39:48Z</dcterms:created>
  <dcterms:modified xsi:type="dcterms:W3CDTF">2025-02-11T02:40:31Z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