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49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EA9C7-9D7C-5054-C1AE-E65E05BEF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C4782-7C9B-CAF3-C6B9-A06B306C6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45F2D-7C38-8B66-0537-1E11F7575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96B10-C709-359E-B157-6E0545E444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37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hyperlink" Target="https://support.microsoft.com/en-gb/topic/get-started-with-analyst-in-microsoft-365-copilot-ff505b9c-a06c-4be9-b855-69d89b1d25d2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s://support.microsoft.com/en-us/topic/overview-of-microsoft-365-chat-preview-5b00a52d-7296-48ee-b938-b95b7209f737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7.svg"/><Relationship Id="rId10" Type="http://schemas.openxmlformats.org/officeDocument/2006/relationships/image" Target="../media/image13.svg"/><Relationship Id="rId4" Type="http://schemas.openxmlformats.org/officeDocument/2006/relationships/hyperlink" Target="https://support.microsoft.com/office/access-project-manager-agent-86bf60a1-239d-4c37-b7b6-9a4111e1cc02" TargetMode="External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BA965-066B-EA8F-376B-037CAEC32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A929AAAB-C915-1A40-F58E-1BACA468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Chief Data Officer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60C031C-EE8B-B7CA-FF35-F4EE7155B95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0E98DA2-4EBD-B24E-B7B6-1550EE3F7A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E55DC6D-4279-9D8D-5476-CDA4F1EED6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9:00 am – Get document information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A55D13E3-E2D4-FEE6-BB21-07E0FD9F32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/>
          <a:lstStyle/>
          <a:p>
            <a:r>
              <a:rPr lang="en-US" noProof="0"/>
              <a:t>Review and align organization's data strategy with overall goals for improved citizen services.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E4D9DB56-558F-2A4D-76F5-2DD814D289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Prompt: Utilizing our data policy</a:t>
            </a:r>
            <a:r>
              <a:rPr lang="en-US" b="1" kern="0">
                <a:solidFill>
                  <a:srgbClr val="1A1A1A"/>
                </a:solidFill>
                <a:latin typeface="Segoe UI"/>
                <a:cs typeface="+mn-cs"/>
              </a:rPr>
              <a:t>, </a:t>
            </a:r>
            <a:r>
              <a:rPr lang="en-US" kern="0">
                <a:solidFill>
                  <a:srgbClr val="1A1A1A"/>
                </a:solidFill>
                <a:latin typeface="+mj-lt"/>
                <a:cs typeface="+mn-cs"/>
              </a:rPr>
              <a:t>provide me with a list </a:t>
            </a:r>
            <a:r>
              <a:rPr lang="en-US" noProof="0"/>
              <a:t>of prioritized departments to focus our initial outreach efforts to collaborate. 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5FB47D4-CD63-39DB-84AF-BF65272BBB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9:30 am – Recap a meeting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A56DD62-D84D-FF0B-95E2-D1699F2153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/>
          <a:lstStyle/>
          <a:p>
            <a:r>
              <a:rPr lang="en-US"/>
              <a:t>Collaborate with stakeholders to identify challenges and priorities, and use Copilot in Teams to guide discussions on strategies for data collection, analysis, and sharing.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CEC5DA6E-1D4C-7C8C-9AC2-FC11A7B4FCD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 kern="0">
                <a:solidFill>
                  <a:srgbClr val="1A1A1A"/>
                </a:solidFill>
                <a:latin typeface="+mj-lt"/>
                <a:cs typeface="+mn-cs"/>
              </a:rPr>
              <a:t>Summarize</a:t>
            </a:r>
            <a:r>
              <a:rPr lang="en-US" noProof="0"/>
              <a:t> and include the key issues and suggestions from last week's IT department heads meetings. 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5CFCE897-6AB9-74DF-563D-5FECC82B609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125" y="1684338"/>
            <a:ext cx="2808288" cy="346075"/>
          </a:xfrm>
        </p:spPr>
        <p:txBody>
          <a:bodyPr/>
          <a:lstStyle/>
          <a:p>
            <a:r>
              <a:rPr lang="en-US" noProof="0"/>
              <a:t>11:00 am – Get information on a topic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D8836598-4989-E15A-6750-05E83B99924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70679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Prepare for a meeting a meeting with the data governance team to ensure data quality, compliance with regulations, and effective data management practices. During the meeting use </a:t>
            </a:r>
            <a:r>
              <a:rPr lang="en-US" b="1" noProof="0"/>
              <a:t>Facilitator</a:t>
            </a:r>
            <a:r>
              <a:rPr lang="en-US" noProof="0"/>
              <a:t> in Teams to take notes and answer questions. 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A1095B65-B72E-B884-A825-E4432E9E7A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r>
              <a:rPr lang="en-US" noProof="0"/>
              <a:t>Prompt: Provide me with the list of the most recent compliance and regulatory changes. 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214AE9A4-2C9A-4519-CED1-32E5761FEC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1:00 pm – Analyze data</a:t>
            </a:r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3BC9E985-FD30-F45F-81AB-70172FEA2E9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/>
          <a:lstStyle/>
          <a:p>
            <a:pPr lvl="0"/>
            <a:r>
              <a:rPr lang="en-US" noProof="0" dirty="0"/>
              <a:t>Use </a:t>
            </a:r>
            <a:r>
              <a:rPr lang="en-US" b="1" noProof="0" dirty="0"/>
              <a:t>Analyst</a:t>
            </a:r>
            <a:r>
              <a:rPr lang="en-US" noProof="0" dirty="0"/>
              <a:t> to dive deep into data analytics projects to extract insights and trends that inform policy decisions, resource allocation, and service improvements.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8889357A-7C9D-F138-F1E9-12E45F8897F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/>
          <a:lstStyle/>
          <a:p>
            <a:pPr lvl="0"/>
            <a:r>
              <a:rPr lang="en-US" noProof="0" dirty="0"/>
              <a:t>Prompt: Review Department X KPI data to understand areas to improve resource allocation.</a:t>
            </a:r>
          </a:p>
          <a:p>
            <a:pPr lvl="0"/>
            <a:r>
              <a:rPr lang="en-US" u="sng" dirty="0">
                <a:hlinkClick r:id="rId3"/>
              </a:rPr>
              <a:t>Get started with Analyst</a:t>
            </a:r>
            <a:endParaRPr lang="en-US" noProof="0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A10265DB-ED91-F4B4-F1BC-28D3C23418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3:30 pm – Rate project risk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EF0A43E-836E-0FAB-79F6-0CC5FF9498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663" y="4584700"/>
            <a:ext cx="2808287" cy="627063"/>
          </a:xfr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>
                <a:cs typeface="Segoe UI"/>
              </a:rPr>
              <a:t>Use Project Manager agent in Planner to </a:t>
            </a:r>
            <a:r>
              <a:rPr lang="en-US" noProof="0">
                <a:cs typeface="Segoe UI"/>
              </a:rPr>
              <a:t>review data projects, ensuring timelines, budgets, and deliverables are on track. Collaborate with IT teams and vendors to implement data solutions effectively.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14E8963-9AF2-D42A-D0EF-BCB5E5773BB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r>
              <a:rPr lang="en-US" noProof="0"/>
              <a:t>Prompt: Based on the quarterly project reviews </a:t>
            </a:r>
            <a:r>
              <a:rPr lang="en-US">
                <a:latin typeface="+mj-lt"/>
              </a:rPr>
              <a:t>identify projects that are at-risk of going over budget.</a:t>
            </a:r>
          </a:p>
          <a:p>
            <a:r>
              <a:rPr lang="en-US" u="sng">
                <a:hlinkClick r:id="rId4"/>
              </a:rPr>
              <a:t>Get started with Project Manager</a:t>
            </a:r>
            <a:endParaRPr lang="en-US">
              <a:latin typeface="+mj-lt"/>
            </a:endParaRPr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FCC441A1-E525-F221-02E9-16CC11FD4A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4:00 pm – Respond to messages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3670CB75-770E-4003-A238-A9C2C1AED7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/>
          <a:lstStyle/>
          <a:p>
            <a:pPr lvl="0"/>
            <a:r>
              <a:rPr lang="en-US" noProof="0"/>
              <a:t>Check communications to ensure all urgent messages are addressed and to prepare for the next steps post-approval.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BEBBFDBB-D3F1-1E43-B503-C593515525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8126"/>
            <a:ext cx="2808000" cy="626701"/>
          </a:xfrm>
        </p:spPr>
        <p:txBody>
          <a:bodyPr/>
          <a:lstStyle/>
          <a:p>
            <a:r>
              <a:rPr lang="en-US" noProof="0"/>
              <a:t>Prompt: </a:t>
            </a:r>
            <a:r>
              <a:rPr lang="en-US">
                <a:latin typeface="+mj-lt"/>
              </a:rPr>
              <a:t>Identify and respond to</a:t>
            </a:r>
            <a:r>
              <a:rPr lang="en-US" b="1" kern="0">
                <a:solidFill>
                  <a:srgbClr val="1A1A1A"/>
                </a:solidFill>
                <a:latin typeface="Segoe UI"/>
                <a:cs typeface="+mn-cs"/>
              </a:rPr>
              <a:t> </a:t>
            </a:r>
            <a:r>
              <a:rPr lang="en-US" noProof="0"/>
              <a:t>any urgent data-related inquires I missed during the day.</a:t>
            </a:r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AC84EFC8-5FD3-52B8-5713-7DD0F374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EFFF5E-7B06-78CC-E218-83CB04EAFBE0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4" name="Rectangle: Rounded Corners 6">
              <a:extLst>
                <a:ext uri="{FF2B5EF4-FFF2-40B4-BE49-F238E27FC236}">
                  <a16:creationId xmlns:a16="http://schemas.microsoft.com/office/drawing/2014/main" id="{DD7FC31C-8B5B-88B3-A6AE-4280EBF8F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~1 hour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0B57604C-BC08-7D52-A142-5102159A9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EE9223-E072-0C9C-9649-ED582CD90F64}"/>
              </a:ext>
            </a:extLst>
          </p:cNvPr>
          <p:cNvGrpSpPr/>
          <p:nvPr/>
        </p:nvGrpSpPr>
        <p:grpSpPr>
          <a:xfrm>
            <a:off x="5754503" y="1134767"/>
            <a:ext cx="2325078" cy="216000"/>
            <a:chOff x="6235579" y="969899"/>
            <a:chExt cx="2325078" cy="21600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BC69969-1C9C-87F9-1F02-B4A89C7E9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9" y="969899"/>
              <a:ext cx="2325078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Team communications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88D4DB9-F5FD-9A06-306C-CB9392416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4C6A66B-BC66-B214-E73D-2E93C2B40E6B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0" name="Rectangle: Rounded Corners 6">
              <a:extLst>
                <a:ext uri="{FF2B5EF4-FFF2-40B4-BE49-F238E27FC236}">
                  <a16:creationId xmlns:a16="http://schemas.microsoft.com/office/drawing/2014/main" id="{F408DDB7-BEDE-42D8-4CA6-67150726B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Areas of investment: Analysis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1154F79-5544-54FE-FA6E-B7478CDDB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52" name="TextBox 151">
            <a:extLst>
              <a:ext uri="{FF2B5EF4-FFF2-40B4-BE49-F238E27FC236}">
                <a16:creationId xmlns:a16="http://schemas.microsoft.com/office/drawing/2014/main" id="{77DEDDA4-9D08-E9C3-F90C-B09BB42C4EE3}"/>
              </a:ext>
            </a:extLst>
          </p:cNvPr>
          <p:cNvSpPr txBox="1"/>
          <p:nvPr/>
        </p:nvSpPr>
        <p:spPr>
          <a:xfrm>
            <a:off x="10123962" y="1684338"/>
            <a:ext cx="19050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Robert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Chief Data Officer.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8E67747-35B7-18B3-81EA-49E0D532B77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3007" y="3981450"/>
            <a:ext cx="2398993" cy="287655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AD99EF5-ADEF-8446-C4B5-9A7F37CAE4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2953593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001C778-E5C4-675F-C020-A49E9C39FFE5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8263" y="1217924"/>
            <a:chExt cx="2351135" cy="360000"/>
          </a:xfrm>
        </p:grpSpPr>
        <p:pic>
          <p:nvPicPr>
            <p:cNvPr id="119" name="Picture 118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DE8593BD-860E-4BF9-A4E3-42CDA669D7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1A333C1-DA73-B42C-F255-A26134BD162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90983ACD-AD12-AB0A-3A8F-E4ED88BF011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Analyst</a:t>
            </a:r>
            <a:endParaRPr kumimoji="0" lang="en-US" sz="10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638A164-745F-E6F5-5F90-154FFB4D61A1}"/>
              </a:ext>
            </a:extLst>
          </p:cNvPr>
          <p:cNvGrpSpPr/>
          <p:nvPr/>
        </p:nvGrpSpPr>
        <p:grpSpPr>
          <a:xfrm>
            <a:off x="584200" y="5266713"/>
            <a:ext cx="2351135" cy="360000"/>
            <a:chOff x="588263" y="1217924"/>
            <a:chExt cx="2351135" cy="360000"/>
          </a:xfrm>
        </p:grpSpPr>
        <p:pic>
          <p:nvPicPr>
            <p:cNvPr id="128" name="Picture 127" descr="Zip Co logo SVG free download, id: 101874 - Brandlogos.net">
              <a:hlinkClick r:id="rId12"/>
              <a:extLst>
                <a:ext uri="{FF2B5EF4-FFF2-40B4-BE49-F238E27FC236}">
                  <a16:creationId xmlns:a16="http://schemas.microsoft.com/office/drawing/2014/main" id="{DBBDAB21-E915-6666-A36D-19E78C4F4E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55A3636-E912-AFE9-8BAF-72D91C2B289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B7DFB320-4F6F-DB70-96F8-D6BC1CD2A5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235614" y="5369769"/>
            <a:ext cx="23492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Project Manager</a:t>
            </a:r>
          </a:p>
        </p:txBody>
      </p:sp>
      <p:pic>
        <p:nvPicPr>
          <p:cNvPr id="133" name="Graphic 132">
            <a:extLst>
              <a:ext uri="{FF2B5EF4-FFF2-40B4-BE49-F238E27FC236}">
                <a16:creationId xmlns:a16="http://schemas.microsoft.com/office/drawing/2014/main" id="{1B2DD5D1-E58D-A31F-BB0A-968C1ADF96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>
            <a:off x="10939101" y="3220207"/>
            <a:ext cx="274790" cy="274790"/>
          </a:xfrm>
          <a:prstGeom prst="rect">
            <a:avLst/>
          </a:prstGeom>
        </p:spPr>
      </p:pic>
      <p:pic>
        <p:nvPicPr>
          <p:cNvPr id="13" name="Picture 2" descr="What will the New Microsoft Planner offer in 2024? - TPG The Project Group">
            <a:extLst>
              <a:ext uri="{FF2B5EF4-FFF2-40B4-BE49-F238E27FC236}">
                <a16:creationId xmlns:a16="http://schemas.microsoft.com/office/drawing/2014/main" id="{59BFEF92-9EEC-CB7E-64A7-D51A976D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5311967"/>
            <a:ext cx="269492" cy="26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81AF78-3407-79BD-070B-0AB56CCAF5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9125" y="5311967"/>
            <a:ext cx="346240" cy="2702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4F5011-E64A-891B-0193-C24A714AF1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2970912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</a:rPr>
              <a:t>Copilot Chat in Teams</a:t>
            </a:r>
            <a:r>
              <a:rPr kumimoji="0" lang="en-US" sz="10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UI Semibold"/>
              <a:ea typeface="+mn-ea"/>
            </a:endParaRPr>
          </a:p>
        </p:txBody>
      </p:sp>
      <p:pic>
        <p:nvPicPr>
          <p:cNvPr id="18" name="Picture 17" descr="Teams logo">
            <a:extLst>
              <a:ext uri="{FF2B5EF4-FFF2-40B4-BE49-F238E27FC236}">
                <a16:creationId xmlns:a16="http://schemas.microsoft.com/office/drawing/2014/main" id="{90614046-DD00-3F89-23B7-AEB7C018A6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76663" y="2915268"/>
            <a:ext cx="265176" cy="265176"/>
          </a:xfrm>
          <a:prstGeom prst="rect">
            <a:avLst/>
          </a:prstGeom>
        </p:spPr>
      </p:pic>
      <p:pic>
        <p:nvPicPr>
          <p:cNvPr id="19" name="Picture 18" descr="Teams logo">
            <a:extLst>
              <a:ext uri="{FF2B5EF4-FFF2-40B4-BE49-F238E27FC236}">
                <a16:creationId xmlns:a16="http://schemas.microsoft.com/office/drawing/2014/main" id="{77AB2FCB-DBEB-9CBB-8BBA-49382A97B0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25837" y="2897236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1548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361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Chief Data Officer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2025-11-21T04:04:14Z</dcterms:modified>
</cp:coreProperties>
</file>