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6" r:id="rId4"/>
  </p:sldMasterIdLst>
  <p:notesMasterIdLst>
    <p:notesMasterId r:id="rId6"/>
  </p:notesMasterIdLst>
  <p:sldIdLst>
    <p:sldId id="42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42827239-A550-492D-1576-CE1DCACE4914}" name="Daryl Schaal (SYNAXIS CORPORATION)" initials="DS" userId="S::v-darsch@microsoft.com::a951ecaa-969a-4477-a8c9-df0dfa026182" providerId="AD"/>
  <p188:author id="{1CC9BD66-4965-66EC-D43C-4175EDB96078}" name="Erin McHugh Saif" initials="" userId="S::ermchugh@microsoft.com::9f93b4d3-52d4-4220-a190-55567abe2076" providerId="AD"/>
  <p188:author id="{0AF83D72-BA31-CE2B-D76F-59446C5DD042}" name="Aysha Kaushik" initials="AK" userId="S::aypathak@microsoft.com::549cd2d3-dab8-4c0c-ac06-1c38fc8f43a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63EC5"/>
    <a:srgbClr val="0078D4"/>
    <a:srgbClr val="B1B3B3"/>
    <a:srgbClr val="49C5B1"/>
    <a:srgbClr val="F5EBE9"/>
    <a:srgbClr val="593794"/>
    <a:srgbClr val="E4DFDC"/>
    <a:srgbClr val="FFFFFF"/>
    <a:srgbClr val="E7E3E0"/>
    <a:srgbClr val="ECE9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07E090-2898-4C5B-8636-B01C91BC2635}" v="2539" dt="2025-02-10T22:01:53.4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360" y="9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Scenario Level">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5" name="Level">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7" name="Step 2 Title">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7" name="Step 2 Top">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1" name="Step 2 Bottom">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9" name="Step 3 Title">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8" name="Step 3 Top">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3" name="Step 3 Bottom">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00" name="Step 4 Title">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7" name="Step 4 Top">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4" name="Step 4 Bottom">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8" name="Step 5 Title">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6" name="Step 5 Top">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2" name="Step 5 Bottom">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6" name="Step 6 Title">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5" name="Step 6 Top">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0" name="Step 6 Bottom">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 name="Circle 1">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Circle 2">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Circle 3">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3" name="Footnote">
            <a:extLst>
              <a:ext uri="{FF2B5EF4-FFF2-40B4-BE49-F238E27FC236}">
                <a16:creationId xmlns:a16="http://schemas.microsoft.com/office/drawing/2014/main" id="{06DCEE78-A961-202E-B0EE-36041A6708D1}"/>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6702775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4" name="Circle 1">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Circle 2">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Circle 3">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835" r:id="rId3"/>
    <p:sldLayoutId id="2147483675" r:id="rId4"/>
    <p:sldLayoutId id="2147483676" r:id="rId5"/>
    <p:sldLayoutId id="2147483813" r:id="rId6"/>
    <p:sldLayoutId id="2147483816" r:id="rId7"/>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8.sv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hyperlink" Target="https://support.microsoft.com/en-us/topic/overview-of-microsoft-365-chat-preview-5b00a52d-7296-48ee-b938-b95b7209f737" TargetMode="External"/><Relationship Id="rId9" Type="http://schemas.openxmlformats.org/officeDocument/2006/relationships/image" Target="../media/image13.png"/><Relationship Id="rId1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5">
            <a:extLst>
              <a:ext uri="{FF2B5EF4-FFF2-40B4-BE49-F238E27FC236}">
                <a16:creationId xmlns:a16="http://schemas.microsoft.com/office/drawing/2014/main" id="{1FF14E51-4D67-2D84-752D-29BBCCE62A1F}"/>
              </a:ext>
            </a:extLst>
          </p:cNvPr>
          <p:cNvSpPr>
            <a:spLocks noGrp="1"/>
          </p:cNvSpPr>
          <p:nvPr>
            <p:ph type="title"/>
          </p:nvPr>
        </p:nvSpPr>
        <p:spPr>
          <a:xfrm>
            <a:off x="584200" y="387766"/>
            <a:ext cx="5672544" cy="263149"/>
          </a:xfrm>
        </p:spPr>
        <p:txBody>
          <a:bodyPr/>
          <a:lstStyle/>
          <a:p>
            <a:r>
              <a:rPr lang="en-US" noProof="0"/>
              <a:t>A day in the life of a Business Manager</a:t>
            </a:r>
          </a:p>
        </p:txBody>
      </p:sp>
      <p:sp>
        <p:nvSpPr>
          <p:cNvPr id="59" name="Text Placeholder 58">
            <a:extLst>
              <a:ext uri="{FF2B5EF4-FFF2-40B4-BE49-F238E27FC236}">
                <a16:creationId xmlns:a16="http://schemas.microsoft.com/office/drawing/2014/main" id="{CC51BC74-C3A6-6886-32E6-32DD8AAC1521}"/>
              </a:ext>
            </a:extLst>
          </p:cNvPr>
          <p:cNvSpPr>
            <a:spLocks noGrp="1"/>
          </p:cNvSpPr>
          <p:nvPr>
            <p:ph type="body" sz="quarter" idx="17"/>
          </p:nvPr>
        </p:nvSpPr>
        <p:spPr>
          <a:xfrm>
            <a:off x="6519107" y="521099"/>
            <a:ext cx="3599821" cy="338554"/>
          </a:xfrm>
        </p:spPr>
        <p:txBody>
          <a:bodyPr vert="horz" wrap="square" lIns="0" tIns="0" rIns="0" bIns="0" rtlCol="0" anchor="t">
            <a:spAutoFit/>
          </a:bodyPr>
          <a:lstStyle/>
          <a:p>
            <a:r>
              <a:rPr lang="en-US" noProof="0">
                <a:latin typeface="Segoe UI Semibold"/>
                <a:cs typeface="Segoe UI Semibold"/>
              </a:rPr>
              <a:t>Microsoft 365 Copilot</a:t>
            </a:r>
            <a:endParaRPr lang="en-US" b="0" noProof="0">
              <a:solidFill>
                <a:srgbClr val="000000"/>
              </a:solidFill>
              <a:latin typeface="Segoe UI Semibold"/>
              <a:cs typeface="Segoe UI Semibold"/>
            </a:endParaRPr>
          </a:p>
          <a:p>
            <a:endParaRPr lang="en-US" noProof="0"/>
          </a:p>
        </p:txBody>
      </p:sp>
      <p:sp>
        <p:nvSpPr>
          <p:cNvPr id="77" name="Text Placeholder 76">
            <a:extLst>
              <a:ext uri="{FF2B5EF4-FFF2-40B4-BE49-F238E27FC236}">
                <a16:creationId xmlns:a16="http://schemas.microsoft.com/office/drawing/2014/main" id="{FD930FE2-B79D-3FDD-16CC-838D15303AB3}"/>
              </a:ext>
            </a:extLst>
          </p:cNvPr>
          <p:cNvSpPr>
            <a:spLocks noGrp="1"/>
          </p:cNvSpPr>
          <p:nvPr>
            <p:ph type="body" sz="quarter" idx="37"/>
          </p:nvPr>
        </p:nvSpPr>
        <p:spPr/>
        <p:txBody>
          <a:bodyPr vert="horz" wrap="square" lIns="0" tIns="0" rIns="0" bIns="0" rtlCol="0" anchor="t">
            <a:spAutoFit/>
          </a:bodyPr>
          <a:lstStyle/>
          <a:p>
            <a:r>
              <a:rPr lang="en-US" noProof="0">
                <a:latin typeface="Segoe UI Semibold"/>
                <a:cs typeface="Segoe UI Semibold"/>
              </a:rPr>
              <a:t>Buy</a:t>
            </a:r>
            <a:endParaRPr lang="en-US" noProof="0"/>
          </a:p>
        </p:txBody>
      </p:sp>
      <p:sp>
        <p:nvSpPr>
          <p:cNvPr id="83" name="Text Placeholder 39">
            <a:extLst>
              <a:ext uri="{FF2B5EF4-FFF2-40B4-BE49-F238E27FC236}">
                <a16:creationId xmlns:a16="http://schemas.microsoft.com/office/drawing/2014/main" id="{E3F9C5FD-193F-0E9D-DD11-B89B920FFBAF}"/>
              </a:ext>
            </a:extLst>
          </p:cNvPr>
          <p:cNvSpPr>
            <a:spLocks noGrp="1"/>
          </p:cNvSpPr>
          <p:nvPr>
            <p:ph type="body" sz="quarter" idx="11"/>
          </p:nvPr>
        </p:nvSpPr>
        <p:spPr>
          <a:xfrm>
            <a:off x="584200" y="1593881"/>
            <a:ext cx="976461" cy="345600"/>
          </a:xfrm>
        </p:spPr>
        <p:txBody>
          <a:bodyPr/>
          <a:lstStyle/>
          <a:p>
            <a:r>
              <a:rPr lang="en-US" noProof="0"/>
              <a:t>8:00 am</a:t>
            </a:r>
          </a:p>
        </p:txBody>
      </p:sp>
      <p:sp>
        <p:nvSpPr>
          <p:cNvPr id="84" name="Text Placeholder 40">
            <a:extLst>
              <a:ext uri="{FF2B5EF4-FFF2-40B4-BE49-F238E27FC236}">
                <a16:creationId xmlns:a16="http://schemas.microsoft.com/office/drawing/2014/main" id="{1B262EA6-33C0-26A4-9025-3154F01173F9}"/>
              </a:ext>
            </a:extLst>
          </p:cNvPr>
          <p:cNvSpPr>
            <a:spLocks noGrp="1"/>
          </p:cNvSpPr>
          <p:nvPr>
            <p:ph type="body" sz="quarter" idx="18"/>
          </p:nvPr>
        </p:nvSpPr>
        <p:spPr>
          <a:xfrm>
            <a:off x="584200" y="2032188"/>
            <a:ext cx="2808000" cy="626701"/>
          </a:xfrm>
        </p:spPr>
        <p:txBody>
          <a:bodyPr/>
          <a:lstStyle/>
          <a:p>
            <a:r>
              <a:rPr lang="en-US" noProof="0"/>
              <a:t>Daichi works within a global team. He catches up on activity from overnight, specifically urgent items from stake holders. He uses Copilot to summarize emails and alert him to any actions</a:t>
            </a:r>
          </a:p>
        </p:txBody>
      </p:sp>
      <p:sp>
        <p:nvSpPr>
          <p:cNvPr id="85" name="Text Placeholder 41">
            <a:extLst>
              <a:ext uri="{FF2B5EF4-FFF2-40B4-BE49-F238E27FC236}">
                <a16:creationId xmlns:a16="http://schemas.microsoft.com/office/drawing/2014/main" id="{0307B065-012C-00AC-34CE-8F6D56DBA722}"/>
              </a:ext>
            </a:extLst>
          </p:cNvPr>
          <p:cNvSpPr>
            <a:spLocks noGrp="1"/>
          </p:cNvSpPr>
          <p:nvPr>
            <p:ph type="body" sz="quarter" idx="21"/>
          </p:nvPr>
        </p:nvSpPr>
        <p:spPr>
          <a:xfrm>
            <a:off x="584200" y="3208260"/>
            <a:ext cx="2808000" cy="626701"/>
          </a:xfrm>
        </p:spPr>
        <p:txBody>
          <a:bodyPr/>
          <a:lstStyle/>
          <a:p>
            <a:r>
              <a:rPr lang="en-US" kern="0" noProof="0">
                <a:solidFill>
                  <a:srgbClr val="1A1A1A"/>
                </a:solidFill>
                <a:latin typeface="Segoe UI"/>
                <a:cs typeface="+mn-cs"/>
              </a:rPr>
              <a:t>Action: </a:t>
            </a:r>
            <a:r>
              <a:rPr lang="en-US" b="1" kern="0" noProof="0">
                <a:solidFill>
                  <a:srgbClr val="1A1A1A"/>
                </a:solidFill>
                <a:latin typeface="Segoe UI"/>
                <a:cs typeface="+mn-cs"/>
              </a:rPr>
              <a:t>Summarize this thread </a:t>
            </a:r>
            <a:r>
              <a:rPr lang="en-US" noProof="0"/>
              <a:t>calling out where my name was mentioned and any action items for me.</a:t>
            </a:r>
          </a:p>
        </p:txBody>
      </p:sp>
      <p:sp>
        <p:nvSpPr>
          <p:cNvPr id="86" name="Text Placeholder 42">
            <a:extLst>
              <a:ext uri="{FF2B5EF4-FFF2-40B4-BE49-F238E27FC236}">
                <a16:creationId xmlns:a16="http://schemas.microsoft.com/office/drawing/2014/main" id="{7EA22786-5A96-B18A-829F-710559FD954B}"/>
              </a:ext>
            </a:extLst>
          </p:cNvPr>
          <p:cNvSpPr>
            <a:spLocks noGrp="1"/>
          </p:cNvSpPr>
          <p:nvPr>
            <p:ph type="body" sz="quarter" idx="22"/>
          </p:nvPr>
        </p:nvSpPr>
        <p:spPr>
          <a:xfrm>
            <a:off x="3776898" y="1593881"/>
            <a:ext cx="976461" cy="345600"/>
          </a:xfrm>
        </p:spPr>
        <p:txBody>
          <a:bodyPr/>
          <a:lstStyle/>
          <a:p>
            <a:r>
              <a:rPr lang="en-US" noProof="0"/>
              <a:t>8:15 am</a:t>
            </a:r>
          </a:p>
        </p:txBody>
      </p:sp>
      <p:sp>
        <p:nvSpPr>
          <p:cNvPr id="87" name="Text Placeholder 43">
            <a:extLst>
              <a:ext uri="{FF2B5EF4-FFF2-40B4-BE49-F238E27FC236}">
                <a16:creationId xmlns:a16="http://schemas.microsoft.com/office/drawing/2014/main" id="{9ADC9812-B166-B4B4-6FF7-A310B72E5953}"/>
              </a:ext>
            </a:extLst>
          </p:cNvPr>
          <p:cNvSpPr>
            <a:spLocks noGrp="1"/>
          </p:cNvSpPr>
          <p:nvPr>
            <p:ph type="body" sz="quarter" idx="23"/>
          </p:nvPr>
        </p:nvSpPr>
        <p:spPr>
          <a:xfrm>
            <a:off x="3741864" y="2067222"/>
            <a:ext cx="3018206" cy="617942"/>
          </a:xfrm>
        </p:spPr>
        <p:txBody>
          <a:bodyPr vert="horz" wrap="square" lIns="90000" tIns="36000" rIns="90000" bIns="36000" rtlCol="0" anchor="t">
            <a:noAutofit/>
          </a:bodyPr>
          <a:lstStyle/>
          <a:p>
            <a:r>
              <a:rPr lang="en-US" noProof="0">
                <a:cs typeface="Segoe UI"/>
              </a:rPr>
              <a:t>He optimizes his calendar for the week ahead.  He asks Copilot to categorize his meetings. This quickly allows him to see if his time allocation aligns with this week’s priorities and adjust if needed. </a:t>
            </a:r>
          </a:p>
        </p:txBody>
      </p:sp>
      <p:sp>
        <p:nvSpPr>
          <p:cNvPr id="88" name="Text Placeholder 44">
            <a:extLst>
              <a:ext uri="{FF2B5EF4-FFF2-40B4-BE49-F238E27FC236}">
                <a16:creationId xmlns:a16="http://schemas.microsoft.com/office/drawing/2014/main" id="{B783770D-8E95-7E88-A212-35E00F01235C}"/>
              </a:ext>
            </a:extLst>
          </p:cNvPr>
          <p:cNvSpPr>
            <a:spLocks noGrp="1"/>
          </p:cNvSpPr>
          <p:nvPr>
            <p:ph type="body" sz="quarter" idx="24"/>
          </p:nvPr>
        </p:nvSpPr>
        <p:spPr>
          <a:xfrm>
            <a:off x="3719286" y="3208260"/>
            <a:ext cx="2808000" cy="626701"/>
          </a:xfrm>
        </p:spPr>
        <p:txBody>
          <a:bodyPr>
            <a:normAutofit/>
          </a:bodyPr>
          <a:lstStyle/>
          <a:p>
            <a:r>
              <a:rPr lang="en-US" kern="0" noProof="0">
                <a:solidFill>
                  <a:srgbClr val="1A1A1A"/>
                </a:solidFill>
                <a:latin typeface="Segoe UI"/>
                <a:cs typeface="+mn-cs"/>
              </a:rPr>
              <a:t>Sample prompt: </a:t>
            </a:r>
            <a:r>
              <a:rPr lang="en-US" b="1" kern="0" noProof="0">
                <a:solidFill>
                  <a:srgbClr val="1A1A1A"/>
                </a:solidFill>
                <a:latin typeface="Segoe UI"/>
                <a:cs typeface="+mn-cs"/>
              </a:rPr>
              <a:t>Review upcoming calendar events </a:t>
            </a:r>
            <a:r>
              <a:rPr lang="en-US" noProof="0"/>
              <a:t>and make sure they align with your core priorities. </a:t>
            </a:r>
          </a:p>
        </p:txBody>
      </p:sp>
      <p:sp>
        <p:nvSpPr>
          <p:cNvPr id="89" name="Text Placeholder 45">
            <a:extLst>
              <a:ext uri="{FF2B5EF4-FFF2-40B4-BE49-F238E27FC236}">
                <a16:creationId xmlns:a16="http://schemas.microsoft.com/office/drawing/2014/main" id="{7C68DE38-6823-D32E-CA07-2D689E509290}"/>
              </a:ext>
            </a:extLst>
          </p:cNvPr>
          <p:cNvSpPr>
            <a:spLocks noGrp="1"/>
          </p:cNvSpPr>
          <p:nvPr>
            <p:ph type="body" sz="quarter" idx="25"/>
          </p:nvPr>
        </p:nvSpPr>
        <p:spPr>
          <a:xfrm>
            <a:off x="6969595" y="1593881"/>
            <a:ext cx="976461" cy="345600"/>
          </a:xfrm>
        </p:spPr>
        <p:txBody>
          <a:bodyPr/>
          <a:lstStyle/>
          <a:p>
            <a:r>
              <a:rPr lang="en-US" noProof="0"/>
              <a:t>9:00 am</a:t>
            </a:r>
          </a:p>
        </p:txBody>
      </p:sp>
      <p:sp>
        <p:nvSpPr>
          <p:cNvPr id="91" name="Text Placeholder 46">
            <a:extLst>
              <a:ext uri="{FF2B5EF4-FFF2-40B4-BE49-F238E27FC236}">
                <a16:creationId xmlns:a16="http://schemas.microsoft.com/office/drawing/2014/main" id="{09B30755-8377-0A39-0449-C94CD28F3AC5}"/>
              </a:ext>
            </a:extLst>
          </p:cNvPr>
          <p:cNvSpPr>
            <a:spLocks noGrp="1"/>
          </p:cNvSpPr>
          <p:nvPr>
            <p:ph type="body" sz="quarter" idx="26"/>
          </p:nvPr>
        </p:nvSpPr>
        <p:spPr>
          <a:xfrm>
            <a:off x="6969595" y="2032188"/>
            <a:ext cx="2808000" cy="626701"/>
          </a:xfrm>
        </p:spPr>
        <p:txBody>
          <a:bodyPr/>
          <a:lstStyle/>
          <a:p>
            <a:r>
              <a:rPr lang="en-US" noProof="0"/>
              <a:t>Daichi prepares for his first meeting.  He asks Copilot to summarize the document attached to the invite and look across past emails, meetings, and files. ​</a:t>
            </a:r>
          </a:p>
        </p:txBody>
      </p:sp>
      <p:sp>
        <p:nvSpPr>
          <p:cNvPr id="92" name="Text Placeholder 47">
            <a:extLst>
              <a:ext uri="{FF2B5EF4-FFF2-40B4-BE49-F238E27FC236}">
                <a16:creationId xmlns:a16="http://schemas.microsoft.com/office/drawing/2014/main" id="{27E5A6BC-F60B-EEBF-0BF7-3848F856B23D}"/>
              </a:ext>
            </a:extLst>
          </p:cNvPr>
          <p:cNvSpPr>
            <a:spLocks noGrp="1"/>
          </p:cNvSpPr>
          <p:nvPr>
            <p:ph type="body" sz="quarter" idx="27"/>
          </p:nvPr>
        </p:nvSpPr>
        <p:spPr>
          <a:xfrm>
            <a:off x="6969595" y="3208260"/>
            <a:ext cx="2808000" cy="626701"/>
          </a:xfrm>
        </p:spPr>
        <p:txBody>
          <a:bodyPr/>
          <a:lstStyle/>
          <a:p>
            <a:r>
              <a:rPr lang="en-US" kern="0" noProof="0">
                <a:solidFill>
                  <a:srgbClr val="1A1A1A"/>
                </a:solidFill>
                <a:latin typeface="Segoe UI"/>
                <a:cs typeface="+mn-cs"/>
              </a:rPr>
              <a:t>Action: </a:t>
            </a:r>
            <a:r>
              <a:rPr lang="en-US" b="1" kern="0" noProof="0">
                <a:solidFill>
                  <a:srgbClr val="1A1A1A"/>
                </a:solidFill>
                <a:latin typeface="Segoe UI"/>
                <a:cs typeface="+mn-cs"/>
              </a:rPr>
              <a:t>Summarize documents and past activities </a:t>
            </a:r>
            <a:r>
              <a:rPr lang="en-US" noProof="0"/>
              <a:t>to fully prepare for upcoming meetings. </a:t>
            </a:r>
          </a:p>
        </p:txBody>
      </p:sp>
      <p:sp>
        <p:nvSpPr>
          <p:cNvPr id="93" name="Text Placeholder 48">
            <a:extLst>
              <a:ext uri="{FF2B5EF4-FFF2-40B4-BE49-F238E27FC236}">
                <a16:creationId xmlns:a16="http://schemas.microsoft.com/office/drawing/2014/main" id="{F580303F-914B-52A9-2C14-6E5B7DB0C8E3}"/>
              </a:ext>
            </a:extLst>
          </p:cNvPr>
          <p:cNvSpPr>
            <a:spLocks noGrp="1"/>
          </p:cNvSpPr>
          <p:nvPr>
            <p:ph type="body" sz="quarter" idx="28"/>
          </p:nvPr>
        </p:nvSpPr>
        <p:spPr>
          <a:xfrm>
            <a:off x="584200" y="4053821"/>
            <a:ext cx="976461" cy="345600"/>
          </a:xfrm>
        </p:spPr>
        <p:txBody>
          <a:bodyPr/>
          <a:lstStyle/>
          <a:p>
            <a:r>
              <a:rPr lang="en-US" noProof="0"/>
              <a:t>4:00 pm</a:t>
            </a:r>
          </a:p>
        </p:txBody>
      </p:sp>
      <p:sp>
        <p:nvSpPr>
          <p:cNvPr id="94" name="Text Placeholder 49">
            <a:extLst>
              <a:ext uri="{FF2B5EF4-FFF2-40B4-BE49-F238E27FC236}">
                <a16:creationId xmlns:a16="http://schemas.microsoft.com/office/drawing/2014/main" id="{37513C09-31D7-8203-063B-6199118C485D}"/>
              </a:ext>
            </a:extLst>
          </p:cNvPr>
          <p:cNvSpPr>
            <a:spLocks noGrp="1"/>
          </p:cNvSpPr>
          <p:nvPr>
            <p:ph type="body" sz="quarter" idx="29"/>
          </p:nvPr>
        </p:nvSpPr>
        <p:spPr>
          <a:xfrm>
            <a:off x="584200" y="4488366"/>
            <a:ext cx="2808000" cy="626701"/>
          </a:xfrm>
        </p:spPr>
        <p:txBody>
          <a:bodyPr/>
          <a:lstStyle/>
          <a:p>
            <a:r>
              <a:rPr lang="en-US" noProof="0"/>
              <a:t>Daichi responds to emails and Teams messages using Copilot in Outlook to help him draft his content tailored to a specified tone, length and sentiment.</a:t>
            </a:r>
          </a:p>
        </p:txBody>
      </p:sp>
      <p:sp>
        <p:nvSpPr>
          <p:cNvPr id="95" name="Text Placeholder 50">
            <a:extLst>
              <a:ext uri="{FF2B5EF4-FFF2-40B4-BE49-F238E27FC236}">
                <a16:creationId xmlns:a16="http://schemas.microsoft.com/office/drawing/2014/main" id="{8143542E-7931-CF3D-8AC2-65FA0F9E0237}"/>
              </a:ext>
            </a:extLst>
          </p:cNvPr>
          <p:cNvSpPr>
            <a:spLocks noGrp="1"/>
          </p:cNvSpPr>
          <p:nvPr>
            <p:ph type="body" sz="quarter" idx="30"/>
          </p:nvPr>
        </p:nvSpPr>
        <p:spPr>
          <a:xfrm>
            <a:off x="584200" y="5641938"/>
            <a:ext cx="2808000" cy="626701"/>
          </a:xfrm>
        </p:spPr>
        <p:txBody>
          <a:bodyPr/>
          <a:lstStyle/>
          <a:p>
            <a:r>
              <a:rPr lang="en-US" kern="0" noProof="0">
                <a:solidFill>
                  <a:srgbClr val="1A1A1A"/>
                </a:solidFill>
                <a:latin typeface="Segoe UI"/>
                <a:cs typeface="+mn-cs"/>
              </a:rPr>
              <a:t>Benefit: </a:t>
            </a:r>
            <a:r>
              <a:rPr lang="en-US" b="1" kern="0" noProof="0">
                <a:solidFill>
                  <a:srgbClr val="1A1A1A"/>
                </a:solidFill>
                <a:latin typeface="Segoe UI"/>
                <a:cs typeface="+mn-cs"/>
              </a:rPr>
              <a:t>Automate drafting of emails </a:t>
            </a:r>
            <a:r>
              <a:rPr lang="en-US" noProof="0"/>
              <a:t>and use Copilot to revise the tone based on the customer situation</a:t>
            </a:r>
          </a:p>
        </p:txBody>
      </p:sp>
      <p:sp>
        <p:nvSpPr>
          <p:cNvPr id="96" name="Text Placeholder 51">
            <a:extLst>
              <a:ext uri="{FF2B5EF4-FFF2-40B4-BE49-F238E27FC236}">
                <a16:creationId xmlns:a16="http://schemas.microsoft.com/office/drawing/2014/main" id="{ACFF478C-8D05-7214-732C-D50FA123FD88}"/>
              </a:ext>
            </a:extLst>
          </p:cNvPr>
          <p:cNvSpPr>
            <a:spLocks noGrp="1"/>
          </p:cNvSpPr>
          <p:nvPr>
            <p:ph type="body" sz="quarter" idx="31"/>
          </p:nvPr>
        </p:nvSpPr>
        <p:spPr>
          <a:xfrm>
            <a:off x="3776898" y="4053821"/>
            <a:ext cx="976461" cy="345600"/>
          </a:xfrm>
        </p:spPr>
        <p:txBody>
          <a:bodyPr/>
          <a:lstStyle/>
          <a:p>
            <a:r>
              <a:rPr lang="en-US" noProof="0"/>
              <a:t>2:00 pm</a:t>
            </a:r>
          </a:p>
        </p:txBody>
      </p:sp>
      <p:sp>
        <p:nvSpPr>
          <p:cNvPr id="97" name="Text Placeholder 52">
            <a:extLst>
              <a:ext uri="{FF2B5EF4-FFF2-40B4-BE49-F238E27FC236}">
                <a16:creationId xmlns:a16="http://schemas.microsoft.com/office/drawing/2014/main" id="{5198ACFA-EB97-189E-10F5-3275ACA8D5E6}"/>
              </a:ext>
            </a:extLst>
          </p:cNvPr>
          <p:cNvSpPr>
            <a:spLocks noGrp="1"/>
          </p:cNvSpPr>
          <p:nvPr>
            <p:ph type="body" sz="quarter" idx="32"/>
          </p:nvPr>
        </p:nvSpPr>
        <p:spPr>
          <a:xfrm>
            <a:off x="3733105" y="4488366"/>
            <a:ext cx="3167103" cy="626701"/>
          </a:xfrm>
        </p:spPr>
        <p:txBody>
          <a:bodyPr vert="horz" wrap="square" lIns="90000" tIns="36000" rIns="90000" bIns="36000" rtlCol="0" anchor="t">
            <a:normAutofit/>
          </a:bodyPr>
          <a:lstStyle/>
          <a:p>
            <a:r>
              <a:rPr lang="en-US" noProof="0">
                <a:cs typeface="Segoe UI"/>
              </a:rPr>
              <a:t>Daichi puts together a briefing document based on the Customer &amp; Project information.​  He uses Copilot to research the most recent presentations by the organization CEO and cross reference to competitors.</a:t>
            </a:r>
          </a:p>
        </p:txBody>
      </p:sp>
      <p:sp>
        <p:nvSpPr>
          <p:cNvPr id="98" name="Text Placeholder 53">
            <a:extLst>
              <a:ext uri="{FF2B5EF4-FFF2-40B4-BE49-F238E27FC236}">
                <a16:creationId xmlns:a16="http://schemas.microsoft.com/office/drawing/2014/main" id="{101C3D53-067B-3FDC-84CD-3A67BCE60221}"/>
              </a:ext>
            </a:extLst>
          </p:cNvPr>
          <p:cNvSpPr>
            <a:spLocks noGrp="1"/>
          </p:cNvSpPr>
          <p:nvPr>
            <p:ph type="body" sz="quarter" idx="33"/>
          </p:nvPr>
        </p:nvSpPr>
        <p:spPr>
          <a:xfrm>
            <a:off x="3719286" y="5641938"/>
            <a:ext cx="2808000" cy="626701"/>
          </a:xfrm>
        </p:spPr>
        <p:txBody>
          <a:bodyPr/>
          <a:lstStyle/>
          <a:p>
            <a:r>
              <a:rPr lang="en-US" kern="0" noProof="0">
                <a:solidFill>
                  <a:srgbClr val="1A1A1A"/>
                </a:solidFill>
                <a:latin typeface="Segoe UI"/>
                <a:cs typeface="+mn-cs"/>
              </a:rPr>
              <a:t>Benefit: </a:t>
            </a:r>
            <a:r>
              <a:rPr lang="en-US" b="1" kern="0" noProof="0">
                <a:solidFill>
                  <a:srgbClr val="1A1A1A"/>
                </a:solidFill>
                <a:latin typeface="Segoe UI"/>
                <a:cs typeface="+mn-cs"/>
              </a:rPr>
              <a:t>Identify key data points </a:t>
            </a:r>
            <a:r>
              <a:rPr lang="en-US" noProof="0"/>
              <a:t>across multiple documents, external web content, and financial records (e.g., fund balances) quickly and accurately.</a:t>
            </a:r>
          </a:p>
        </p:txBody>
      </p:sp>
      <p:sp>
        <p:nvSpPr>
          <p:cNvPr id="99" name="Text Placeholder 54">
            <a:extLst>
              <a:ext uri="{FF2B5EF4-FFF2-40B4-BE49-F238E27FC236}">
                <a16:creationId xmlns:a16="http://schemas.microsoft.com/office/drawing/2014/main" id="{FE4B6EC9-18CA-C06F-5D1B-448F7C4B8FCA}"/>
              </a:ext>
            </a:extLst>
          </p:cNvPr>
          <p:cNvSpPr>
            <a:spLocks noGrp="1"/>
          </p:cNvSpPr>
          <p:nvPr>
            <p:ph type="body" sz="quarter" idx="34"/>
          </p:nvPr>
        </p:nvSpPr>
        <p:spPr>
          <a:xfrm>
            <a:off x="6969595" y="4053821"/>
            <a:ext cx="976461" cy="345600"/>
          </a:xfrm>
        </p:spPr>
        <p:txBody>
          <a:bodyPr/>
          <a:lstStyle/>
          <a:p>
            <a:r>
              <a:rPr lang="en-US" noProof="0"/>
              <a:t>11:00 am</a:t>
            </a:r>
          </a:p>
        </p:txBody>
      </p:sp>
      <p:sp>
        <p:nvSpPr>
          <p:cNvPr id="100" name="Text Placeholder 58">
            <a:extLst>
              <a:ext uri="{FF2B5EF4-FFF2-40B4-BE49-F238E27FC236}">
                <a16:creationId xmlns:a16="http://schemas.microsoft.com/office/drawing/2014/main" id="{4344157D-E1DF-A3B0-9F66-DD060413C996}"/>
              </a:ext>
            </a:extLst>
          </p:cNvPr>
          <p:cNvSpPr>
            <a:spLocks noGrp="1"/>
          </p:cNvSpPr>
          <p:nvPr>
            <p:ph type="body" sz="quarter" idx="35"/>
          </p:nvPr>
        </p:nvSpPr>
        <p:spPr>
          <a:xfrm>
            <a:off x="6969595" y="4488366"/>
            <a:ext cx="2808000" cy="626701"/>
          </a:xfrm>
        </p:spPr>
        <p:txBody>
          <a:bodyPr vert="horz" wrap="square" lIns="90000" tIns="36000" rIns="90000" bIns="36000" rtlCol="0" anchor="t">
            <a:normAutofit/>
          </a:bodyPr>
          <a:lstStyle/>
          <a:p>
            <a:r>
              <a:rPr lang="en-US" noProof="0">
                <a:cs typeface="Segoe UI"/>
              </a:rPr>
              <a:t>Daichi joins the meeting via Teams. After the meeting he uses Copilot in Teams to recap, identify risks and define next steps.  He then uses Copilot in Outlook to draft a follow up email to the attendees. ​</a:t>
            </a:r>
          </a:p>
        </p:txBody>
      </p:sp>
      <p:sp>
        <p:nvSpPr>
          <p:cNvPr id="101" name="Text Placeholder 59">
            <a:extLst>
              <a:ext uri="{FF2B5EF4-FFF2-40B4-BE49-F238E27FC236}">
                <a16:creationId xmlns:a16="http://schemas.microsoft.com/office/drawing/2014/main" id="{DA4203ED-06A1-DE66-12DA-F5891D1B2B85}"/>
              </a:ext>
            </a:extLst>
          </p:cNvPr>
          <p:cNvSpPr>
            <a:spLocks noGrp="1"/>
          </p:cNvSpPr>
          <p:nvPr>
            <p:ph type="body" sz="quarter" idx="36"/>
          </p:nvPr>
        </p:nvSpPr>
        <p:spPr>
          <a:xfrm>
            <a:off x="6969595" y="5641938"/>
            <a:ext cx="2808000" cy="626701"/>
          </a:xfrm>
        </p:spPr>
        <p:txBody>
          <a:bodyPr/>
          <a:lstStyle/>
          <a:p>
            <a:r>
              <a:rPr lang="en-US" kern="0" noProof="0">
                <a:solidFill>
                  <a:srgbClr val="1A1A1A"/>
                </a:solidFill>
                <a:latin typeface="Segoe UI"/>
                <a:cs typeface="+mn-cs"/>
              </a:rPr>
              <a:t>Action: </a:t>
            </a:r>
            <a:r>
              <a:rPr lang="en-US" b="1" kern="0" noProof="0">
                <a:solidFill>
                  <a:srgbClr val="1A1A1A"/>
                </a:solidFill>
                <a:latin typeface="Segoe UI"/>
                <a:cs typeface="+mn-cs"/>
              </a:rPr>
              <a:t>Summarize this meeting </a:t>
            </a:r>
            <a:r>
              <a:rPr lang="en-US" noProof="0"/>
              <a:t>and provide the key points and action items</a:t>
            </a:r>
          </a:p>
        </p:txBody>
      </p:sp>
      <p:sp>
        <p:nvSpPr>
          <p:cNvPr id="102" name="Text Placeholder 60">
            <a:extLst>
              <a:ext uri="{FF2B5EF4-FFF2-40B4-BE49-F238E27FC236}">
                <a16:creationId xmlns:a16="http://schemas.microsoft.com/office/drawing/2014/main" id="{A8C4673E-B9DC-BF1C-F46D-85CF7AFAAA66}"/>
              </a:ext>
            </a:extLst>
          </p:cNvPr>
          <p:cNvSpPr>
            <a:spLocks noGrp="1"/>
          </p:cNvSpPr>
          <p:nvPr>
            <p:ph type="body" sz="quarter" idx="38"/>
          </p:nvPr>
        </p:nvSpPr>
        <p:spPr>
          <a:xfrm>
            <a:off x="11417128" y="357645"/>
            <a:ext cx="127000" cy="125999"/>
          </a:xfrm>
          <a:solidFill>
            <a:srgbClr val="0078D4"/>
          </a:solidFill>
        </p:spPr>
        <p:txBody>
          <a:bodyPr/>
          <a:lstStyle/>
          <a:p>
            <a:endParaRPr lang="en-US" noProof="0"/>
          </a:p>
        </p:txBody>
      </p:sp>
      <p:sp>
        <p:nvSpPr>
          <p:cNvPr id="103" name="Text Placeholder 61">
            <a:extLst>
              <a:ext uri="{FF2B5EF4-FFF2-40B4-BE49-F238E27FC236}">
                <a16:creationId xmlns:a16="http://schemas.microsoft.com/office/drawing/2014/main" id="{61F06F0C-F9C9-C393-3610-5CAB446402DE}"/>
              </a:ext>
            </a:extLst>
          </p:cNvPr>
          <p:cNvSpPr>
            <a:spLocks noGrp="1"/>
          </p:cNvSpPr>
          <p:nvPr>
            <p:ph type="body" sz="quarter" idx="39"/>
          </p:nvPr>
        </p:nvSpPr>
        <p:spPr>
          <a:xfrm>
            <a:off x="11588664" y="357645"/>
            <a:ext cx="127000" cy="125999"/>
          </a:xfrm>
          <a:solidFill>
            <a:srgbClr val="0078D4"/>
          </a:solidFill>
        </p:spPr>
        <p:txBody>
          <a:bodyPr/>
          <a:lstStyle/>
          <a:p>
            <a:endParaRPr lang="en-US" noProof="0"/>
          </a:p>
        </p:txBody>
      </p:sp>
      <p:sp>
        <p:nvSpPr>
          <p:cNvPr id="104" name="Text Placeholder 62">
            <a:extLst>
              <a:ext uri="{FF2B5EF4-FFF2-40B4-BE49-F238E27FC236}">
                <a16:creationId xmlns:a16="http://schemas.microsoft.com/office/drawing/2014/main" id="{19F307CF-C956-A2FF-1687-2A741ECA00B5}"/>
              </a:ext>
            </a:extLst>
          </p:cNvPr>
          <p:cNvSpPr>
            <a:spLocks noGrp="1"/>
          </p:cNvSpPr>
          <p:nvPr>
            <p:ph type="body" sz="quarter" idx="40"/>
          </p:nvPr>
        </p:nvSpPr>
        <p:spPr>
          <a:xfrm>
            <a:off x="11760200" y="357645"/>
            <a:ext cx="127000" cy="125999"/>
          </a:xfrm>
        </p:spPr>
        <p:txBody>
          <a:bodyPr/>
          <a:lstStyle/>
          <a:p>
            <a:endParaRPr lang="en-US" noProof="0"/>
          </a:p>
        </p:txBody>
      </p:sp>
      <p:grpSp>
        <p:nvGrpSpPr>
          <p:cNvPr id="115" name="Group 114">
            <a:extLst>
              <a:ext uri="{FF2B5EF4-FFF2-40B4-BE49-F238E27FC236}">
                <a16:creationId xmlns:a16="http://schemas.microsoft.com/office/drawing/2014/main" id="{8D017135-12FC-502D-AF56-F29D43CBF03F}"/>
              </a:ext>
            </a:extLst>
          </p:cNvPr>
          <p:cNvGrpSpPr/>
          <p:nvPr/>
        </p:nvGrpSpPr>
        <p:grpSpPr>
          <a:xfrm>
            <a:off x="10195084" y="1462475"/>
            <a:ext cx="1696592" cy="1231837"/>
            <a:chOff x="10195084" y="1462475"/>
            <a:chExt cx="1696592" cy="1231837"/>
          </a:xfrm>
        </p:grpSpPr>
        <p:sp>
          <p:nvSpPr>
            <p:cNvPr id="116" name="TextBox 115">
              <a:extLst>
                <a:ext uri="{FF2B5EF4-FFF2-40B4-BE49-F238E27FC236}">
                  <a16:creationId xmlns:a16="http://schemas.microsoft.com/office/drawing/2014/main" id="{E6D677C8-53DD-02F4-8B9B-970C68589D1C}"/>
                </a:ext>
              </a:extLst>
            </p:cNvPr>
            <p:cNvSpPr txBox="1"/>
            <p:nvPr/>
          </p:nvSpPr>
          <p:spPr>
            <a:xfrm>
              <a:off x="10195084" y="1462475"/>
              <a:ext cx="1696592" cy="86177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Daichi</a:t>
              </a:r>
              <a:br>
                <a:rPr kumimoji="0" lang="en-US" sz="2400" b="0" i="0" u="none" strike="noStrike" kern="1200" cap="none" spc="0" normalizeH="0" baseline="0" noProof="0">
                  <a:ln>
                    <a:noFill/>
                  </a:ln>
                  <a:solidFill>
                    <a:srgbClr val="C03BC4"/>
                  </a:solidFill>
                  <a:effectLst/>
                  <a:uLnTx/>
                  <a:uFillTx/>
                  <a:latin typeface="Segoe UI Semibold"/>
                  <a:ea typeface="+mn-ea"/>
                  <a:cs typeface="+mn-cs"/>
                </a:rPr>
              </a:b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is a business manager</a:t>
              </a:r>
              <a:endParaRPr kumimoji="0" lang="en-US" sz="2000" b="0" i="0" u="none" strike="noStrike" kern="1200" cap="none" spc="0" normalizeH="0" baseline="0" noProof="0">
                <a:ln>
                  <a:noFill/>
                </a:ln>
                <a:solidFill>
                  <a:srgbClr val="C03BC4"/>
                </a:solidFill>
                <a:effectLst/>
                <a:highlight>
                  <a:srgbClr val="FFFF00"/>
                </a:highlight>
                <a:uLnTx/>
                <a:uFillTx/>
                <a:latin typeface="Segoe UI" panose="020B0502040204020203" pitchFamily="34" charset="0"/>
                <a:ea typeface="+mn-ea"/>
                <a:cs typeface="Segoe UI" panose="020B0502040204020203" pitchFamily="34" charset="0"/>
              </a:endParaRPr>
            </a:p>
          </p:txBody>
        </p:sp>
        <p:pic>
          <p:nvPicPr>
            <p:cNvPr id="118" name="Graphic 117">
              <a:extLst>
                <a:ext uri="{FF2B5EF4-FFF2-40B4-BE49-F238E27FC236}">
                  <a16:creationId xmlns:a16="http://schemas.microsoft.com/office/drawing/2014/main" id="{F93D8C23-7C5E-B51F-EA96-12476E387C6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11616886" y="2419522"/>
              <a:ext cx="274790" cy="274790"/>
            </a:xfrm>
            <a:prstGeom prst="rect">
              <a:avLst/>
            </a:prstGeom>
          </p:spPr>
        </p:pic>
      </p:grpSp>
      <p:grpSp>
        <p:nvGrpSpPr>
          <p:cNvPr id="119" name="Group 118">
            <a:extLst>
              <a:ext uri="{FF2B5EF4-FFF2-40B4-BE49-F238E27FC236}">
                <a16:creationId xmlns:a16="http://schemas.microsoft.com/office/drawing/2014/main" id="{CCC7B94A-B8A0-C041-6D9B-4BD5AFD58016}"/>
              </a:ext>
            </a:extLst>
          </p:cNvPr>
          <p:cNvGrpSpPr/>
          <p:nvPr/>
        </p:nvGrpSpPr>
        <p:grpSpPr>
          <a:xfrm>
            <a:off x="1483833" y="2753575"/>
            <a:ext cx="1642290" cy="360000"/>
            <a:chOff x="588263" y="1217924"/>
            <a:chExt cx="1642290" cy="360000"/>
          </a:xfrm>
        </p:grpSpPr>
        <p:pic>
          <p:nvPicPr>
            <p:cNvPr id="121" name="Picture 120" descr="Zip Co logo SVG free download, id: 101874 - Brandlogos.net">
              <a:hlinkClick r:id="rId4"/>
              <a:extLst>
                <a:ext uri="{FF2B5EF4-FFF2-40B4-BE49-F238E27FC236}">
                  <a16:creationId xmlns:a16="http://schemas.microsoft.com/office/drawing/2014/main" id="{23208C34-FD7D-3930-95D9-CF0E99C434F3}"/>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22" name="TextBox 121">
              <a:extLst>
                <a:ext uri="{FF2B5EF4-FFF2-40B4-BE49-F238E27FC236}">
                  <a16:creationId xmlns:a16="http://schemas.microsoft.com/office/drawing/2014/main" id="{7BD12503-5D35-4696-BC8C-3FFDCA65FF12}"/>
                </a:ext>
                <a:ext uri="{C183D7F6-B498-43B3-948B-1728B52AA6E4}">
                  <adec:decorative xmlns:adec="http://schemas.microsoft.com/office/drawing/2017/decorative" val="0"/>
                </a:ext>
              </a:extLst>
            </p:cNvPr>
            <p:cNvSpPr txBox="1"/>
            <p:nvPr/>
          </p:nvSpPr>
          <p:spPr>
            <a:xfrm>
              <a:off x="1047214" y="1313286"/>
              <a:ext cx="1183339"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132" name="Group 131">
            <a:extLst>
              <a:ext uri="{FF2B5EF4-FFF2-40B4-BE49-F238E27FC236}">
                <a16:creationId xmlns:a16="http://schemas.microsoft.com/office/drawing/2014/main" id="{859268C1-7220-9934-3D2E-F3679B695290}"/>
              </a:ext>
            </a:extLst>
          </p:cNvPr>
          <p:cNvGrpSpPr/>
          <p:nvPr/>
        </p:nvGrpSpPr>
        <p:grpSpPr>
          <a:xfrm>
            <a:off x="1126274" y="5198503"/>
            <a:ext cx="1723853" cy="360000"/>
            <a:chOff x="588263" y="1697756"/>
            <a:chExt cx="1723853" cy="360000"/>
          </a:xfrm>
        </p:grpSpPr>
        <p:pic>
          <p:nvPicPr>
            <p:cNvPr id="134" name="Picture 133">
              <a:extLst>
                <a:ext uri="{FF2B5EF4-FFF2-40B4-BE49-F238E27FC236}">
                  <a16:creationId xmlns:a16="http://schemas.microsoft.com/office/drawing/2014/main" id="{18643676-2BF7-B44B-77FB-292FB08D090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36" name="TextBox 135">
              <a:extLst>
                <a:ext uri="{FF2B5EF4-FFF2-40B4-BE49-F238E27FC236}">
                  <a16:creationId xmlns:a16="http://schemas.microsoft.com/office/drawing/2014/main" id="{D0F3811A-86B8-9C92-7060-F0FE1DAFA463}"/>
                </a:ext>
                <a:ext uri="{C183D7F6-B498-43B3-948B-1728B52AA6E4}">
                  <adec:decorative xmlns:adec="http://schemas.microsoft.com/office/drawing/2017/decorative" val="0"/>
                </a:ext>
              </a:extLst>
            </p:cNvPr>
            <p:cNvSpPr txBox="1"/>
            <p:nvPr/>
          </p:nvSpPr>
          <p:spPr>
            <a:xfrm>
              <a:off x="1047214" y="1793118"/>
              <a:ext cx="1264902"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38" name="Group 137">
            <a:extLst>
              <a:ext uri="{FF2B5EF4-FFF2-40B4-BE49-F238E27FC236}">
                <a16:creationId xmlns:a16="http://schemas.microsoft.com/office/drawing/2014/main" id="{26DCF23F-5C42-7B59-1EB8-A8025B2AEEE7}"/>
              </a:ext>
            </a:extLst>
          </p:cNvPr>
          <p:cNvGrpSpPr/>
          <p:nvPr/>
        </p:nvGrpSpPr>
        <p:grpSpPr>
          <a:xfrm>
            <a:off x="4627577" y="5198503"/>
            <a:ext cx="1402659" cy="360000"/>
            <a:chOff x="588263" y="1217924"/>
            <a:chExt cx="1402659" cy="360000"/>
          </a:xfrm>
        </p:grpSpPr>
        <p:pic>
          <p:nvPicPr>
            <p:cNvPr id="140" name="Picture 139" descr="Zip Co logo SVG free download, id: 101874 - Brandlogos.net">
              <a:hlinkClick r:id="rId4"/>
              <a:extLst>
                <a:ext uri="{FF2B5EF4-FFF2-40B4-BE49-F238E27FC236}">
                  <a16:creationId xmlns:a16="http://schemas.microsoft.com/office/drawing/2014/main" id="{ECED5A93-B3E3-CEBC-EE6B-E9142E89D1A0}"/>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41" name="TextBox 140">
              <a:extLst>
                <a:ext uri="{FF2B5EF4-FFF2-40B4-BE49-F238E27FC236}">
                  <a16:creationId xmlns:a16="http://schemas.microsoft.com/office/drawing/2014/main" id="{CCCBF226-1E89-8F9D-7648-7CB8441F5DF5}"/>
                </a:ext>
                <a:ext uri="{C183D7F6-B498-43B3-948B-1728B52AA6E4}">
                  <adec:decorative xmlns:adec="http://schemas.microsoft.com/office/drawing/2017/decorative" val="0"/>
                </a:ext>
              </a:extLst>
            </p:cNvPr>
            <p:cNvSpPr txBox="1"/>
            <p:nvPr/>
          </p:nvSpPr>
          <p:spPr>
            <a:xfrm>
              <a:off x="1047214" y="1313286"/>
              <a:ext cx="943708"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142" name="Group 141">
            <a:extLst>
              <a:ext uri="{FF2B5EF4-FFF2-40B4-BE49-F238E27FC236}">
                <a16:creationId xmlns:a16="http://schemas.microsoft.com/office/drawing/2014/main" id="{6B5971BA-6CFA-5CAB-C2A8-17D9F08AAB0A}"/>
              </a:ext>
            </a:extLst>
          </p:cNvPr>
          <p:cNvGrpSpPr/>
          <p:nvPr/>
        </p:nvGrpSpPr>
        <p:grpSpPr>
          <a:xfrm>
            <a:off x="7131448" y="5198503"/>
            <a:ext cx="1136369" cy="360000"/>
            <a:chOff x="588263" y="1697756"/>
            <a:chExt cx="1136369" cy="360000"/>
          </a:xfrm>
        </p:grpSpPr>
        <p:pic>
          <p:nvPicPr>
            <p:cNvPr id="143" name="Picture 142">
              <a:extLst>
                <a:ext uri="{FF2B5EF4-FFF2-40B4-BE49-F238E27FC236}">
                  <a16:creationId xmlns:a16="http://schemas.microsoft.com/office/drawing/2014/main" id="{214BF4FF-B66E-2E4C-CFBD-DFB37495380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44" name="TextBox 143">
              <a:extLst>
                <a:ext uri="{FF2B5EF4-FFF2-40B4-BE49-F238E27FC236}">
                  <a16:creationId xmlns:a16="http://schemas.microsoft.com/office/drawing/2014/main" id="{3FD4CAB7-3188-4D37-D6F9-8EF3F4CB6FE6}"/>
                </a:ext>
                <a:ext uri="{C183D7F6-B498-43B3-948B-1728B52AA6E4}">
                  <adec:decorative xmlns:adec="http://schemas.microsoft.com/office/drawing/2017/decorative" val="0"/>
                </a:ext>
              </a:extLst>
            </p:cNvPr>
            <p:cNvSpPr txBox="1"/>
            <p:nvPr/>
          </p:nvSpPr>
          <p:spPr>
            <a:xfrm>
              <a:off x="1047214" y="1708480"/>
              <a:ext cx="677418" cy="338554"/>
            </a:xfrm>
            <a:prstGeom prst="rect">
              <a:avLst/>
            </a:prstGeom>
            <a:noFill/>
          </p:spPr>
          <p:txBody>
            <a:bodyPr wrap="square" lIns="0" tIns="0" rIns="0" bIns="0" rtlCol="0" anchor="ctr">
              <a:spAutoFit/>
            </a:bodyPr>
            <a:lstStyle/>
            <a:p>
              <a:pPr defTabSz="914367">
                <a:defRPr/>
              </a:pPr>
              <a:r>
                <a:rPr lang="en-US" sz="1100" noProof="0">
                  <a:solidFill>
                    <a:prstClr val="black"/>
                  </a:solidFill>
                  <a:latin typeface="Segoe UI Semibold"/>
                </a:rPr>
                <a:t>Copilot in </a:t>
              </a:r>
              <a:br>
                <a:rPr lang="en-US" sz="1100" noProof="0">
                  <a:solidFill>
                    <a:prstClr val="black"/>
                  </a:solidFill>
                  <a:latin typeface="Segoe UI Semibold"/>
                </a:rPr>
              </a:br>
              <a:r>
                <a:rPr lang="en-US" sz="1100" noProof="0">
                  <a:solidFill>
                    <a:prstClr val="black"/>
                  </a:solidFill>
                  <a:latin typeface="Segoe UI Semibold"/>
                </a:rPr>
                <a:t>Outlook</a:t>
              </a:r>
            </a:p>
          </p:txBody>
        </p:sp>
      </p:grpSp>
      <p:grpSp>
        <p:nvGrpSpPr>
          <p:cNvPr id="145" name="Group 144">
            <a:extLst>
              <a:ext uri="{FF2B5EF4-FFF2-40B4-BE49-F238E27FC236}">
                <a16:creationId xmlns:a16="http://schemas.microsoft.com/office/drawing/2014/main" id="{7EA00959-7A7B-7911-53BD-96C77911BDC5}"/>
              </a:ext>
            </a:extLst>
          </p:cNvPr>
          <p:cNvGrpSpPr/>
          <p:nvPr/>
        </p:nvGrpSpPr>
        <p:grpSpPr>
          <a:xfrm>
            <a:off x="8496738" y="5198503"/>
            <a:ext cx="1119005" cy="360000"/>
            <a:chOff x="588263" y="3617084"/>
            <a:chExt cx="1119005" cy="360000"/>
          </a:xfrm>
        </p:grpSpPr>
        <p:pic>
          <p:nvPicPr>
            <p:cNvPr id="146" name="Picture 145">
              <a:extLst>
                <a:ext uri="{FF2B5EF4-FFF2-40B4-BE49-F238E27FC236}">
                  <a16:creationId xmlns:a16="http://schemas.microsoft.com/office/drawing/2014/main" id="{D11A4E00-7D39-CCF0-1366-271CE8DFB3F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47" name="TextBox 146">
              <a:extLst>
                <a:ext uri="{FF2B5EF4-FFF2-40B4-BE49-F238E27FC236}">
                  <a16:creationId xmlns:a16="http://schemas.microsoft.com/office/drawing/2014/main" id="{59E20C30-4889-7407-5150-51AE417B27A7}"/>
                </a:ext>
                <a:ext uri="{C183D7F6-B498-43B3-948B-1728B52AA6E4}">
                  <adec:decorative xmlns:adec="http://schemas.microsoft.com/office/drawing/2017/decorative" val="0"/>
                </a:ext>
              </a:extLst>
            </p:cNvPr>
            <p:cNvSpPr txBox="1"/>
            <p:nvPr/>
          </p:nvSpPr>
          <p:spPr>
            <a:xfrm>
              <a:off x="1047214" y="3627808"/>
              <a:ext cx="660054" cy="338554"/>
            </a:xfrm>
            <a:prstGeom prst="rect">
              <a:avLst/>
            </a:prstGeom>
            <a:noFill/>
          </p:spPr>
          <p:txBody>
            <a:bodyPr wrap="square" lIns="0" tIns="0" rIns="0" bIns="0" rtlCol="0" anchor="ctr">
              <a:spAutoFit/>
            </a:bodyPr>
            <a:lstStyle/>
            <a:p>
              <a:pPr defTabSz="914367">
                <a:defRPr/>
              </a:pPr>
              <a:r>
                <a:rPr lang="en-US" sz="1100" noProof="0">
                  <a:solidFill>
                    <a:prstClr val="black"/>
                  </a:solidFill>
                  <a:latin typeface="Segoe UI Semibold"/>
                </a:rPr>
                <a:t>Copilot in </a:t>
              </a:r>
              <a:br>
                <a:rPr lang="en-US" sz="1100" noProof="0">
                  <a:solidFill>
                    <a:prstClr val="black"/>
                  </a:solidFill>
                  <a:latin typeface="Segoe UI Semibold"/>
                </a:rPr>
              </a:br>
              <a:r>
                <a:rPr lang="en-US" sz="1100" noProof="0">
                  <a:solidFill>
                    <a:prstClr val="black"/>
                  </a:solidFill>
                  <a:latin typeface="Segoe UI Semibold"/>
                </a:rPr>
                <a:t>Teams</a:t>
              </a:r>
            </a:p>
          </p:txBody>
        </p:sp>
      </p:grpSp>
      <p:pic>
        <p:nvPicPr>
          <p:cNvPr id="3" name="Picture 2">
            <a:extLst>
              <a:ext uri="{FF2B5EF4-FFF2-40B4-BE49-F238E27FC236}">
                <a16:creationId xmlns:a16="http://schemas.microsoft.com/office/drawing/2014/main" id="{7210F542-3D2F-B24A-682F-FAB09F526DB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939488" y="2859993"/>
            <a:ext cx="2252512" cy="3998007"/>
          </a:xfrm>
          <a:prstGeom prst="rect">
            <a:avLst/>
          </a:prstGeom>
        </p:spPr>
      </p:pic>
      <p:sp>
        <p:nvSpPr>
          <p:cNvPr id="4" name="Rectangle: Rounded Corners 6">
            <a:extLst>
              <a:ext uri="{FF2B5EF4-FFF2-40B4-BE49-F238E27FC236}">
                <a16:creationId xmlns:a16="http://schemas.microsoft.com/office/drawing/2014/main" id="{F2E6D904-C41C-622F-ABAD-F35008B411C2}"/>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5" name="Group 4">
            <a:extLst>
              <a:ext uri="{FF2B5EF4-FFF2-40B4-BE49-F238E27FC236}">
                <a16:creationId xmlns:a16="http://schemas.microsoft.com/office/drawing/2014/main" id="{6E637BD9-6EA5-0A8E-CAAE-14B76FF76384}"/>
              </a:ext>
            </a:extLst>
          </p:cNvPr>
          <p:cNvGrpSpPr/>
          <p:nvPr/>
        </p:nvGrpSpPr>
        <p:grpSpPr>
          <a:xfrm>
            <a:off x="1286540" y="1134767"/>
            <a:ext cx="1571031" cy="216000"/>
            <a:chOff x="1372194" y="969899"/>
            <a:chExt cx="1571031" cy="216000"/>
          </a:xfrm>
        </p:grpSpPr>
        <p:sp>
          <p:nvSpPr>
            <p:cNvPr id="6" name="Rectangle: Rounded Corners 6">
              <a:extLst>
                <a:ext uri="{FF2B5EF4-FFF2-40B4-BE49-F238E27FC236}">
                  <a16:creationId xmlns:a16="http://schemas.microsoft.com/office/drawing/2014/main" id="{403ECA89-E9B5-FE70-F959-8E2D5DF7FC99}"/>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lang="en-US" sz="900" noProof="0">
                  <a:solidFill>
                    <a:srgbClr val="73391D"/>
                  </a:solidFill>
                  <a:latin typeface="Segoe UI Semibold"/>
                  <a:cs typeface="Segoe UI Semibold"/>
                </a:rPr>
                <a:t>~ 90 minutes</a:t>
              </a:r>
              <a:endParaRPr lang="en-US" sz="900" b="0" i="0" u="none" strike="noStrike" kern="1200" cap="none" spc="0" normalizeH="0" baseline="0" noProof="0">
                <a:ln>
                  <a:noFill/>
                </a:ln>
                <a:solidFill>
                  <a:srgbClr val="73391D"/>
                </a:solidFill>
                <a:effectLst/>
                <a:uLnTx/>
                <a:uFillTx/>
                <a:latin typeface="Segoe UI Semibold" panose="020B0702040204020203" pitchFamily="34" charset="0"/>
                <a:cs typeface="Segoe UI Semibold" panose="020B0702040204020203" pitchFamily="34" charset="0"/>
              </a:endParaRPr>
            </a:p>
          </p:txBody>
        </p:sp>
        <p:pic>
          <p:nvPicPr>
            <p:cNvPr id="7" name="Graphic 6">
              <a:extLst>
                <a:ext uri="{FF2B5EF4-FFF2-40B4-BE49-F238E27FC236}">
                  <a16:creationId xmlns:a16="http://schemas.microsoft.com/office/drawing/2014/main" id="{7356B86B-7E20-E3EC-9F0C-9EBD436C22D7}"/>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421924" y="1005899"/>
              <a:ext cx="144000" cy="144000"/>
            </a:xfrm>
            <a:prstGeom prst="rect">
              <a:avLst/>
            </a:prstGeom>
          </p:spPr>
        </p:pic>
      </p:grpSp>
      <p:grpSp>
        <p:nvGrpSpPr>
          <p:cNvPr id="9" name="Group 8">
            <a:extLst>
              <a:ext uri="{FF2B5EF4-FFF2-40B4-BE49-F238E27FC236}">
                <a16:creationId xmlns:a16="http://schemas.microsoft.com/office/drawing/2014/main" id="{F1BAF04E-DB3D-7C80-953D-B5EED034EF75}"/>
              </a:ext>
            </a:extLst>
          </p:cNvPr>
          <p:cNvGrpSpPr/>
          <p:nvPr/>
        </p:nvGrpSpPr>
        <p:grpSpPr>
          <a:xfrm>
            <a:off x="5983103" y="1134767"/>
            <a:ext cx="2325078" cy="216000"/>
            <a:chOff x="6235579" y="969899"/>
            <a:chExt cx="2325078" cy="216000"/>
          </a:xfrm>
        </p:grpSpPr>
        <p:sp>
          <p:nvSpPr>
            <p:cNvPr id="10" name="Rectangle: Rounded Corners 6">
              <a:extLst>
                <a:ext uri="{FF2B5EF4-FFF2-40B4-BE49-F238E27FC236}">
                  <a16:creationId xmlns:a16="http://schemas.microsoft.com/office/drawing/2014/main" id="{5B45F829-857E-9ABE-1E16-7D4EA5D54BE7}"/>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lang="en-US" sz="900" noProof="0">
                  <a:solidFill>
                    <a:srgbClr val="73391D"/>
                  </a:solidFill>
                  <a:latin typeface="Segoe UI Semibold"/>
                  <a:cs typeface="Segoe UI Semibold"/>
                </a:rPr>
                <a:t>Simplified, efficient communication</a:t>
              </a:r>
              <a:endParaRPr lang="en-US" noProof="0"/>
            </a:p>
          </p:txBody>
        </p:sp>
        <p:pic>
          <p:nvPicPr>
            <p:cNvPr id="11" name="Graphic 10">
              <a:extLst>
                <a:ext uri="{FF2B5EF4-FFF2-40B4-BE49-F238E27FC236}">
                  <a16:creationId xmlns:a16="http://schemas.microsoft.com/office/drawing/2014/main" id="{E0023FDB-2B00-5597-FD21-DFEA082A24D6}"/>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282712" y="1005899"/>
              <a:ext cx="144000" cy="144000"/>
            </a:xfrm>
            <a:prstGeom prst="rect">
              <a:avLst/>
            </a:prstGeom>
          </p:spPr>
        </p:pic>
      </p:grpSp>
      <p:grpSp>
        <p:nvGrpSpPr>
          <p:cNvPr id="12" name="Group 11">
            <a:extLst>
              <a:ext uri="{FF2B5EF4-FFF2-40B4-BE49-F238E27FC236}">
                <a16:creationId xmlns:a16="http://schemas.microsoft.com/office/drawing/2014/main" id="{5202D036-4F83-1A8C-9B7D-EA23A9C114B0}"/>
              </a:ext>
            </a:extLst>
          </p:cNvPr>
          <p:cNvGrpSpPr/>
          <p:nvPr/>
        </p:nvGrpSpPr>
        <p:grpSpPr>
          <a:xfrm>
            <a:off x="2908241" y="1134767"/>
            <a:ext cx="3018206" cy="215444"/>
            <a:chOff x="3133720" y="969899"/>
            <a:chExt cx="3018206" cy="215444"/>
          </a:xfrm>
        </p:grpSpPr>
        <p:sp>
          <p:nvSpPr>
            <p:cNvPr id="13" name="Rectangle: Rounded Corners 6">
              <a:extLst>
                <a:ext uri="{FF2B5EF4-FFF2-40B4-BE49-F238E27FC236}">
                  <a16:creationId xmlns:a16="http://schemas.microsoft.com/office/drawing/2014/main" id="{88EEA324-7836-96E9-6F22-64BAC42FA929}"/>
                </a:ext>
                <a:ext uri="{C183D7F6-B498-43B3-948B-1728B52AA6E4}">
                  <adec:decorative xmlns:adec="http://schemas.microsoft.com/office/drawing/2017/decorative" val="1"/>
                </a:ext>
              </a:extLst>
            </p:cNvPr>
            <p:cNvSpPr/>
            <p:nvPr/>
          </p:nvSpPr>
          <p:spPr bwMode="auto">
            <a:xfrm>
              <a:off x="3133720" y="969899"/>
              <a:ext cx="3018206" cy="215444"/>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a:t>
              </a:r>
              <a:r>
                <a:rPr lang="en-US" sz="900" noProof="0">
                  <a:solidFill>
                    <a:srgbClr val="73391D"/>
                  </a:solidFill>
                  <a:latin typeface="Segoe UI Semibold" panose="020B0702040204020203" pitchFamily="34" charset="0"/>
                  <a:cs typeface="Segoe UI Semibold" panose="020B0702040204020203" pitchFamily="34" charset="0"/>
                </a:rPr>
                <a:t> </a:t>
              </a:r>
              <a:r>
                <a:rPr lang="en-US" sz="900" noProof="0">
                  <a:solidFill>
                    <a:srgbClr val="73391D"/>
                  </a:solidFill>
                  <a:latin typeface="Segoe UI Semibold"/>
                  <a:cs typeface="Segoe UI Semibold"/>
                </a:rPr>
                <a:t>Alignment and rapid response</a:t>
              </a:r>
              <a:endParaRPr lang="en-US" noProof="0"/>
            </a:p>
          </p:txBody>
        </p:sp>
        <p:pic>
          <p:nvPicPr>
            <p:cNvPr id="14" name="Graphic 13">
              <a:extLst>
                <a:ext uri="{FF2B5EF4-FFF2-40B4-BE49-F238E27FC236}">
                  <a16:creationId xmlns:a16="http://schemas.microsoft.com/office/drawing/2014/main" id="{C4BDFE74-0BB3-CC9D-7D1D-837A6EAFF2CE}"/>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3193555" y="1005899"/>
              <a:ext cx="144000" cy="144000"/>
            </a:xfrm>
            <a:prstGeom prst="rect">
              <a:avLst/>
            </a:prstGeom>
          </p:spPr>
        </p:pic>
      </p:grpSp>
      <p:grpSp>
        <p:nvGrpSpPr>
          <p:cNvPr id="2" name="Group 1">
            <a:extLst>
              <a:ext uri="{FF2B5EF4-FFF2-40B4-BE49-F238E27FC236}">
                <a16:creationId xmlns:a16="http://schemas.microsoft.com/office/drawing/2014/main" id="{D1AFBFFE-F669-7D53-75ED-4B751F833A43}"/>
              </a:ext>
            </a:extLst>
          </p:cNvPr>
          <p:cNvGrpSpPr/>
          <p:nvPr/>
        </p:nvGrpSpPr>
        <p:grpSpPr>
          <a:xfrm>
            <a:off x="4483210" y="2762655"/>
            <a:ext cx="2035897" cy="360000"/>
            <a:chOff x="588263" y="1217924"/>
            <a:chExt cx="2035897" cy="360000"/>
          </a:xfrm>
        </p:grpSpPr>
        <p:pic>
          <p:nvPicPr>
            <p:cNvPr id="8" name="Picture 7" descr="Zip Co logo SVG free download, id: 101874 - Brandlogos.net">
              <a:hlinkClick r:id="rId4"/>
              <a:extLst>
                <a:ext uri="{FF2B5EF4-FFF2-40B4-BE49-F238E27FC236}">
                  <a16:creationId xmlns:a16="http://schemas.microsoft.com/office/drawing/2014/main" id="{7237D14E-32E1-9ADD-0289-5BBB0607695A}"/>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5" name="TextBox 14">
              <a:extLst>
                <a:ext uri="{FF2B5EF4-FFF2-40B4-BE49-F238E27FC236}">
                  <a16:creationId xmlns:a16="http://schemas.microsoft.com/office/drawing/2014/main" id="{CC457F83-D9CE-9553-26F4-C0E996E5E2A6}"/>
                </a:ext>
                <a:ext uri="{C183D7F6-B498-43B3-948B-1728B52AA6E4}">
                  <adec:decorative xmlns:adec="http://schemas.microsoft.com/office/drawing/2017/decorative" val="0"/>
                </a:ext>
              </a:extLst>
            </p:cNvPr>
            <p:cNvSpPr txBox="1"/>
            <p:nvPr/>
          </p:nvSpPr>
          <p:spPr>
            <a:xfrm>
              <a:off x="1047214" y="1313286"/>
              <a:ext cx="1576946"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16" name="Group 15">
            <a:extLst>
              <a:ext uri="{FF2B5EF4-FFF2-40B4-BE49-F238E27FC236}">
                <a16:creationId xmlns:a16="http://schemas.microsoft.com/office/drawing/2014/main" id="{8AF686C5-1665-F341-25CB-7DDBDD6F1EE3}"/>
              </a:ext>
            </a:extLst>
          </p:cNvPr>
          <p:cNvGrpSpPr/>
          <p:nvPr/>
        </p:nvGrpSpPr>
        <p:grpSpPr>
          <a:xfrm>
            <a:off x="7763450" y="2762655"/>
            <a:ext cx="1442750" cy="360000"/>
            <a:chOff x="588263" y="1217924"/>
            <a:chExt cx="1442750" cy="360000"/>
          </a:xfrm>
        </p:grpSpPr>
        <p:pic>
          <p:nvPicPr>
            <p:cNvPr id="17" name="Picture 16" descr="Zip Co logo SVG free download, id: 101874 - Brandlogos.net">
              <a:hlinkClick r:id="rId4"/>
              <a:extLst>
                <a:ext uri="{FF2B5EF4-FFF2-40B4-BE49-F238E27FC236}">
                  <a16:creationId xmlns:a16="http://schemas.microsoft.com/office/drawing/2014/main" id="{7939EC2F-2294-7965-EB6F-E0C8BD203F4A}"/>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8" name="TextBox 17">
              <a:extLst>
                <a:ext uri="{FF2B5EF4-FFF2-40B4-BE49-F238E27FC236}">
                  <a16:creationId xmlns:a16="http://schemas.microsoft.com/office/drawing/2014/main" id="{A4C87D35-B81A-0D4B-CF57-4A8C68FD3B2A}"/>
                </a:ext>
                <a:ext uri="{C183D7F6-B498-43B3-948B-1728B52AA6E4}">
                  <adec:decorative xmlns:adec="http://schemas.microsoft.com/office/drawing/2017/decorative" val="0"/>
                </a:ext>
              </a:extLst>
            </p:cNvPr>
            <p:cNvSpPr txBox="1"/>
            <p:nvPr/>
          </p:nvSpPr>
          <p:spPr>
            <a:xfrm>
              <a:off x="1047214" y="1313286"/>
              <a:ext cx="983799"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spTree>
    <p:extLst>
      <p:ext uri="{BB962C8B-B14F-4D97-AF65-F5344CB8AC3E}">
        <p14:creationId xmlns:p14="http://schemas.microsoft.com/office/powerpoint/2010/main" val="461617010"/>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3" ma:contentTypeDescription="Create a new document." ma:contentTypeScope="" ma:versionID="3179e1be26f23a129528d230448053e8">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d3f859843280ba2968dbadbb5350bb26"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906DCFC-57BE-471C-9AA9-8C94A7A505DA}">
  <ds:schemaRefs>
    <ds:schemaRef ds:uri="http://schemas.microsoft.com/sharepoint/v3/contenttype/forms"/>
  </ds:schemaRefs>
</ds:datastoreItem>
</file>

<file path=customXml/itemProps2.xml><?xml version="1.0" encoding="utf-8"?>
<ds:datastoreItem xmlns:ds="http://schemas.openxmlformats.org/officeDocument/2006/customXml" ds:itemID="{E4F575D1-D3E6-4B2E-81B9-7181EE16BC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12c9beb-9115-4dd4-b4b0-98592a7680e2"/>
    <ds:schemaRef ds:uri="9b9b331a-5640-4f50-a010-6cc4266aa3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49B3AD-9962-4CE5-8E0A-2C8D95E7DE3D}">
  <ds:schemaRefs>
    <ds:schemaRef ds:uri="9b9b331a-5640-4f50-a010-6cc4266aa39c"/>
    <ds:schemaRef ds:uri="http://schemas.microsoft.com/sharepoint/v3"/>
    <ds:schemaRef ds:uri="http://schemas.microsoft.com/office/2006/documentManagement/types"/>
    <ds:schemaRef ds:uri="http://purl.org/dc/elements/1.1/"/>
    <ds:schemaRef ds:uri="c12c9beb-9115-4dd4-b4b0-98592a7680e2"/>
    <ds:schemaRef ds:uri="http://purl.org/dc/dcmitype/"/>
    <ds:schemaRef ds:uri="http://www.w3.org/XML/1998/namespace"/>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1725</TotalTime>
  <Words>380</Words>
  <Application>Microsoft Office PowerPoint</Application>
  <PresentationFormat>Widescreen</PresentationFormat>
  <Paragraphs>33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Segoe UI</vt:lpstr>
      <vt:lpstr>Segoe UI Semibold</vt:lpstr>
      <vt:lpstr>Wingdings</vt:lpstr>
      <vt:lpstr>Light 16x9</vt:lpstr>
      <vt:lpstr>A day in the life of a Business Manager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Daryl Schaal (SYNAXIS CORPORATION)</dc:creator>
  <cp:lastModifiedBy>Daryl Schaal</cp:lastModifiedBy>
  <cp:revision>4</cp:revision>
  <dcterms:created xsi:type="dcterms:W3CDTF">2024-09-25T15:39:48Z</dcterms:created>
  <dcterms:modified xsi:type="dcterms:W3CDTF">2025-02-11T22:27:48Z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ies>
</file>