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5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0461D-C5AF-47A3-8E01-E36D79B1D640}" v="27" dt="2025-11-20T19:20:2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852" autoAdjust="0"/>
    <p:restoredTop sz="92202" autoAdjust="0"/>
  </p:normalViewPr>
  <p:slideViewPr>
    <p:cSldViewPr snapToGrid="0">
      <p:cViewPr varScale="1">
        <p:scale>
          <a:sx n="72" d="100"/>
          <a:sy n="72" d="100"/>
        </p:scale>
        <p:origin x="23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0E3E0-9C2D-FB32-F5D7-83557840C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4BAA7E-19D3-4344-1FC0-6808FC4BE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ACACC-9006-04A9-6AF4-1FB85DECA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762C2-BAF7-FE3F-7EFA-855134EDC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1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 </a:t>
            </a:r>
            <a:r>
              <a:rPr lang="en-US" noProof="0"/>
              <a:t>or the Microsoft 365 Copilot Chat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M365 Copilot Chat at </a:t>
            </a:r>
            <a:r>
              <a:rPr lang="en-US" noProof="0">
                <a:hlinkClick r:id="rId2"/>
              </a:rPr>
              <a:t>m365copilot.com</a:t>
            </a:r>
            <a:r>
              <a:rPr lang="en-US" noProof="0"/>
              <a:t>, the Microsoft 365 Copilot Chat mobile app, or the M365 Copilot Chat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6C291-C2F6-C454-3559-8939E0492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A6D46280-049C-B1F6-0194-71B5DFB9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/>
              <a:t>A day in the life of a Budget Officer (Controller)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BF80779-F70A-FEA0-03E5-2C1121C23A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29875" y="520700"/>
            <a:ext cx="1457325" cy="169277"/>
          </a:xfrm>
        </p:spPr>
        <p:txBody>
          <a:bodyPr/>
          <a:lstStyle/>
          <a:p>
            <a:r>
              <a:rPr lang="en-US" noProof="0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30D309F-D0F6-D211-3BAB-AE5DDCA369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65F2C2-D142-108B-DF80-DD19851002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Summarize communications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D99218-1E6C-2ED3-8D29-E0D06A70C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/>
              <a:t>The day begins with reviewing emails, memos, and updates related to budgetary matters. The budget officer prepares for meetings with other departments to understand their funding needs and priorities.</a:t>
            </a:r>
          </a:p>
          <a:p>
            <a:endParaRPr lang="en-US" noProof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8BF25D-514E-AC01-F035-4DDFA0A3EA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my emails </a:t>
            </a:r>
            <a:r>
              <a:rPr lang="en-US" noProof="0"/>
              <a:t>that are related to the budgetary meetings I have today. </a:t>
            </a:r>
          </a:p>
          <a:p>
            <a:endParaRPr lang="en-US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4E224F2-4244-CA9E-4466-BD78D0ECD54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9:30 am – Analyze data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5ECCD43-46A2-926D-01AB-6086E1C792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>
            <a:noAutofit/>
          </a:bodyPr>
          <a:lstStyle/>
          <a:p>
            <a:r>
              <a:rPr lang="en-US" noProof="0"/>
              <a:t>The officer analyzes budget requests from various departments, ensuring alignment with organizational goals. They review the financial data, examining spending patterns, revenue projections, and cost estimates.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67435FE4-5352-7FF3-5937-AF2552DCA1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Compare</a:t>
            </a:r>
            <a:r>
              <a:rPr lang="en-US" noProof="0"/>
              <a:t> last 4 years’ approved budget and spending vs this year’s proposed budget and projective spending.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8E186A1-90E6-A6F3-9C07-F1CB9EFF613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11:00 am – Summarize meeting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510DCDC-0395-BBB6-89A1-FA941BBC3F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125" y="2128838"/>
            <a:ext cx="2808288" cy="627062"/>
          </a:xfrm>
        </p:spPr>
        <p:txBody>
          <a:bodyPr>
            <a:noAutofit/>
          </a:bodyPr>
          <a:lstStyle/>
          <a:p>
            <a:r>
              <a:rPr lang="en-US" noProof="0"/>
              <a:t>The budget officer attends meetings with department heads, program managers, and finance teams. They discuss budget proposals, adjustments, and potential trade-offs. Collaboratively, they make decisions on resource allocation, considering priorities and constraints.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7C6D3C0-C4BE-99EB-ABB1-F6366DA9A7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the key discussion points </a:t>
            </a:r>
            <a:r>
              <a:rPr lang="en-US" noProof="0"/>
              <a:t>from the meeting and provide me a list of key action items.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1086386-6A19-3572-756F-799ACF31D0E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125" y="4138613"/>
            <a:ext cx="2808288" cy="344487"/>
          </a:xfrm>
        </p:spPr>
        <p:txBody>
          <a:bodyPr/>
          <a:lstStyle/>
          <a:p>
            <a:r>
              <a:rPr lang="en-US" noProof="0"/>
              <a:t>1:00 pm – Create presentation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1659CD1-3D63-C401-8032-021A9B4B0B4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>
            <a:noAutofit/>
          </a:bodyPr>
          <a:lstStyle/>
          <a:p>
            <a:r>
              <a:rPr lang="en-US" noProof="0"/>
              <a:t>After meeting with the other department heads, the officer prepares reports and budget proposals for senior government officials. Clear communication is essential to keep stakeholders informed and maintain transparency. 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68B76A7D-F2F3-89AA-1FDC-E3F267F0C40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125" y="5681663"/>
            <a:ext cx="2808288" cy="625475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Prompt: </a:t>
            </a:r>
            <a:r>
              <a:rPr lang="en-US">
                <a:latin typeface="+mj-lt"/>
              </a:rPr>
              <a:t>Add a slide based </a:t>
            </a:r>
            <a:r>
              <a:rPr lang="en-US" noProof="0"/>
              <a:t>on this updated table from </a:t>
            </a:r>
            <a:br>
              <a:rPr lang="en-US" noProof="0"/>
            </a:br>
            <a:r>
              <a:rPr lang="en-US" noProof="0"/>
              <a:t>[Word file].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727BE7A-F2F1-5569-2CA7-4706FA252ED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663" y="4138613"/>
            <a:ext cx="2808287" cy="344487"/>
          </a:xfrm>
        </p:spPr>
        <p:txBody>
          <a:bodyPr/>
          <a:lstStyle/>
          <a:p>
            <a:r>
              <a:rPr lang="en-US" noProof="0"/>
              <a:t>3:00 pm – Analyze data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FCC08D5-C38E-1063-EC80-6BC00869E14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663" y="4584700"/>
            <a:ext cx="2808287" cy="627063"/>
          </a:xfrm>
        </p:spPr>
        <p:txBody>
          <a:bodyPr>
            <a:noAutofit/>
          </a:bodyPr>
          <a:lstStyle/>
          <a:p>
            <a:r>
              <a:rPr lang="en-US" noProof="0"/>
              <a:t>The budget officer constantly monitors spending against approved budgets. If overspending occurs, they work with departments to reallocate funds or seek additional approvals.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F62A3DF-39B0-9948-7B2B-407CCD3A444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663" y="5681663"/>
            <a:ext cx="2808287" cy="625475"/>
          </a:xfrm>
        </p:spPr>
        <p:txBody>
          <a:bodyPr>
            <a:no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Create a pivot table </a:t>
            </a:r>
            <a:r>
              <a:rPr lang="en-US" noProof="0"/>
              <a:t>to Sort the spending data from this quarter by department. Highlight those departments that spent more than their allotted budget.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CCFF3A5-CC12-2D53-3E77-A43128F678E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8613"/>
            <a:ext cx="2808288" cy="344487"/>
          </a:xfrm>
        </p:spPr>
        <p:txBody>
          <a:bodyPr/>
          <a:lstStyle/>
          <a:p>
            <a:r>
              <a:rPr lang="en-US" noProof="0"/>
              <a:t>4:00 pm – Summarize communications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BA282CC-65BD-494A-7993-7D9196195F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700"/>
            <a:ext cx="2808288" cy="627063"/>
          </a:xfrm>
        </p:spPr>
        <p:txBody>
          <a:bodyPr>
            <a:normAutofit/>
          </a:bodyPr>
          <a:lstStyle/>
          <a:p>
            <a:r>
              <a:rPr lang="en-US" noProof="0"/>
              <a:t>The officer ends the day by checking messages and emails that may have been missed due to meeting conflicts. Using Copilot, they can catch up and follow-up as needed tomorrow. </a:t>
            </a:r>
          </a:p>
          <a:p>
            <a:endParaRPr lang="en-US" noProof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381EA3F6-4E68-29FD-C594-AB71A2130C9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663"/>
            <a:ext cx="2808288" cy="625475"/>
          </a:xfrm>
        </p:spPr>
        <p:txBody>
          <a:bodyPr>
            <a:normAutofit/>
          </a:bodyPr>
          <a:lstStyle/>
          <a:p>
            <a:r>
              <a:rPr lang="en-US" noProof="0"/>
              <a:t>Prompt: </a:t>
            </a:r>
            <a:r>
              <a:rPr lang="en-US" noProof="0">
                <a:latin typeface="+mj-lt"/>
              </a:rPr>
              <a:t>Summarize this thread </a:t>
            </a:r>
            <a:r>
              <a:rPr lang="en-US" noProof="0"/>
              <a:t>calling out where my name was mentioned and any action items for me.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1E66808-D84F-A318-9EF1-5DBD7CF00A97}"/>
              </a:ext>
            </a:extLst>
          </p:cNvPr>
          <p:cNvSpPr txBox="1"/>
          <p:nvPr/>
        </p:nvSpPr>
        <p:spPr>
          <a:xfrm>
            <a:off x="10144674" y="1684713"/>
            <a:ext cx="1905067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Isabel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Budget Officer and plays a crucial role in managing financial resources and ensuring efficient allocation of funds within her agency.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DB524458-6AE8-B85F-E303-8CC88AFA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286540" y="1134767"/>
            <a:ext cx="1571031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~1 hour per day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691BDD1-55B8-7873-C19B-AD280EE891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EF9FBEF1-F500-7B98-B514-42E95DA86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08241" y="1134767"/>
            <a:ext cx="2795593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Areas of investment: Analysis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3D48CEC-BC13-1E6A-D423-A9733DEFA2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68076" y="1170767"/>
            <a:ext cx="144000" cy="144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678888-0ADD-5711-6796-DAB1AD1B5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54503" y="1134767"/>
            <a:ext cx="2325078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Communications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3C4D5D-0A1A-A7A0-AC9F-6EE90873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01636" y="1170767"/>
            <a:ext cx="144000" cy="144000"/>
          </a:xfrm>
          <a:prstGeom prst="rect">
            <a:avLst/>
          </a:prstGeom>
        </p:spPr>
      </p:pic>
      <p:sp>
        <p:nvSpPr>
          <p:cNvPr id="13" name="Step 4 top">
            <a:extLst>
              <a:ext uri="{FF2B5EF4-FFF2-40B4-BE49-F238E27FC236}">
                <a16:creationId xmlns:a16="http://schemas.microsoft.com/office/drawing/2014/main" id="{CECC73E3-1AA3-74C3-8EB2-5512FE523C0B}"/>
              </a:ext>
            </a:extLst>
          </p:cNvPr>
          <p:cNvSpPr txBox="1"/>
          <p:nvPr/>
        </p:nvSpPr>
        <p:spPr>
          <a:xfrm>
            <a:off x="7068596" y="4589953"/>
            <a:ext cx="2901234" cy="140423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cs typeface="Segoe U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8E9EE-4DB9-487B-2DF6-64CBFB77F8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4790" y="4291404"/>
            <a:ext cx="1920122" cy="2545612"/>
          </a:xfrm>
          <a:prstGeom prst="rect">
            <a:avLst/>
          </a:prstGeom>
        </p:spPr>
      </p:pic>
      <p:pic>
        <p:nvPicPr>
          <p:cNvPr id="63" name="Picture 62" descr="Zip Co logo SVG free download, id: 101874 - Brandlogos.net">
            <a:hlinkClick r:id="rId10"/>
            <a:extLst>
              <a:ext uri="{FF2B5EF4-FFF2-40B4-BE49-F238E27FC236}">
                <a16:creationId xmlns:a16="http://schemas.microsoft.com/office/drawing/2014/main" id="{2A8EAF56-61FE-2EF6-0AF3-8B628541E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78" t="-53646" r="-43278" b="-53646"/>
          <a:stretch/>
        </p:blipFill>
        <p:spPr bwMode="auto">
          <a:xfrm>
            <a:off x="584200" y="2943003"/>
            <a:ext cx="360000" cy="360000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90ACAE1-12F8-EDB0-D99F-780CB09BC0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3046060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rPr>
              <a:t>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2BE475F-8E89-752F-E0C2-F1013DB91A2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3151" y="5369769"/>
            <a:ext cx="160205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626D313-8818-7FAF-772D-CB27F8C8F02F}"/>
              </a:ext>
            </a:extLst>
          </p:cNvPr>
          <p:cNvGrpSpPr/>
          <p:nvPr/>
        </p:nvGrpSpPr>
        <p:grpSpPr>
          <a:xfrm>
            <a:off x="3776663" y="5266713"/>
            <a:ext cx="2351605" cy="256944"/>
            <a:chOff x="6969125" y="5266713"/>
            <a:chExt cx="2351605" cy="256944"/>
          </a:xfrm>
        </p:grpSpPr>
        <p:pic>
          <p:nvPicPr>
            <p:cNvPr id="102" name="Picture 101" descr="Excel logo">
              <a:extLst>
                <a:ext uri="{FF2B5EF4-FFF2-40B4-BE49-F238E27FC236}">
                  <a16:creationId xmlns:a16="http://schemas.microsoft.com/office/drawing/2014/main" id="{16779015-DDD0-FDC5-AC11-ABBF0CC7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9125" y="5266713"/>
              <a:ext cx="256944" cy="256944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ED034D0-6B8F-E06D-15DC-88005097C1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546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Agent Mode in Excel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04" name="Group 103" descr="Excel logo">
            <a:extLst>
              <a:ext uri="{FF2B5EF4-FFF2-40B4-BE49-F238E27FC236}">
                <a16:creationId xmlns:a16="http://schemas.microsoft.com/office/drawing/2014/main" id="{B1D050A0-D518-3030-C255-CDD4CD69312C}"/>
              </a:ext>
            </a:extLst>
          </p:cNvPr>
          <p:cNvGrpSpPr/>
          <p:nvPr/>
        </p:nvGrpSpPr>
        <p:grpSpPr>
          <a:xfrm>
            <a:off x="3776192" y="2983947"/>
            <a:ext cx="2352076" cy="256944"/>
            <a:chOff x="6968654" y="5307657"/>
            <a:chExt cx="2352076" cy="256944"/>
          </a:xfrm>
        </p:grpSpPr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755E987-54A7-6F82-A7C8-AE16BD48A4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8654" y="5307657"/>
              <a:ext cx="256944" cy="256944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F695DB5-7834-8FE7-B958-463005D0B2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546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Agent Mode in Excel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9AAB768-3194-E5CD-7CCD-D218A78BAA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076" y="304605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Teams</a:t>
            </a: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3F56CDE-CCBE-0BAA-04D3-401442B6C1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0800000">
            <a:off x="10959812" y="3536042"/>
            <a:ext cx="274790" cy="274790"/>
          </a:xfrm>
          <a:prstGeom prst="rect">
            <a:avLst/>
          </a:prstGeom>
        </p:spPr>
      </p:pic>
      <p:sp>
        <p:nvSpPr>
          <p:cNvPr id="146" name="Rectangle: Rounded Corners 6">
            <a:extLst>
              <a:ext uri="{FF2B5EF4-FFF2-40B4-BE49-F238E27FC236}">
                <a16:creationId xmlns:a16="http://schemas.microsoft.com/office/drawing/2014/main" id="{CED9FFB8-F12B-C39D-52A6-B5CC7A776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71D551-2C35-4D74-713C-5B58C3FA8D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428546" y="5369769"/>
            <a:ext cx="189218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PowerPoint</a:t>
            </a:r>
          </a:p>
        </p:txBody>
      </p:sp>
      <p:pic>
        <p:nvPicPr>
          <p:cNvPr id="2" name="Picture 1" descr="PowerPoint logo">
            <a:extLst>
              <a:ext uri="{FF2B5EF4-FFF2-40B4-BE49-F238E27FC236}">
                <a16:creationId xmlns:a16="http://schemas.microsoft.com/office/drawing/2014/main" id="{5125F7F3-05EA-B64A-9013-E285539592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1610" y="5313363"/>
            <a:ext cx="265176" cy="265176"/>
          </a:xfrm>
          <a:prstGeom prst="rect">
            <a:avLst/>
          </a:prstGeom>
        </p:spPr>
      </p:pic>
      <p:pic>
        <p:nvPicPr>
          <p:cNvPr id="17" name="Picture 16" descr="Teams logo">
            <a:extLst>
              <a:ext uri="{FF2B5EF4-FFF2-40B4-BE49-F238E27FC236}">
                <a16:creationId xmlns:a16="http://schemas.microsoft.com/office/drawing/2014/main" id="{F53360D9-012D-AD29-07C2-E666F54550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495" y="5313363"/>
            <a:ext cx="265176" cy="265176"/>
          </a:xfrm>
          <a:prstGeom prst="rect">
            <a:avLst/>
          </a:prstGeom>
        </p:spPr>
      </p:pic>
      <p:pic>
        <p:nvPicPr>
          <p:cNvPr id="18" name="Picture 17" descr="Teams logo">
            <a:extLst>
              <a:ext uri="{FF2B5EF4-FFF2-40B4-BE49-F238E27FC236}">
                <a16:creationId xmlns:a16="http://schemas.microsoft.com/office/drawing/2014/main" id="{2A86501A-5BD0-9707-A922-72059AB8BA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1610" y="2992090"/>
            <a:ext cx="265176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9555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419</Words>
  <Application>Microsoft Office PowerPoint</Application>
  <PresentationFormat>Widescreen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Budget Officer (Controller)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2025-11-21T02:19:31Z</dcterms:created>
  <dcterms:modified xsi:type="dcterms:W3CDTF">2025-11-21T03:39:12Z</dcterms:modified>
</cp:coreProperties>
</file>