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79090-3EE5-22A9-AF14-ED7C7D53B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750F4-861A-CA13-70C9-389BB190C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C9BC0-DDD6-D46C-52AB-7A75E0A36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88292-764E-186D-DD2C-705F7485E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62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042BE-6918-9A38-A008-E45990B5C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9C5BEC41-3AAC-62CA-CADF-77825CBA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 dirty="0"/>
              <a:t>A day in the life of a Budget Analyst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D7F0FC-7943-E448-4837-CF1163A86E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BFFD1D5-E71D-06E6-7DBF-FDF709E826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FFE83-022A-C7B1-C27A-F572F2BE2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338"/>
            <a:ext cx="2808288" cy="346075"/>
          </a:xfrm>
        </p:spPr>
        <p:txBody>
          <a:bodyPr/>
          <a:lstStyle/>
          <a:p>
            <a:r>
              <a:rPr lang="en-US" noProof="0"/>
              <a:t>8:00 am – Draft newsletter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65F8B6-FC5F-5723-7684-389DBE02D1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>
            <a:normAutofit/>
          </a:bodyPr>
          <a:lstStyle/>
          <a:p>
            <a:r>
              <a:rPr lang="en-US" noProof="0"/>
              <a:t>Meghan began her day refreshing her data model and diving into changes. She then begins to prepare her weekly newsletter.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0EA4CC-E1C1-8DDD-C993-1C8E5A852F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5175"/>
            <a:ext cx="2808288" cy="625475"/>
          </a:xfrm>
        </p:spPr>
        <p:txBody>
          <a:bodyPr>
            <a:normAutofit/>
          </a:bodyPr>
          <a:lstStyle/>
          <a:p>
            <a:r>
              <a:rPr lang="en-US" noProof="0"/>
              <a:t>Prompt: Based on the weekly staff meeting and the newsletter template </a:t>
            </a:r>
            <a:r>
              <a:rPr lang="en-US" noProof="0">
                <a:latin typeface="+mj-lt"/>
              </a:rPr>
              <a:t>create a new newsletter in Word </a:t>
            </a:r>
            <a:r>
              <a:rPr lang="en-US" noProof="0"/>
              <a:t>with the latest activities and budget items. </a:t>
            </a:r>
          </a:p>
          <a:p>
            <a:r>
              <a:rPr lang="en-US" u="sng">
                <a:hlinkClick r:id="rId3"/>
              </a:rPr>
              <a:t>Get started with Office Agent</a:t>
            </a:r>
            <a:endParaRPr lang="en-US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C0AABD-7565-DF60-E686-3E8106B421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663" y="1684338"/>
            <a:ext cx="2808287" cy="346075"/>
          </a:xfrm>
        </p:spPr>
        <p:txBody>
          <a:bodyPr/>
          <a:lstStyle/>
          <a:p>
            <a:r>
              <a:rPr lang="en-US" noProof="0"/>
              <a:t>9:30 am – Summarize communications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C017E6-6557-C05B-884D-FF8FC58D42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>
            <a:normAutofit/>
          </a:bodyPr>
          <a:lstStyle/>
          <a:p>
            <a:r>
              <a:rPr lang="en-US" noProof="0"/>
              <a:t>She then needs to prepare for her forecast meeting through summarizing key changes that have been communicated from her revenue collection officers.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F11AF4F-C0A0-0B5E-C9AC-09807FA1FD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663" y="3305175"/>
            <a:ext cx="2808287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key changes </a:t>
            </a:r>
            <a:r>
              <a:rPr lang="en-US" noProof="0"/>
              <a:t>and next steps from preparation meetings transcription and other modes of communication.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707AD00-4076-17BA-8ADA-4078F48C70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11:00 am – Create presentation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71E819C-90C6-3858-4FE1-AE6C2DA337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>
            <a:normAutofit/>
          </a:bodyPr>
          <a:lstStyle/>
          <a:p>
            <a:r>
              <a:rPr lang="en-US" noProof="0"/>
              <a:t>Next, she summarizes the current outlook, reviewing actuals and establishing the necessary clarity within a concise slide or two.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E850EF0-6681-E0A6-608E-E662773DB41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808288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Add a slide </a:t>
            </a:r>
            <a:r>
              <a:rPr lang="en-US" noProof="0"/>
              <a:t>to highlight the key changes and next steps in one slide.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EE9174C-2C93-2A11-8D12-C2FD661224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125" y="4138613"/>
            <a:ext cx="2808288" cy="344487"/>
          </a:xfrm>
        </p:spPr>
        <p:txBody>
          <a:bodyPr/>
          <a:lstStyle/>
          <a:p>
            <a:r>
              <a:rPr lang="en-US" noProof="0"/>
              <a:t>1:00 pm – Summarize meeting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171424F-D860-48AE-ABDA-2063DB7AC66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>
            <a:normAutofit/>
          </a:bodyPr>
          <a:lstStyle/>
          <a:p>
            <a:r>
              <a:rPr lang="en-US" noProof="0"/>
              <a:t>Meghan will then meet with the revenue collection division leads to review all the prep work that has been created, establish follow ups, and align on the forecast submission.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BB7974B-42E4-409E-C8AF-8DB6F9FBF2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808288" cy="6254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Meeting Notes </a:t>
            </a:r>
            <a:r>
              <a:rPr lang="en-US" noProof="0"/>
              <a:t>and create next steps with owners. Copilot will then create next steps with owners and send out to the Tasks application for follow ups.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4A13D18-FD5F-7B74-9618-DF6E2305055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663" y="4138613"/>
            <a:ext cx="2808287" cy="344487"/>
          </a:xfrm>
        </p:spPr>
        <p:txBody>
          <a:bodyPr/>
          <a:lstStyle/>
          <a:p>
            <a:r>
              <a:rPr lang="en-US" noProof="0"/>
              <a:t>3:00 pm – Summarize information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B44C19D-372F-158D-105A-A1A3583831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>
            <a:normAutofit/>
          </a:bodyPr>
          <a:lstStyle/>
          <a:p>
            <a:r>
              <a:rPr lang="en-US" noProof="0"/>
              <a:t>She then makes necessary updates to her PowerPoint and uploads it along with last months into Copilot Chat to compare his notes.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B1A97C0-7E0F-0576-8A69-E03CBA33DB7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1663"/>
            <a:ext cx="2808287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What are some themes or changes </a:t>
            </a:r>
            <a:r>
              <a:rPr lang="en-US" noProof="0"/>
              <a:t>that have been occurring through these two forecast presentations?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EAA092B-FD8E-1689-52E1-2616C0AD3E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8613"/>
            <a:ext cx="2808288" cy="344487"/>
          </a:xfrm>
        </p:spPr>
        <p:txBody>
          <a:bodyPr/>
          <a:lstStyle/>
          <a:p>
            <a:r>
              <a:rPr lang="en-US" noProof="0"/>
              <a:t>4:30 pm – Draft email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C2B4239-7DC1-627C-F87F-96875DDF4FD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>
            <a:normAutofit/>
          </a:bodyPr>
          <a:lstStyle/>
          <a:p>
            <a:r>
              <a:rPr lang="en-US" noProof="0"/>
              <a:t>After completing all the work needed, she will then use Copilot to create an executive summary to share with the broader organization.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89D0A41-20E1-E7B8-C3FA-291954AF18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663"/>
            <a:ext cx="2808288" cy="625475"/>
          </a:xfrm>
        </p:spPr>
        <p:txBody>
          <a:bodyPr>
            <a:no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Draft an email</a:t>
            </a:r>
            <a:r>
              <a:rPr lang="en-US" noProof="0"/>
              <a:t> with content that is concise and highlights these main themes, changes and follow ups. Provide alternative word choices and remove redundancies. 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C4B0454-6BD1-A968-2F70-EE5E125EE780}"/>
              </a:ext>
            </a:extLst>
          </p:cNvPr>
          <p:cNvSpPr txBox="1"/>
          <p:nvPr/>
        </p:nvSpPr>
        <p:spPr>
          <a:xfrm>
            <a:off x="10144674" y="1684338"/>
            <a:ext cx="190506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Megan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Budget Analyst at the revenue collection office.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249AA3A8-C855-3461-CB14-C1AD7839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~45 minutes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71BBD43-8305-49B2-C8D0-8902186C43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A745FB7C-8DA1-1471-818B-12C9EF32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What if analysis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7E5A036-4428-1391-8589-3ACEF928B3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730F5C-07F6-95B3-9BFC-6DCAA8C61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Additional coding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5C73F0-B0FB-BC65-F2F8-4E38FB03B7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pic>
        <p:nvPicPr>
          <p:cNvPr id="17" name="Picture 16" descr="Portrait of Megan">
            <a:extLst>
              <a:ext uri="{FF2B5EF4-FFF2-40B4-BE49-F238E27FC236}">
                <a16:creationId xmlns:a16="http://schemas.microsoft.com/office/drawing/2014/main" id="{BF8A1542-3C67-48E4-18C7-D5941A838C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11"/>
          <a:stretch/>
        </p:blipFill>
        <p:spPr>
          <a:xfrm>
            <a:off x="10087415" y="3087371"/>
            <a:ext cx="2106030" cy="3770629"/>
          </a:xfrm>
          <a:custGeom>
            <a:avLst/>
            <a:gdLst>
              <a:gd name="connsiteX0" fmla="*/ 0 w 3167354"/>
              <a:gd name="connsiteY0" fmla="*/ 0 h 6272212"/>
              <a:gd name="connsiteX1" fmla="*/ 3167354 w 3167354"/>
              <a:gd name="connsiteY1" fmla="*/ 0 h 6272212"/>
              <a:gd name="connsiteX2" fmla="*/ 3167354 w 3167354"/>
              <a:gd name="connsiteY2" fmla="*/ 6272212 h 6272212"/>
              <a:gd name="connsiteX3" fmla="*/ 0 w 3167354"/>
              <a:gd name="connsiteY3" fmla="*/ 6272212 h 62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354" h="6272212">
                <a:moveTo>
                  <a:pt x="0" y="0"/>
                </a:moveTo>
                <a:lnTo>
                  <a:pt x="3167354" y="0"/>
                </a:lnTo>
                <a:lnTo>
                  <a:pt x="3167354" y="6272212"/>
                </a:lnTo>
                <a:lnTo>
                  <a:pt x="0" y="6272212"/>
                </a:lnTo>
                <a:close/>
              </a:path>
            </a:pathLst>
          </a:custGeom>
          <a:effectLst>
            <a:outerShdw blurRad="3937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C64303DB-92B4-63B6-0F0B-C699C18EA2CF}"/>
              </a:ext>
            </a:extLst>
          </p:cNvPr>
          <p:cNvGrpSpPr/>
          <p:nvPr/>
        </p:nvGrpSpPr>
        <p:grpSpPr>
          <a:xfrm>
            <a:off x="3776663" y="2850537"/>
            <a:ext cx="2351135" cy="360000"/>
            <a:chOff x="588263" y="1217924"/>
            <a:chExt cx="2351135" cy="360000"/>
          </a:xfrm>
        </p:grpSpPr>
        <p:pic>
          <p:nvPicPr>
            <p:cNvPr id="65" name="Picture 64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768BA276-FDE3-6D5B-407A-FD3E286A27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017F49-548B-C217-7635-F54A50C45DD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EF224B4-2B4D-D642-A343-C2DA4FC0D7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0556DC-0EB5-6F06-231C-5D05F8F9A017}"/>
              </a:ext>
            </a:extLst>
          </p:cNvPr>
          <p:cNvGrpSpPr/>
          <p:nvPr/>
        </p:nvGrpSpPr>
        <p:grpSpPr>
          <a:xfrm>
            <a:off x="6969125" y="2850537"/>
            <a:ext cx="2255978" cy="360000"/>
            <a:chOff x="6969125" y="5260425"/>
            <a:chExt cx="2255978" cy="36000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72559D-7C0B-C119-1072-B824407B851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1F4B0B2-98E1-391D-10E3-10B22E7E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3C87520-8EE5-D622-3FCA-A4804B56BE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C82D94-0D1E-23E6-F56A-8294EC651087}"/>
              </a:ext>
            </a:extLst>
          </p:cNvPr>
          <p:cNvGrpSpPr/>
          <p:nvPr/>
        </p:nvGrpSpPr>
        <p:grpSpPr>
          <a:xfrm>
            <a:off x="3776663" y="5266713"/>
            <a:ext cx="2351135" cy="360000"/>
            <a:chOff x="588263" y="1217924"/>
            <a:chExt cx="2351135" cy="360000"/>
          </a:xfrm>
        </p:grpSpPr>
        <p:pic>
          <p:nvPicPr>
            <p:cNvPr id="79" name="Picture 78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4276ACFE-0DD1-26CA-1FAF-94B8C9A9CD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90340FF-C1F7-56F2-CE28-82518CE6FA5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3" name="TextBox 89">
            <a:extLst>
              <a:ext uri="{FF2B5EF4-FFF2-40B4-BE49-F238E27FC236}">
                <a16:creationId xmlns:a16="http://schemas.microsoft.com/office/drawing/2014/main" id="{2AB7D733-23DC-7D6F-0E03-65075E4519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3" name="Rectangle: Rounded Corners 6">
            <a:extLst>
              <a:ext uri="{FF2B5EF4-FFF2-40B4-BE49-F238E27FC236}">
                <a16:creationId xmlns:a16="http://schemas.microsoft.com/office/drawing/2014/main" id="{77E52B25-52C0-F139-F946-B64564894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00BE65E-5831-F187-3CF7-3DB8C6DAA6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10959812" y="3241567"/>
            <a:ext cx="274790" cy="274790"/>
          </a:xfrm>
          <a:prstGeom prst="rect">
            <a:avLst/>
          </a:prstGeom>
        </p:spPr>
      </p:pic>
      <p:pic>
        <p:nvPicPr>
          <p:cNvPr id="6" name="Picture 5" descr="Word logo">
            <a:extLst>
              <a:ext uri="{FF2B5EF4-FFF2-40B4-BE49-F238E27FC236}">
                <a16:creationId xmlns:a16="http://schemas.microsoft.com/office/drawing/2014/main" id="{9D13C501-2420-F653-D74B-FD902081A8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64" y="2935054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9" name="Picture 8" descr="Outlook logo">
            <a:extLst>
              <a:ext uri="{FF2B5EF4-FFF2-40B4-BE49-F238E27FC236}">
                <a16:creationId xmlns:a16="http://schemas.microsoft.com/office/drawing/2014/main" id="{9E15A82D-5D01-FA9F-5C47-3752FD6543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164" y="5314125"/>
            <a:ext cx="265176" cy="265176"/>
          </a:xfrm>
          <a:prstGeom prst="rect">
            <a:avLst/>
          </a:prstGeom>
        </p:spPr>
      </p:pic>
      <p:pic>
        <p:nvPicPr>
          <p:cNvPr id="13" name="Picture 12" descr="PowerPoint logo">
            <a:extLst>
              <a:ext uri="{FF2B5EF4-FFF2-40B4-BE49-F238E27FC236}">
                <a16:creationId xmlns:a16="http://schemas.microsoft.com/office/drawing/2014/main" id="{C6132BFE-4FC0-53FE-F4AC-D08ABA84E44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6537" y="2891787"/>
            <a:ext cx="265176" cy="265176"/>
          </a:xfrm>
          <a:prstGeom prst="rect">
            <a:avLst/>
          </a:prstGeom>
        </p:spPr>
      </p:pic>
      <p:pic>
        <p:nvPicPr>
          <p:cNvPr id="18" name="Picture 17" descr="Teams logo">
            <a:extLst>
              <a:ext uri="{FF2B5EF4-FFF2-40B4-BE49-F238E27FC236}">
                <a16:creationId xmlns:a16="http://schemas.microsoft.com/office/drawing/2014/main" id="{FE018DFC-A1A5-11F7-4D3C-253C6DE2BA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16537" y="5313363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1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Budget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2025-11-21T03:40:50Z</dcterms:modified>
</cp:coreProperties>
</file>