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8.sv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7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image" Target="../media/image14.png"/><Relationship Id="rId5" Type="http://schemas.microsoft.com/office/2007/relationships/hdphoto" Target="../media/hdphoto1.wdp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23F16038-3ECA-5B93-BFF2-67AAFF1E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/>
              <a:t>A day in the life of a Modern Work Revenue Finance Manager at Microsoft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79D624F-A860-9CE9-D756-825F407619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976461" cy="345600"/>
          </a:xfrm>
        </p:spPr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14937AB-1481-2E80-8791-64AD1365B8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Yesterday was filled with many calls, so Brandon’s email piled up. He starts his day by asking Copilot to recap yesterday, helping to remind him he owes his VP, Javier, a compete report.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CC9766-80EB-228E-2133-EFA6523053E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845561"/>
          </a:xfrm>
        </p:spPr>
        <p:txBody>
          <a:bodyPr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my email and Teams messages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yesterday into a table. List the topic, a summary, and follow-ups. If I have been directly mentioned, make the font of the topic bold.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F786ECC7-0497-8250-7086-DCE4E9C52A0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76898" y="1593881"/>
            <a:ext cx="976461" cy="345600"/>
          </a:xfrm>
        </p:spPr>
        <p:txBody>
          <a:bodyPr/>
          <a:lstStyle/>
          <a:p>
            <a:r>
              <a:rPr lang="en-US" noProof="0"/>
              <a:t>8:30 am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44101DA-2D08-5DB7-1CF3-59B93D63C40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rPr>
              <a:t>Brandon sets up a call with his manager, Gillian, to align on the deliverable. Brandon wants to ensure he captures everything that Gillian suggests. He asks Copilot in Teams to recap the meeting after.</a:t>
            </a:r>
          </a:p>
          <a:p>
            <a:endParaRPr lang="en-US" noProof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E1CAA32B-FB9D-9D52-154F-AAC4B4BB408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meeting report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that includes an in-depth summary of everything that [Gillian] recommended.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Remind me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she felt about my initial approach.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711834C-1181-E54E-3F35-4A3D37910D8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69595" y="1593881"/>
            <a:ext cx="976461" cy="345600"/>
          </a:xfrm>
        </p:spPr>
        <p:txBody>
          <a:bodyPr/>
          <a:lstStyle/>
          <a:p>
            <a:r>
              <a:rPr lang="en-US" noProof="0"/>
              <a:t>9:00 am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B18FA541-8352-E0BD-7418-1C85145D185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After the call, Brandon works in Excel to model compete insights. When building his model, he encounters a formula error, so he asks Copilot to troubleshoot and rebuild the formula as intended.</a:t>
            </a:r>
          </a:p>
          <a:p>
            <a:endParaRPr lang="en-US" noProof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F784E7D5-FC75-A291-2401-C2D409ADBB4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Add a column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 the table that subtracts the Annual Run Rate (Revenue x 12) from the Max Annual Run Rate.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Title the column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“ARR Delta”.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9B71A71-82A6-309C-41D4-38ECA93CF52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4200" y="4053821"/>
            <a:ext cx="976461" cy="345600"/>
          </a:xfrm>
        </p:spPr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F62F376E-1978-C186-433D-A3442378095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As the day comes to an end, he needs to respond to Javier. Brandon asks Copilot to help draft an email summarizing the key points from his PowerPoint slide. </a:t>
            </a:r>
          </a:p>
          <a:p>
            <a:endParaRPr lang="en-US" noProof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A4A1AE72-BD37-3BDA-C88A-BBCBDA21EAB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an email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responding to Javier, summarizing content from [Q3CompeteInsights]. Make this email brief and in a formal tone. Add a link to the deck.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4F50D37-8419-C7C8-D6C1-C4A6598A526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76898" y="4053821"/>
            <a:ext cx="976461" cy="345600"/>
          </a:xfrm>
        </p:spPr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F2557C25-5BDD-B495-3B15-9571C454B73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Brandon must aggregate the insights now. He builds a summary slide compiling the work from Excel and Outlook but needs help formatting the content. He asks Copilot to help him.</a:t>
            </a:r>
          </a:p>
          <a:p>
            <a:endParaRPr lang="en-US" noProof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260B331A-E1B5-B885-CC8A-DB264502B4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Format this slide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to align to [Q2CompeteInsights]. Make sure all fonts besides the title are the same size. Bold the key summary points.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0F9A379-1E39-4C5C-CC0A-EE307058616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969595" y="4053821"/>
            <a:ext cx="976461" cy="345600"/>
          </a:xfrm>
        </p:spPr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652674CE-1997-AF29-A72B-22A7306E38F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24416" cy="626701"/>
          </a:xfrm>
        </p:spPr>
        <p:txBody>
          <a:bodyPr>
            <a:noAutofit/>
          </a:bodyPr>
          <a:lstStyle/>
          <a:p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Now that Brandon has completed his modeling, he wants to pair the data with insights from a recent email. He asks Copilot to summarize revenue projections from Wall Street shared to him via email. </a:t>
            </a:r>
          </a:p>
          <a:p>
            <a:endParaRPr lang="en-US" noProof="0"/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990C088A-1D27-C7CC-7985-9492A40BA16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the compete email and extract the most important bullet points to understand the revenue projections for each of our competitors.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FD64C1C-F771-5311-0762-2E86CE4AE266}"/>
              </a:ext>
            </a:extLst>
          </p:cNvPr>
          <p:cNvGrpSpPr/>
          <p:nvPr/>
        </p:nvGrpSpPr>
        <p:grpSpPr>
          <a:xfrm>
            <a:off x="10250549" y="2474114"/>
            <a:ext cx="1696592" cy="1818410"/>
            <a:chOff x="10195084" y="1462475"/>
            <a:chExt cx="1696592" cy="1818410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7214391-A987-6AB8-2A0D-A379E348139E}"/>
                </a:ext>
              </a:extLst>
            </p:cNvPr>
            <p:cNvSpPr txBox="1"/>
            <p:nvPr/>
          </p:nvSpPr>
          <p:spPr>
            <a:xfrm>
              <a:off x="10195084" y="1462475"/>
              <a:ext cx="1696592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Brandon 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is a Finance Manager at Microsoft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740AD35-159B-35FB-416A-BC6F1683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1616886" y="3006095"/>
              <a:ext cx="274790" cy="274790"/>
            </a:xfrm>
            <a:prstGeom prst="rect">
              <a:avLst/>
            </a:prstGeom>
          </p:spPr>
        </p:pic>
      </p:grpSp>
      <p:pic>
        <p:nvPicPr>
          <p:cNvPr id="116" name="Picture Placeholder 10" descr="A person smiling at camera&#10;&#10;Description automatically generated">
            <a:extLst>
              <a:ext uri="{FF2B5EF4-FFF2-40B4-BE49-F238E27FC236}">
                <a16:creationId xmlns:a16="http://schemas.microsoft.com/office/drawing/2014/main" id="{65FF26B5-F5C8-2F35-54F0-13A2FD53B9C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8667" l="7000" r="92000">
                        <a14:foregroundMark x1="41000" y1="72000" x2="34333" y2="38000"/>
                        <a14:foregroundMark x1="34333" y1="38000" x2="50667" y2="16667"/>
                        <a14:foregroundMark x1="50667" y1="16667" x2="65667" y2="39333"/>
                        <a14:foregroundMark x1="65667" y1="39333" x2="62333" y2="65333"/>
                        <a14:foregroundMark x1="62333" y1="65333" x2="38667" y2="61333"/>
                        <a14:foregroundMark x1="38667" y1="61333" x2="37333" y2="49333"/>
                        <a14:foregroundMark x1="39333" y1="71333" x2="12333" y2="83667"/>
                        <a14:foregroundMark x1="12333" y1="83667" x2="59667" y2="97333"/>
                        <a14:foregroundMark x1="59667" y1="97333" x2="92333" y2="97333"/>
                        <a14:foregroundMark x1="92333" y1="97333" x2="73333" y2="76667"/>
                        <a14:foregroundMark x1="73333" y1="76667" x2="38000" y2="71333"/>
                        <a14:foregroundMark x1="7000" y1="92333" x2="7667" y2="92333"/>
                        <a14:foregroundMark x1="15333" y1="85333" x2="43333" y2="97000"/>
                        <a14:foregroundMark x1="43333" y1="97000" x2="18333" y2="86667"/>
                        <a14:foregroundMark x1="18333" y1="86667" x2="16000" y2="86667"/>
                        <a14:foregroundMark x1="18333" y1="89000" x2="19667" y2="91667"/>
                        <a14:foregroundMark x1="7000" y1="94000" x2="12667" y2="97333"/>
                        <a14:foregroundMark x1="12667" y1="97333" x2="17000" y2="98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r="5165"/>
          <a:stretch/>
        </p:blipFill>
        <p:spPr>
          <a:xfrm>
            <a:off x="9736399" y="4268645"/>
            <a:ext cx="2455601" cy="2589355"/>
          </a:xfrm>
          <a:prstGeom prst="rect">
            <a:avLst/>
          </a:prstGeom>
        </p:spPr>
      </p:pic>
      <p:grpSp>
        <p:nvGrpSpPr>
          <p:cNvPr id="117" name="Group 116">
            <a:extLst>
              <a:ext uri="{FF2B5EF4-FFF2-40B4-BE49-F238E27FC236}">
                <a16:creationId xmlns:a16="http://schemas.microsoft.com/office/drawing/2014/main" id="{2DC27306-B2D0-D82D-2A26-DE5D4F0134CD}"/>
              </a:ext>
            </a:extLst>
          </p:cNvPr>
          <p:cNvGrpSpPr/>
          <p:nvPr/>
        </p:nvGrpSpPr>
        <p:grpSpPr>
          <a:xfrm>
            <a:off x="812633" y="2721252"/>
            <a:ext cx="2351135" cy="360000"/>
            <a:chOff x="588263" y="1217924"/>
            <a:chExt cx="2351135" cy="360000"/>
          </a:xfrm>
        </p:grpSpPr>
        <p:pic>
          <p:nvPicPr>
            <p:cNvPr id="118" name="Picture 117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D32BF0CD-441F-DEBB-E795-F6AE1D9C81B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DF59A4CE-8E1A-7857-B109-4FBBCE23953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Segoe UI"/>
                  <a:ea typeface="+mn-ea"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0E5A02DA-C4D5-A4ED-69AC-510D6301493F}"/>
              </a:ext>
            </a:extLst>
          </p:cNvPr>
          <p:cNvGrpSpPr/>
          <p:nvPr/>
        </p:nvGrpSpPr>
        <p:grpSpPr>
          <a:xfrm>
            <a:off x="7198028" y="2721252"/>
            <a:ext cx="2361959" cy="360000"/>
            <a:chOff x="577439" y="3137252"/>
            <a:chExt cx="2361959" cy="360000"/>
          </a:xfrm>
        </p:grpSpPr>
        <p:pic>
          <p:nvPicPr>
            <p:cNvPr id="121" name="Picture 120">
              <a:extLst>
                <a:ext uri="{FF2B5EF4-FFF2-40B4-BE49-F238E27FC236}">
                  <a16:creationId xmlns:a16="http://schemas.microsoft.com/office/drawing/2014/main" id="{67055785-4C32-99F3-1773-3EC9CBC0419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0356D8F1-4B94-74FE-DBE0-CF03ED21FAE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1DB6E6F5-6EE7-CD6D-9864-B516A5C28488}"/>
              </a:ext>
            </a:extLst>
          </p:cNvPr>
          <p:cNvGrpSpPr/>
          <p:nvPr/>
        </p:nvGrpSpPr>
        <p:grpSpPr>
          <a:xfrm>
            <a:off x="3947719" y="2721252"/>
            <a:ext cx="2351135" cy="360000"/>
            <a:chOff x="588263" y="3617084"/>
            <a:chExt cx="2351135" cy="360000"/>
          </a:xfrm>
        </p:grpSpPr>
        <p:pic>
          <p:nvPicPr>
            <p:cNvPr id="124" name="Picture 123">
              <a:extLst>
                <a:ext uri="{FF2B5EF4-FFF2-40B4-BE49-F238E27FC236}">
                  <a16:creationId xmlns:a16="http://schemas.microsoft.com/office/drawing/2014/main" id="{4B364025-D54B-4370-5D90-E89B7A1AC27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8EF02AB-AF34-F918-BBA6-F86B7E2394F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242286D8-B189-E856-DCBF-C8F87E1A5D0D}"/>
              </a:ext>
            </a:extLst>
          </p:cNvPr>
          <p:cNvGrpSpPr/>
          <p:nvPr/>
        </p:nvGrpSpPr>
        <p:grpSpPr>
          <a:xfrm>
            <a:off x="812633" y="5156688"/>
            <a:ext cx="2351135" cy="360000"/>
            <a:chOff x="588263" y="1697756"/>
            <a:chExt cx="2351135" cy="360000"/>
          </a:xfrm>
        </p:grpSpPr>
        <p:pic>
          <p:nvPicPr>
            <p:cNvPr id="128" name="Picture 127">
              <a:extLst>
                <a:ext uri="{FF2B5EF4-FFF2-40B4-BE49-F238E27FC236}">
                  <a16:creationId xmlns:a16="http://schemas.microsoft.com/office/drawing/2014/main" id="{D614F29E-D5F9-4569-3D23-866C77BDA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B9ACB7E8-91D1-B321-C505-30B4BCF074B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8A133ED5-7E6F-8785-AF4E-7DC6532BEDE4}"/>
              </a:ext>
            </a:extLst>
          </p:cNvPr>
          <p:cNvGrpSpPr/>
          <p:nvPr/>
        </p:nvGrpSpPr>
        <p:grpSpPr>
          <a:xfrm>
            <a:off x="3947719" y="5156688"/>
            <a:ext cx="2351135" cy="360000"/>
            <a:chOff x="588263" y="2177588"/>
            <a:chExt cx="2351135" cy="360000"/>
          </a:xfrm>
        </p:grpSpPr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2606658D-2001-534F-B4B1-0892532046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1E2761F0-33CD-393F-5CD3-916F8728F3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D76DA2E3-D01F-56B2-5254-6C59A7236479}"/>
              </a:ext>
            </a:extLst>
          </p:cNvPr>
          <p:cNvGrpSpPr/>
          <p:nvPr/>
        </p:nvGrpSpPr>
        <p:grpSpPr>
          <a:xfrm>
            <a:off x="7198028" y="5156688"/>
            <a:ext cx="2351135" cy="360000"/>
            <a:chOff x="588263" y="1697756"/>
            <a:chExt cx="2351135" cy="360000"/>
          </a:xfrm>
        </p:grpSpPr>
        <p:pic>
          <p:nvPicPr>
            <p:cNvPr id="134" name="Picture 133">
              <a:extLst>
                <a:ext uri="{FF2B5EF4-FFF2-40B4-BE49-F238E27FC236}">
                  <a16:creationId xmlns:a16="http://schemas.microsoft.com/office/drawing/2014/main" id="{448CE3C4-3C6F-3F7C-CF48-5DE30DBF5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DF9662D5-E52B-CA87-A507-AB2C8AE7474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2" name="Text Placeholder 40">
            <a:extLst>
              <a:ext uri="{FF2B5EF4-FFF2-40B4-BE49-F238E27FC236}">
                <a16:creationId xmlns:a16="http://schemas.microsoft.com/office/drawing/2014/main" id="{F1046D53-5DDE-3ED2-5552-AA658ACB2B7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" name="Text Placeholder 41">
            <a:extLst>
              <a:ext uri="{FF2B5EF4-FFF2-40B4-BE49-F238E27FC236}">
                <a16:creationId xmlns:a16="http://schemas.microsoft.com/office/drawing/2014/main" id="{C486B2E7-3657-02F6-CCA9-52BF3B03CAA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CC1E1C3E-92C3-9F36-CA5A-EFBF02A0700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3C581D4F-278A-C259-5EA3-90D82D002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5E82856-6A17-4AA4-F263-64BB43990B84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506F4088-566A-6E55-9C19-588DF8EB7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~30 – 45 minutes daily</a:t>
              </a: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8B45A9C1-CA14-D923-4432-B93A97948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28EC0D-1291-FC3F-D857-7FB264625536}"/>
              </a:ext>
            </a:extLst>
          </p:cNvPr>
          <p:cNvGrpSpPr/>
          <p:nvPr/>
        </p:nvGrpSpPr>
        <p:grpSpPr>
          <a:xfrm>
            <a:off x="5754502" y="1134767"/>
            <a:ext cx="2894198" cy="216000"/>
            <a:chOff x="6235578" y="969899"/>
            <a:chExt cx="2894198" cy="216000"/>
          </a:xfrm>
        </p:grpSpPr>
        <p:sp>
          <p:nvSpPr>
            <p:cNvPr id="11" name="Rectangle: Rounded Corners 6">
              <a:extLst>
                <a:ext uri="{FF2B5EF4-FFF2-40B4-BE49-F238E27FC236}">
                  <a16:creationId xmlns:a16="http://schemas.microsoft.com/office/drawing/2014/main" id="{DDC8ED37-FB30-0A51-6DD8-CA29973F4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8" y="969899"/>
              <a:ext cx="289419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Faster responses, better insights, and fewer errors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DABDC45-5B68-57A3-3B71-39A2BBD01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0139539-3B27-BD2E-6DD0-B18DDF6E310E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4" name="Rectangle: Rounded Corners 6">
              <a:extLst>
                <a:ext uri="{FF2B5EF4-FFF2-40B4-BE49-F238E27FC236}">
                  <a16:creationId xmlns:a16="http://schemas.microsoft.com/office/drawing/2014/main" id="{8D5AA28C-BCCC-206D-C67C-AA706D4155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Detailed analysis</a:t>
              </a:r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B5D2705C-8FE2-58C1-F1F6-13349BFBA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F55CBEE-E3CA-F990-C2B0-B42FB800C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en-US" noProof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5034ADC-6D17-E603-77B7-90A3D4681E2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165935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481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Modern Work Revenue Finance Manager at Microsoft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