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30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18" Type="http://schemas.openxmlformats.org/officeDocument/2006/relationships/hyperlink" Target="https://www.microsoft.com/en-us/videoplayer/embed/RW1lDvB" TargetMode="External"/><Relationship Id="rId3" Type="http://schemas.openxmlformats.org/officeDocument/2006/relationships/image" Target="../media/image8.sv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svg"/><Relationship Id="rId2" Type="http://schemas.openxmlformats.org/officeDocument/2006/relationships/image" Target="../media/image7.png"/><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hyperlink" Target="https://support.microsoft.com/en-us/topic/overview-of-microsoft-365-chat-preview-5b00a52d-7296-48ee-b938-b95b7209f737" TargetMode="External"/><Relationship Id="rId15" Type="http://schemas.openxmlformats.org/officeDocument/2006/relationships/image" Target="../media/image19.sv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 Id="rId1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37">
            <a:extLst>
              <a:ext uri="{FF2B5EF4-FFF2-40B4-BE49-F238E27FC236}">
                <a16:creationId xmlns:a16="http://schemas.microsoft.com/office/drawing/2014/main" id="{23F16038-3ECA-5B93-BFF2-67AAFF1E240D}"/>
              </a:ext>
            </a:extLst>
          </p:cNvPr>
          <p:cNvSpPr>
            <a:spLocks noGrp="1"/>
          </p:cNvSpPr>
          <p:nvPr>
            <p:ph type="title"/>
          </p:nvPr>
        </p:nvSpPr>
        <p:spPr>
          <a:xfrm>
            <a:off x="584200" y="387766"/>
            <a:ext cx="5672544" cy="526298"/>
          </a:xfrm>
        </p:spPr>
        <p:txBody>
          <a:bodyPr/>
          <a:lstStyle/>
          <a:p>
            <a:r>
              <a:rPr lang="en-US" noProof="0"/>
              <a:t>A day in the life of an Audit, Risk and Compliance (ARC) Data Solution Manager</a:t>
            </a:r>
          </a:p>
        </p:txBody>
      </p:sp>
      <p:sp>
        <p:nvSpPr>
          <p:cNvPr id="75" name="Text Placeholder 74">
            <a:extLst>
              <a:ext uri="{FF2B5EF4-FFF2-40B4-BE49-F238E27FC236}">
                <a16:creationId xmlns:a16="http://schemas.microsoft.com/office/drawing/2014/main" id="{2DBE432D-63F9-F448-8774-8300DF7C95E0}"/>
              </a:ext>
            </a:extLst>
          </p:cNvPr>
          <p:cNvSpPr>
            <a:spLocks noGrp="1"/>
          </p:cNvSpPr>
          <p:nvPr>
            <p:ph type="body" sz="quarter" idx="11"/>
          </p:nvPr>
        </p:nvSpPr>
        <p:spPr>
          <a:xfrm>
            <a:off x="584200" y="1593881"/>
            <a:ext cx="976461" cy="345600"/>
          </a:xfrm>
        </p:spPr>
        <p:txBody>
          <a:bodyPr/>
          <a:lstStyle/>
          <a:p>
            <a:r>
              <a:rPr lang="en-US" noProof="0"/>
              <a:t>8:00 am</a:t>
            </a:r>
          </a:p>
        </p:txBody>
      </p:sp>
      <p:sp>
        <p:nvSpPr>
          <p:cNvPr id="76" name="Text Placeholder 75">
            <a:extLst>
              <a:ext uri="{FF2B5EF4-FFF2-40B4-BE49-F238E27FC236}">
                <a16:creationId xmlns:a16="http://schemas.microsoft.com/office/drawing/2014/main" id="{462B520C-88B1-A5D9-DCF3-EE9C64A66AE0}"/>
              </a:ext>
            </a:extLst>
          </p:cNvPr>
          <p:cNvSpPr>
            <a:spLocks noGrp="1"/>
          </p:cNvSpPr>
          <p:nvPr>
            <p:ph type="body" sz="quarter" idx="18"/>
          </p:nvPr>
        </p:nvSpPr>
        <p:spPr>
          <a:xfrm>
            <a:off x="584200" y="2032188"/>
            <a:ext cx="2808000" cy="626701"/>
          </a:xfrm>
        </p:spPr>
        <p:txBody>
          <a:bodyPr/>
          <a:lstStyle/>
          <a:p>
            <a:r>
              <a:rPr lang="en-US" noProof="0" dirty="0"/>
              <a:t>Shali starts her day using Microsoft 365 Copilot Chat to catch up on action items from the previous day. She also asks Copilot to prepare her for her upcoming meeting.</a:t>
            </a:r>
          </a:p>
          <a:p>
            <a:endParaRPr lang="en-US" noProof="0" dirty="0"/>
          </a:p>
        </p:txBody>
      </p:sp>
      <p:sp>
        <p:nvSpPr>
          <p:cNvPr id="128" name="Text Placeholder 127">
            <a:extLst>
              <a:ext uri="{FF2B5EF4-FFF2-40B4-BE49-F238E27FC236}">
                <a16:creationId xmlns:a16="http://schemas.microsoft.com/office/drawing/2014/main" id="{704BDAC4-568E-86F6-14D8-399F27A7D564}"/>
              </a:ext>
            </a:extLst>
          </p:cNvPr>
          <p:cNvSpPr>
            <a:spLocks noGrp="1"/>
          </p:cNvSpPr>
          <p:nvPr>
            <p:ph type="body" sz="quarter" idx="21"/>
          </p:nvPr>
        </p:nvSpPr>
        <p:spPr/>
        <p:txBody>
          <a:bodyPr>
            <a:normAutofit lnSpcReduction="10000"/>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0" cap="none" spc="0" normalizeH="0" baseline="0" noProof="0">
                <a:ln>
                  <a:noFill/>
                </a:ln>
                <a:solidFill>
                  <a:srgbClr val="1A1A1A"/>
                </a:solidFill>
                <a:effectLst/>
                <a:uLnTx/>
                <a:uFillTx/>
                <a:latin typeface="Segoe UI"/>
                <a:ea typeface="+mn-ea"/>
                <a:cs typeface="+mn-cs"/>
              </a:rPr>
              <a:t>Help me prep for my upcoming meetings I have today;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including action items from the meeting. Draft follow up meeting agenda </a:t>
            </a:r>
            <a:b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b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from meeting.</a:t>
            </a:r>
          </a:p>
        </p:txBody>
      </p:sp>
      <p:sp>
        <p:nvSpPr>
          <p:cNvPr id="78" name="Text Placeholder 77">
            <a:extLst>
              <a:ext uri="{FF2B5EF4-FFF2-40B4-BE49-F238E27FC236}">
                <a16:creationId xmlns:a16="http://schemas.microsoft.com/office/drawing/2014/main" id="{CD2DCC08-6A94-B36A-BB32-A6808C6207DF}"/>
              </a:ext>
            </a:extLst>
          </p:cNvPr>
          <p:cNvSpPr>
            <a:spLocks noGrp="1"/>
          </p:cNvSpPr>
          <p:nvPr>
            <p:ph type="body" sz="quarter" idx="22"/>
          </p:nvPr>
        </p:nvSpPr>
        <p:spPr>
          <a:xfrm>
            <a:off x="3776898" y="1593881"/>
            <a:ext cx="976461" cy="345600"/>
          </a:xfrm>
        </p:spPr>
        <p:txBody>
          <a:bodyPr/>
          <a:lstStyle/>
          <a:p>
            <a:r>
              <a:rPr lang="en-US" noProof="0"/>
              <a:t>9:30 am</a:t>
            </a:r>
          </a:p>
        </p:txBody>
      </p:sp>
      <p:sp>
        <p:nvSpPr>
          <p:cNvPr id="79" name="Text Placeholder 78">
            <a:extLst>
              <a:ext uri="{FF2B5EF4-FFF2-40B4-BE49-F238E27FC236}">
                <a16:creationId xmlns:a16="http://schemas.microsoft.com/office/drawing/2014/main" id="{B278A912-31C9-EF83-28AE-346513459D04}"/>
              </a:ext>
            </a:extLst>
          </p:cNvPr>
          <p:cNvSpPr>
            <a:spLocks noGrp="1"/>
          </p:cNvSpPr>
          <p:nvPr>
            <p:ph type="body" sz="quarter" idx="23"/>
          </p:nvPr>
        </p:nvSpPr>
        <p:spPr>
          <a:xfrm>
            <a:off x="3776898" y="2032188"/>
            <a:ext cx="2808000" cy="626701"/>
          </a:xfrm>
        </p:spPr>
        <p:txBody>
          <a:bodyPr/>
          <a:lstStyle/>
          <a:p>
            <a:r>
              <a:rPr lang="en-US" noProof="0"/>
              <a:t>Shali later starts drafting a proposal for senior leadership review using the Meeting Recap and relevant files. She asks Copilot in Word to revise the draft to be more concise.</a:t>
            </a:r>
          </a:p>
          <a:p>
            <a:endParaRPr lang="en-US" noProof="0"/>
          </a:p>
        </p:txBody>
      </p:sp>
      <p:sp>
        <p:nvSpPr>
          <p:cNvPr id="129" name="Text Placeholder 128">
            <a:extLst>
              <a:ext uri="{FF2B5EF4-FFF2-40B4-BE49-F238E27FC236}">
                <a16:creationId xmlns:a16="http://schemas.microsoft.com/office/drawing/2014/main" id="{F180D3FB-B055-CF3A-76DF-3FACE038B6CD}"/>
              </a:ext>
            </a:extLst>
          </p:cNvPr>
          <p:cNvSpPr>
            <a:spLocks noGrp="1"/>
          </p:cNvSpPr>
          <p:nvPr>
            <p:ph type="body" sz="quarter" idx="24"/>
          </p:nvPr>
        </p:nvSpPr>
        <p:spPr/>
        <p:txBody>
          <a:bodyPr>
            <a:normAutofit lnSpcReduction="10000"/>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0" cap="none" spc="0" normalizeH="0" baseline="0" noProof="0">
                <a:ln>
                  <a:noFill/>
                </a:ln>
                <a:solidFill>
                  <a:srgbClr val="1A1A1A"/>
                </a:solidFill>
                <a:effectLst/>
                <a:uLnTx/>
                <a:uFillTx/>
                <a:latin typeface="Segoe UI"/>
                <a:ea typeface="+mn-ea"/>
                <a:cs typeface="+mn-cs"/>
              </a:rPr>
              <a:t>Write a project proposal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using meeting notes in concise tone. List the pros and cons of solution from meeting notes. Visualize as a table.</a:t>
            </a:r>
          </a:p>
        </p:txBody>
      </p:sp>
      <p:sp>
        <p:nvSpPr>
          <p:cNvPr id="81" name="Text Placeholder 80">
            <a:extLst>
              <a:ext uri="{FF2B5EF4-FFF2-40B4-BE49-F238E27FC236}">
                <a16:creationId xmlns:a16="http://schemas.microsoft.com/office/drawing/2014/main" id="{1FE7855D-979F-8AF5-3177-7528B0295236}"/>
              </a:ext>
            </a:extLst>
          </p:cNvPr>
          <p:cNvSpPr>
            <a:spLocks noGrp="1"/>
          </p:cNvSpPr>
          <p:nvPr>
            <p:ph type="body" sz="quarter" idx="25"/>
          </p:nvPr>
        </p:nvSpPr>
        <p:spPr>
          <a:xfrm>
            <a:off x="6969595" y="1593881"/>
            <a:ext cx="976461" cy="345600"/>
          </a:xfrm>
        </p:spPr>
        <p:txBody>
          <a:bodyPr/>
          <a:lstStyle/>
          <a:p>
            <a:r>
              <a:rPr lang="en-US" noProof="0"/>
              <a:t>10:00 am</a:t>
            </a:r>
          </a:p>
        </p:txBody>
      </p:sp>
      <p:sp>
        <p:nvSpPr>
          <p:cNvPr id="82" name="Text Placeholder 81">
            <a:extLst>
              <a:ext uri="{FF2B5EF4-FFF2-40B4-BE49-F238E27FC236}">
                <a16:creationId xmlns:a16="http://schemas.microsoft.com/office/drawing/2014/main" id="{684FFD43-E6EA-B245-C93B-DB9312BD531E}"/>
              </a:ext>
            </a:extLst>
          </p:cNvPr>
          <p:cNvSpPr>
            <a:spLocks noGrp="1"/>
          </p:cNvSpPr>
          <p:nvPr>
            <p:ph type="body" sz="quarter" idx="26"/>
          </p:nvPr>
        </p:nvSpPr>
        <p:spPr>
          <a:xfrm>
            <a:off x="6969595" y="2032188"/>
            <a:ext cx="2808000" cy="626701"/>
          </a:xfrm>
        </p:spPr>
        <p:txBody>
          <a:bodyPr/>
          <a:lstStyle/>
          <a:p>
            <a:r>
              <a:rPr lang="en-US" noProof="0" dirty="0"/>
              <a:t>Shali updates the reporting for stakeholders. She asks Copilot in Power BI to create an Intro tab and additional insights tab for her to explore other ideas.</a:t>
            </a:r>
          </a:p>
          <a:p>
            <a:endParaRPr lang="en-US" noProof="0" dirty="0"/>
          </a:p>
        </p:txBody>
      </p:sp>
      <p:sp>
        <p:nvSpPr>
          <p:cNvPr id="130" name="Text Placeholder 129">
            <a:extLst>
              <a:ext uri="{FF2B5EF4-FFF2-40B4-BE49-F238E27FC236}">
                <a16:creationId xmlns:a16="http://schemas.microsoft.com/office/drawing/2014/main" id="{5B89D116-919E-BB3F-2155-F02E9CDF1448}"/>
              </a:ext>
            </a:extLst>
          </p:cNvPr>
          <p:cNvSpPr>
            <a:spLocks noGrp="1"/>
          </p:cNvSpPr>
          <p:nvPr>
            <p:ph type="body" sz="quarter" idx="27"/>
          </p:nvPr>
        </p:nvSpPr>
        <p:spPr/>
        <p:txBody>
          <a:bodyPr>
            <a:normAutofit lnSpcReduction="10000"/>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0" cap="none" spc="0" normalizeH="0" baseline="0" noProof="0">
                <a:ln>
                  <a:noFill/>
                </a:ln>
                <a:solidFill>
                  <a:srgbClr val="1A1A1A"/>
                </a:solidFill>
                <a:effectLst/>
                <a:uLnTx/>
                <a:uFillTx/>
                <a:latin typeface="Segoe UI"/>
                <a:ea typeface="+mn-ea"/>
                <a:cs typeface="+mn-cs"/>
              </a:rPr>
              <a:t>Create a page to monitor the project scheduled hours,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resource availability, and identify any gaps or overloads. Create DAX measure in Suggestions with Copilot.</a:t>
            </a:r>
          </a:p>
        </p:txBody>
      </p:sp>
      <p:sp>
        <p:nvSpPr>
          <p:cNvPr id="84" name="Text Placeholder 83">
            <a:extLst>
              <a:ext uri="{FF2B5EF4-FFF2-40B4-BE49-F238E27FC236}">
                <a16:creationId xmlns:a16="http://schemas.microsoft.com/office/drawing/2014/main" id="{D44A8339-6E88-C231-8B78-86B8400802CD}"/>
              </a:ext>
            </a:extLst>
          </p:cNvPr>
          <p:cNvSpPr>
            <a:spLocks noGrp="1"/>
          </p:cNvSpPr>
          <p:nvPr>
            <p:ph type="body" sz="quarter" idx="28"/>
          </p:nvPr>
        </p:nvSpPr>
        <p:spPr>
          <a:xfrm>
            <a:off x="584200" y="4053821"/>
            <a:ext cx="976461" cy="345600"/>
          </a:xfrm>
        </p:spPr>
        <p:txBody>
          <a:bodyPr/>
          <a:lstStyle/>
          <a:p>
            <a:r>
              <a:rPr lang="en-US" noProof="0"/>
              <a:t>4:00 pm</a:t>
            </a:r>
          </a:p>
        </p:txBody>
      </p:sp>
      <p:sp>
        <p:nvSpPr>
          <p:cNvPr id="85" name="Text Placeholder 84">
            <a:extLst>
              <a:ext uri="{FF2B5EF4-FFF2-40B4-BE49-F238E27FC236}">
                <a16:creationId xmlns:a16="http://schemas.microsoft.com/office/drawing/2014/main" id="{E916D823-6DA6-CCA0-3548-E5E7DD092567}"/>
              </a:ext>
            </a:extLst>
          </p:cNvPr>
          <p:cNvSpPr>
            <a:spLocks noGrp="1"/>
          </p:cNvSpPr>
          <p:nvPr>
            <p:ph type="body" sz="quarter" idx="29"/>
          </p:nvPr>
        </p:nvSpPr>
        <p:spPr>
          <a:xfrm>
            <a:off x="584200" y="4488366"/>
            <a:ext cx="2808000" cy="626701"/>
          </a:xfrm>
        </p:spPr>
        <p:txBody>
          <a:bodyPr/>
          <a:lstStyle/>
          <a:p>
            <a:r>
              <a:rPr lang="en-US" noProof="0"/>
              <a:t>Shali uses Copilot in Outlook to summarize new emails and draft the project status update emails to the stakeholders.</a:t>
            </a:r>
          </a:p>
          <a:p>
            <a:endParaRPr lang="en-US" noProof="0"/>
          </a:p>
        </p:txBody>
      </p:sp>
      <p:sp>
        <p:nvSpPr>
          <p:cNvPr id="131" name="Text Placeholder 130">
            <a:extLst>
              <a:ext uri="{FF2B5EF4-FFF2-40B4-BE49-F238E27FC236}">
                <a16:creationId xmlns:a16="http://schemas.microsoft.com/office/drawing/2014/main" id="{D968C369-6A74-55B9-F4D4-C903B7E6F938}"/>
              </a:ext>
            </a:extLst>
          </p:cNvPr>
          <p:cNvSpPr>
            <a:spLocks noGrp="1"/>
          </p:cNvSpPr>
          <p:nvPr>
            <p:ph type="body" sz="quarter" idx="30"/>
          </p:nvPr>
        </p:nvSpPr>
        <p:spPr/>
        <p:txBody>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1200" cap="none" spc="0" normalizeH="0" baseline="0" noProof="0">
                <a:ln>
                  <a:noFill/>
                </a:ln>
                <a:solidFill>
                  <a:srgbClr val="000000"/>
                </a:solidFill>
                <a:effectLst/>
                <a:uLnTx/>
                <a:uFillTx/>
                <a:latin typeface="Segoe UI"/>
                <a:ea typeface="+mn-ea"/>
                <a:cs typeface="+mn-cs"/>
              </a:rPr>
              <a:t>Summarize the email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and reply to confirm action items. Coaching with Copilot.</a:t>
            </a:r>
          </a:p>
        </p:txBody>
      </p:sp>
      <p:sp>
        <p:nvSpPr>
          <p:cNvPr id="87" name="Text Placeholder 86">
            <a:extLst>
              <a:ext uri="{FF2B5EF4-FFF2-40B4-BE49-F238E27FC236}">
                <a16:creationId xmlns:a16="http://schemas.microsoft.com/office/drawing/2014/main" id="{26136EF7-C6F6-FD1C-ED72-566525ED7A9C}"/>
              </a:ext>
            </a:extLst>
          </p:cNvPr>
          <p:cNvSpPr>
            <a:spLocks noGrp="1"/>
          </p:cNvSpPr>
          <p:nvPr>
            <p:ph type="body" sz="quarter" idx="31"/>
          </p:nvPr>
        </p:nvSpPr>
        <p:spPr>
          <a:xfrm>
            <a:off x="3776898" y="4053821"/>
            <a:ext cx="976461" cy="345600"/>
          </a:xfrm>
        </p:spPr>
        <p:txBody>
          <a:bodyPr/>
          <a:lstStyle/>
          <a:p>
            <a:r>
              <a:rPr lang="en-US" noProof="0"/>
              <a:t>2:00 pm</a:t>
            </a:r>
          </a:p>
        </p:txBody>
      </p:sp>
      <p:sp>
        <p:nvSpPr>
          <p:cNvPr id="88" name="Text Placeholder 87">
            <a:extLst>
              <a:ext uri="{FF2B5EF4-FFF2-40B4-BE49-F238E27FC236}">
                <a16:creationId xmlns:a16="http://schemas.microsoft.com/office/drawing/2014/main" id="{400E06A4-B683-F842-1E7E-47BB3D447E47}"/>
              </a:ext>
            </a:extLst>
          </p:cNvPr>
          <p:cNvSpPr>
            <a:spLocks noGrp="1"/>
          </p:cNvSpPr>
          <p:nvPr>
            <p:ph type="body" sz="quarter" idx="32"/>
          </p:nvPr>
        </p:nvSpPr>
        <p:spPr>
          <a:xfrm>
            <a:off x="3776897" y="4488366"/>
            <a:ext cx="2881077" cy="626701"/>
          </a:xfrm>
        </p:spPr>
        <p:txBody>
          <a:bodyPr>
            <a:noAutofit/>
          </a:bodyPr>
          <a:lstStyle/>
          <a:p>
            <a:r>
              <a:rPr lang="en-US" noProof="0"/>
              <a:t>She uses Power Apps to collect insights from various sources either text input or uploaded files. She asks Copilot in Power Apps to first suggest relevant fields then create  an app based on the ask.</a:t>
            </a:r>
          </a:p>
        </p:txBody>
      </p:sp>
      <p:sp>
        <p:nvSpPr>
          <p:cNvPr id="132" name="Text Placeholder 131">
            <a:extLst>
              <a:ext uri="{FF2B5EF4-FFF2-40B4-BE49-F238E27FC236}">
                <a16:creationId xmlns:a16="http://schemas.microsoft.com/office/drawing/2014/main" id="{C34F0736-17AC-3DA6-5652-40486A159561}"/>
              </a:ext>
            </a:extLst>
          </p:cNvPr>
          <p:cNvSpPr>
            <a:spLocks noGrp="1"/>
          </p:cNvSpPr>
          <p:nvPr>
            <p:ph type="body" sz="quarter" idx="33"/>
          </p:nvPr>
        </p:nvSpPr>
        <p:spPr/>
        <p:txBody>
          <a:bodyPr>
            <a:normAutofit lnSpcReduction="10000"/>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1200" cap="none" spc="0" normalizeH="0" baseline="0" noProof="0">
                <a:ln>
                  <a:noFill/>
                </a:ln>
                <a:solidFill>
                  <a:srgbClr val="000000"/>
                </a:solidFill>
                <a:effectLst/>
                <a:uLnTx/>
                <a:uFillTx/>
                <a:latin typeface="Segoe UI"/>
                <a:ea typeface="+mn-ea"/>
                <a:cs typeface="+mn-cs"/>
              </a:rPr>
              <a:t>Create an app to collect insights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from files or text input box. Add a screen to display all insights with dropdown boxes on submitter.</a:t>
            </a:r>
          </a:p>
        </p:txBody>
      </p:sp>
      <p:sp>
        <p:nvSpPr>
          <p:cNvPr id="90" name="Text Placeholder 89">
            <a:extLst>
              <a:ext uri="{FF2B5EF4-FFF2-40B4-BE49-F238E27FC236}">
                <a16:creationId xmlns:a16="http://schemas.microsoft.com/office/drawing/2014/main" id="{505A7D98-4C3C-10CC-727E-FD8A3624A03B}"/>
              </a:ext>
            </a:extLst>
          </p:cNvPr>
          <p:cNvSpPr>
            <a:spLocks noGrp="1"/>
          </p:cNvSpPr>
          <p:nvPr>
            <p:ph type="body" sz="quarter" idx="34"/>
          </p:nvPr>
        </p:nvSpPr>
        <p:spPr>
          <a:xfrm>
            <a:off x="6969595" y="4053821"/>
            <a:ext cx="976461" cy="345600"/>
          </a:xfrm>
        </p:spPr>
        <p:txBody>
          <a:bodyPr/>
          <a:lstStyle/>
          <a:p>
            <a:r>
              <a:rPr lang="en-US" noProof="0"/>
              <a:t>11:00 am</a:t>
            </a:r>
          </a:p>
        </p:txBody>
      </p:sp>
      <p:sp>
        <p:nvSpPr>
          <p:cNvPr id="91" name="Text Placeholder 90">
            <a:extLst>
              <a:ext uri="{FF2B5EF4-FFF2-40B4-BE49-F238E27FC236}">
                <a16:creationId xmlns:a16="http://schemas.microsoft.com/office/drawing/2014/main" id="{D9319625-C6CD-2052-73ED-21401DCB0FC2}"/>
              </a:ext>
            </a:extLst>
          </p:cNvPr>
          <p:cNvSpPr>
            <a:spLocks noGrp="1"/>
          </p:cNvSpPr>
          <p:nvPr>
            <p:ph type="body" sz="quarter" idx="35"/>
          </p:nvPr>
        </p:nvSpPr>
        <p:spPr>
          <a:xfrm>
            <a:off x="6969595" y="4488366"/>
            <a:ext cx="3021004" cy="626701"/>
          </a:xfrm>
        </p:spPr>
        <p:txBody>
          <a:bodyPr>
            <a:normAutofit fontScale="92500"/>
          </a:bodyPr>
          <a:lstStyle/>
          <a:p>
            <a:r>
              <a:rPr lang="en-US" sz="1000" noProof="0"/>
              <a:t>After reviewing the reporting, Shali wants to set up automated alerts for potential overloads. She asks Copilot in Power Automate to create a flow to automate the process and analyze the automation activities.</a:t>
            </a:r>
          </a:p>
          <a:p>
            <a:endParaRPr lang="en-US" noProof="0"/>
          </a:p>
        </p:txBody>
      </p:sp>
      <p:sp>
        <p:nvSpPr>
          <p:cNvPr id="133" name="Text Placeholder 132">
            <a:extLst>
              <a:ext uri="{FF2B5EF4-FFF2-40B4-BE49-F238E27FC236}">
                <a16:creationId xmlns:a16="http://schemas.microsoft.com/office/drawing/2014/main" id="{D71C746C-BD83-CB55-25B7-BDDF717C5BD7}"/>
              </a:ext>
            </a:extLst>
          </p:cNvPr>
          <p:cNvSpPr>
            <a:spLocks noGrp="1"/>
          </p:cNvSpPr>
          <p:nvPr>
            <p:ph type="body" sz="quarter" idx="36"/>
          </p:nvPr>
        </p:nvSpPr>
        <p:spPr>
          <a:xfrm>
            <a:off x="6969595" y="5641938"/>
            <a:ext cx="2808000" cy="734813"/>
          </a:xfrm>
        </p:spPr>
        <p:txBody>
          <a:bodyPr>
            <a:normAutofit lnSpcReduction="10000"/>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1200" cap="none" spc="0" normalizeH="0" baseline="0" noProof="0">
                <a:ln>
                  <a:noFill/>
                </a:ln>
                <a:solidFill>
                  <a:srgbClr val="000000"/>
                </a:solidFill>
                <a:effectLst/>
                <a:uLnTx/>
                <a:uFillTx/>
                <a:latin typeface="Segoe UI"/>
                <a:ea typeface="+mn-ea"/>
                <a:cs typeface="+mn-cs"/>
              </a:rPr>
              <a:t>Write a SQL query to list all the audit projects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in FY24.Create an automate flow that send alerts to users about Power BI reporting. Ask Copilot about which flow had the most run failures today?</a:t>
            </a:r>
          </a:p>
        </p:txBody>
      </p:sp>
      <p:grpSp>
        <p:nvGrpSpPr>
          <p:cNvPr id="58" name="Group 57">
            <a:extLst>
              <a:ext uri="{FF2B5EF4-FFF2-40B4-BE49-F238E27FC236}">
                <a16:creationId xmlns:a16="http://schemas.microsoft.com/office/drawing/2014/main" id="{9FD64C1C-F771-5311-0762-2E86CE4AE266}"/>
              </a:ext>
            </a:extLst>
          </p:cNvPr>
          <p:cNvGrpSpPr/>
          <p:nvPr/>
        </p:nvGrpSpPr>
        <p:grpSpPr>
          <a:xfrm>
            <a:off x="10195084" y="1462475"/>
            <a:ext cx="1696592" cy="1476757"/>
            <a:chOff x="10195084" y="1462475"/>
            <a:chExt cx="1696592" cy="1476757"/>
          </a:xfrm>
        </p:grpSpPr>
        <p:sp>
          <p:nvSpPr>
            <p:cNvPr id="56" name="TextBox 55">
              <a:extLst>
                <a:ext uri="{FF2B5EF4-FFF2-40B4-BE49-F238E27FC236}">
                  <a16:creationId xmlns:a16="http://schemas.microsoft.com/office/drawing/2014/main" id="{37214391-A987-6AB8-2A0D-A379E348139E}"/>
                </a:ext>
              </a:extLst>
            </p:cNvPr>
            <p:cNvSpPr txBox="1"/>
            <p:nvPr/>
          </p:nvSpPr>
          <p:spPr>
            <a:xfrm>
              <a:off x="10195084" y="1462475"/>
              <a:ext cx="1696592" cy="110799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C03BC4"/>
                  </a:solidFill>
                  <a:effectLst/>
                  <a:uLnTx/>
                  <a:uFillTx/>
                  <a:latin typeface="Segoe UI Semibold"/>
                  <a:ea typeface="+mn-ea"/>
                  <a:cs typeface="+mn-cs"/>
                </a:rPr>
                <a:t>Shali</a:t>
              </a:r>
              <a:br>
                <a:rPr kumimoji="0" lang="en-US" sz="2400" b="0" i="0" u="none" strike="noStrike" kern="1200" cap="none" spc="0" normalizeH="0" baseline="0" noProof="0">
                  <a:ln>
                    <a:noFill/>
                  </a:ln>
                  <a:solidFill>
                    <a:srgbClr val="C03BC4"/>
                  </a:solidFill>
                  <a:effectLst/>
                  <a:uLnTx/>
                  <a:uFillTx/>
                  <a:latin typeface="Segoe UI Semibold"/>
                  <a:ea typeface="+mn-ea"/>
                  <a:cs typeface="+mn-cs"/>
                </a:rPr>
              </a:br>
              <a:r>
                <a:rPr lang="en-US" sz="1600" noProof="0">
                  <a:solidFill>
                    <a:srgbClr val="C03BC4"/>
                  </a:solidFill>
                  <a:latin typeface="Segoe UI" panose="020B0502040204020203" pitchFamily="34" charset="0"/>
                  <a:cs typeface="Segoe UI" panose="020B0502040204020203" pitchFamily="34" charset="0"/>
                </a:rPr>
                <a:t>is an ARC </a:t>
              </a:r>
              <a:br>
                <a:rPr lang="en-US" sz="1600" noProof="0">
                  <a:solidFill>
                    <a:srgbClr val="C03BC4"/>
                  </a:solidFill>
                  <a:latin typeface="Segoe UI" panose="020B0502040204020203" pitchFamily="34" charset="0"/>
                  <a:cs typeface="Segoe UI" panose="020B0502040204020203" pitchFamily="34" charset="0"/>
                </a:rPr>
              </a:br>
              <a:r>
                <a:rPr lang="en-US" sz="1600" noProof="0">
                  <a:solidFill>
                    <a:srgbClr val="C03BC4"/>
                  </a:solidFill>
                  <a:latin typeface="Segoe UI" panose="020B0502040204020203" pitchFamily="34" charset="0"/>
                  <a:cs typeface="Segoe UI" panose="020B0502040204020203" pitchFamily="34" charset="0"/>
                </a:rPr>
                <a:t>Data Solution Manager</a:t>
              </a:r>
            </a:p>
          </p:txBody>
        </p:sp>
        <p:pic>
          <p:nvPicPr>
            <p:cNvPr id="57" name="Graphic 56">
              <a:extLst>
                <a:ext uri="{FF2B5EF4-FFF2-40B4-BE49-F238E27FC236}">
                  <a16:creationId xmlns:a16="http://schemas.microsoft.com/office/drawing/2014/main" id="{F740AD35-159B-35FB-416A-BC6F1683737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rot="10800000">
              <a:off x="11616886" y="2664442"/>
              <a:ext cx="274790" cy="274790"/>
            </a:xfrm>
            <a:prstGeom prst="rect">
              <a:avLst/>
            </a:prstGeom>
          </p:spPr>
        </p:pic>
      </p:grpSp>
      <p:pic>
        <p:nvPicPr>
          <p:cNvPr id="145" name="Picture 144">
            <a:extLst>
              <a:ext uri="{FF2B5EF4-FFF2-40B4-BE49-F238E27FC236}">
                <a16:creationId xmlns:a16="http://schemas.microsoft.com/office/drawing/2014/main" id="{875C28FC-02CA-E72F-6FA8-28824B727D49}"/>
              </a:ext>
              <a:ext uri="{C183D7F6-B498-43B3-948B-1728B52AA6E4}">
                <adec:decorative xmlns:adec="http://schemas.microsoft.com/office/drawing/2017/decorative" val="1"/>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9990599" y="3226682"/>
            <a:ext cx="2201402" cy="3631318"/>
          </a:xfrm>
          <a:prstGeom prst="rect">
            <a:avLst/>
          </a:prstGeom>
        </p:spPr>
      </p:pic>
      <p:grpSp>
        <p:nvGrpSpPr>
          <p:cNvPr id="173" name="Group 172">
            <a:extLst>
              <a:ext uri="{FF2B5EF4-FFF2-40B4-BE49-F238E27FC236}">
                <a16:creationId xmlns:a16="http://schemas.microsoft.com/office/drawing/2014/main" id="{585FE99D-A80C-E041-CE27-D39F13677A83}"/>
              </a:ext>
            </a:extLst>
          </p:cNvPr>
          <p:cNvGrpSpPr/>
          <p:nvPr/>
        </p:nvGrpSpPr>
        <p:grpSpPr>
          <a:xfrm>
            <a:off x="812633" y="2721252"/>
            <a:ext cx="2351135" cy="360000"/>
            <a:chOff x="588263" y="1217924"/>
            <a:chExt cx="2351135" cy="360000"/>
          </a:xfrm>
        </p:grpSpPr>
        <p:pic>
          <p:nvPicPr>
            <p:cNvPr id="174" name="Picture 173" descr="Zip Co logo SVG free download, id: 101874 - Brandlogos.net">
              <a:hlinkClick r:id="rId5"/>
              <a:extLst>
                <a:ext uri="{FF2B5EF4-FFF2-40B4-BE49-F238E27FC236}">
                  <a16:creationId xmlns:a16="http://schemas.microsoft.com/office/drawing/2014/main" id="{FF06040A-B387-C6F1-EC2F-1AB4697DE50B}"/>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75" name="TextBox 174">
              <a:extLst>
                <a:ext uri="{FF2B5EF4-FFF2-40B4-BE49-F238E27FC236}">
                  <a16:creationId xmlns:a16="http://schemas.microsoft.com/office/drawing/2014/main" id="{666FE805-EA5C-E988-4F47-24EFF61F3E7B}"/>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lang="en-US" sz="1100" noProof="0" dirty="0">
                <a:solidFill>
                  <a:prstClr val="black"/>
                </a:solidFill>
                <a:latin typeface="Segoe UI Semibold"/>
              </a:endParaRPr>
            </a:p>
          </p:txBody>
        </p:sp>
      </p:grpSp>
      <p:grpSp>
        <p:nvGrpSpPr>
          <p:cNvPr id="176" name="Group 175">
            <a:extLst>
              <a:ext uri="{FF2B5EF4-FFF2-40B4-BE49-F238E27FC236}">
                <a16:creationId xmlns:a16="http://schemas.microsoft.com/office/drawing/2014/main" id="{FF396AAF-CE68-7DAC-E270-77307EC98FA3}"/>
              </a:ext>
            </a:extLst>
          </p:cNvPr>
          <p:cNvGrpSpPr/>
          <p:nvPr/>
        </p:nvGrpSpPr>
        <p:grpSpPr>
          <a:xfrm>
            <a:off x="3947719" y="2721252"/>
            <a:ext cx="2351135" cy="360000"/>
            <a:chOff x="588263" y="2657420"/>
            <a:chExt cx="2351135" cy="360000"/>
          </a:xfrm>
        </p:grpSpPr>
        <p:pic>
          <p:nvPicPr>
            <p:cNvPr id="177" name="Picture 176">
              <a:extLst>
                <a:ext uri="{FF2B5EF4-FFF2-40B4-BE49-F238E27FC236}">
                  <a16:creationId xmlns:a16="http://schemas.microsoft.com/office/drawing/2014/main" id="{FE3D9649-EC4B-4637-09A1-E8ADB0108D82}"/>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78" name="TextBox 177">
              <a:extLst>
                <a:ext uri="{FF2B5EF4-FFF2-40B4-BE49-F238E27FC236}">
                  <a16:creationId xmlns:a16="http://schemas.microsoft.com/office/drawing/2014/main" id="{F334CCB7-CC16-E483-082F-D04EBB34CA56}"/>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79" name="Group 178">
            <a:extLst>
              <a:ext uri="{FF2B5EF4-FFF2-40B4-BE49-F238E27FC236}">
                <a16:creationId xmlns:a16="http://schemas.microsoft.com/office/drawing/2014/main" id="{39961DF6-DE38-9163-B26C-89468BF8A9B3}"/>
              </a:ext>
            </a:extLst>
          </p:cNvPr>
          <p:cNvGrpSpPr/>
          <p:nvPr/>
        </p:nvGrpSpPr>
        <p:grpSpPr>
          <a:xfrm>
            <a:off x="7198028" y="2721252"/>
            <a:ext cx="2351135" cy="360000"/>
            <a:chOff x="588263" y="4576748"/>
            <a:chExt cx="2351135" cy="360000"/>
          </a:xfrm>
        </p:grpSpPr>
        <p:pic>
          <p:nvPicPr>
            <p:cNvPr id="180" name="Picture 179">
              <a:extLst>
                <a:ext uri="{FF2B5EF4-FFF2-40B4-BE49-F238E27FC236}">
                  <a16:creationId xmlns:a16="http://schemas.microsoft.com/office/drawing/2014/main" id="{0C5DFDE3-0DD3-2E31-A241-2017C2DA7983}"/>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4576748"/>
              <a:ext cx="360000" cy="360000"/>
            </a:xfrm>
            <a:prstGeom prst="ellipse">
              <a:avLst/>
            </a:prstGeom>
            <a:solidFill>
              <a:schemeClr val="bg1"/>
            </a:solidFill>
          </p:spPr>
        </p:pic>
        <p:sp>
          <p:nvSpPr>
            <p:cNvPr id="181" name="TextBox 180">
              <a:extLst>
                <a:ext uri="{FF2B5EF4-FFF2-40B4-BE49-F238E27FC236}">
                  <a16:creationId xmlns:a16="http://schemas.microsoft.com/office/drawing/2014/main" id="{B5151A5B-D195-BBA3-AAED-BD583FD6EA11}"/>
                </a:ext>
                <a:ext uri="{C183D7F6-B498-43B3-948B-1728B52AA6E4}">
                  <adec:decorative xmlns:adec="http://schemas.microsoft.com/office/drawing/2017/decorative" val="0"/>
                </a:ext>
              </a:extLst>
            </p:cNvPr>
            <p:cNvSpPr txBox="1"/>
            <p:nvPr/>
          </p:nvSpPr>
          <p:spPr>
            <a:xfrm>
              <a:off x="1047214" y="467211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in Power BI</a:t>
              </a: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182" name="Group 181">
            <a:extLst>
              <a:ext uri="{FF2B5EF4-FFF2-40B4-BE49-F238E27FC236}">
                <a16:creationId xmlns:a16="http://schemas.microsoft.com/office/drawing/2014/main" id="{DE5B8460-2036-2042-EA1A-C1E66C163978}"/>
              </a:ext>
            </a:extLst>
          </p:cNvPr>
          <p:cNvGrpSpPr/>
          <p:nvPr/>
        </p:nvGrpSpPr>
        <p:grpSpPr>
          <a:xfrm>
            <a:off x="7198028" y="5156688"/>
            <a:ext cx="2351135" cy="360000"/>
            <a:chOff x="588263" y="5056580"/>
            <a:chExt cx="2351135" cy="360000"/>
          </a:xfrm>
        </p:grpSpPr>
        <p:pic>
          <p:nvPicPr>
            <p:cNvPr id="183" name="Picture 182">
              <a:extLst>
                <a:ext uri="{FF2B5EF4-FFF2-40B4-BE49-F238E27FC236}">
                  <a16:creationId xmlns:a16="http://schemas.microsoft.com/office/drawing/2014/main" id="{179144B3-A5A4-FE96-BA90-7FB9D8C99560}"/>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8263" y="5056580"/>
              <a:ext cx="360000" cy="360000"/>
            </a:xfrm>
            <a:prstGeom prst="ellipse">
              <a:avLst/>
            </a:prstGeom>
            <a:solidFill>
              <a:schemeClr val="bg1"/>
            </a:solidFill>
          </p:spPr>
        </p:pic>
        <p:sp>
          <p:nvSpPr>
            <p:cNvPr id="184" name="TextBox 183">
              <a:extLst>
                <a:ext uri="{FF2B5EF4-FFF2-40B4-BE49-F238E27FC236}">
                  <a16:creationId xmlns:a16="http://schemas.microsoft.com/office/drawing/2014/main" id="{5F18F63A-82FD-E9F4-2434-8757F64C0E01}"/>
                </a:ext>
                <a:ext uri="{C183D7F6-B498-43B3-948B-1728B52AA6E4}">
                  <adec:decorative xmlns:adec="http://schemas.microsoft.com/office/drawing/2017/decorative" val="0"/>
                </a:ext>
              </a:extLst>
            </p:cNvPr>
            <p:cNvSpPr txBox="1"/>
            <p:nvPr/>
          </p:nvSpPr>
          <p:spPr>
            <a:xfrm>
              <a:off x="1047214" y="515194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 Automate</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85" name="Group 184">
            <a:extLst>
              <a:ext uri="{FF2B5EF4-FFF2-40B4-BE49-F238E27FC236}">
                <a16:creationId xmlns:a16="http://schemas.microsoft.com/office/drawing/2014/main" id="{EC59CA82-5F02-C9C2-0732-ED8ABE91B006}"/>
              </a:ext>
            </a:extLst>
          </p:cNvPr>
          <p:cNvGrpSpPr/>
          <p:nvPr/>
        </p:nvGrpSpPr>
        <p:grpSpPr>
          <a:xfrm>
            <a:off x="812633" y="5156688"/>
            <a:ext cx="2351135" cy="360000"/>
            <a:chOff x="588263" y="1697756"/>
            <a:chExt cx="2351135" cy="360000"/>
          </a:xfrm>
        </p:grpSpPr>
        <p:pic>
          <p:nvPicPr>
            <p:cNvPr id="186" name="Picture 185">
              <a:extLst>
                <a:ext uri="{FF2B5EF4-FFF2-40B4-BE49-F238E27FC236}">
                  <a16:creationId xmlns:a16="http://schemas.microsoft.com/office/drawing/2014/main" id="{9C01BECA-4E01-509B-667E-46454C2347D7}"/>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187" name="TextBox 186">
              <a:extLst>
                <a:ext uri="{FF2B5EF4-FFF2-40B4-BE49-F238E27FC236}">
                  <a16:creationId xmlns:a16="http://schemas.microsoft.com/office/drawing/2014/main" id="{51CAE112-2783-D975-F9E0-E14924076591}"/>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88" name="Group 187">
            <a:extLst>
              <a:ext uri="{FF2B5EF4-FFF2-40B4-BE49-F238E27FC236}">
                <a16:creationId xmlns:a16="http://schemas.microsoft.com/office/drawing/2014/main" id="{633B4C33-EE89-38E2-9B01-BBA0C5D42D36}"/>
              </a:ext>
            </a:extLst>
          </p:cNvPr>
          <p:cNvGrpSpPr/>
          <p:nvPr/>
        </p:nvGrpSpPr>
        <p:grpSpPr>
          <a:xfrm>
            <a:off x="3947719" y="5156688"/>
            <a:ext cx="2361959" cy="360000"/>
            <a:chOff x="577439" y="6016240"/>
            <a:chExt cx="2361959" cy="360000"/>
          </a:xfrm>
        </p:grpSpPr>
        <p:pic>
          <p:nvPicPr>
            <p:cNvPr id="189" name="Picture 188">
              <a:extLst>
                <a:ext uri="{FF2B5EF4-FFF2-40B4-BE49-F238E27FC236}">
                  <a16:creationId xmlns:a16="http://schemas.microsoft.com/office/drawing/2014/main" id="{BD1890EE-5D93-FFF2-0835-2B7CBF8D799D}"/>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77439" y="6016240"/>
              <a:ext cx="360000" cy="360000"/>
            </a:xfrm>
            <a:prstGeom prst="ellipse">
              <a:avLst/>
            </a:prstGeom>
            <a:solidFill>
              <a:schemeClr val="bg1"/>
            </a:solidFill>
          </p:spPr>
        </p:pic>
        <p:sp>
          <p:nvSpPr>
            <p:cNvPr id="190" name="TextBox 189">
              <a:extLst>
                <a:ext uri="{FF2B5EF4-FFF2-40B4-BE49-F238E27FC236}">
                  <a16:creationId xmlns:a16="http://schemas.microsoft.com/office/drawing/2014/main" id="{984847BE-91F0-9408-BE93-64735BDB5E48}"/>
                </a:ext>
                <a:ext uri="{C183D7F6-B498-43B3-948B-1728B52AA6E4}">
                  <adec:decorative xmlns:adec="http://schemas.microsoft.com/office/drawing/2017/decorative" val="0"/>
                </a:ext>
              </a:extLst>
            </p:cNvPr>
            <p:cNvSpPr txBox="1"/>
            <p:nvPr/>
          </p:nvSpPr>
          <p:spPr>
            <a:xfrm>
              <a:off x="1047214" y="611160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PowerApps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sp>
        <p:nvSpPr>
          <p:cNvPr id="2" name="Text Placeholder 40">
            <a:extLst>
              <a:ext uri="{FF2B5EF4-FFF2-40B4-BE49-F238E27FC236}">
                <a16:creationId xmlns:a16="http://schemas.microsoft.com/office/drawing/2014/main" id="{5E5BC113-6460-E083-A8D0-5E595A4B1487}"/>
              </a:ext>
            </a:extLst>
          </p:cNvPr>
          <p:cNvSpPr>
            <a:spLocks noGrp="1"/>
          </p:cNvSpPr>
          <p:nvPr>
            <p:ph type="body" sz="quarter" idx="38"/>
          </p:nvPr>
        </p:nvSpPr>
        <p:spPr>
          <a:xfrm>
            <a:off x="11417128" y="357645"/>
            <a:ext cx="127000" cy="125999"/>
          </a:xfrm>
          <a:solidFill>
            <a:srgbClr val="0078D4"/>
          </a:solidFill>
        </p:spPr>
        <p:txBody>
          <a:bodyPr/>
          <a:lstStyle/>
          <a:p>
            <a:endParaRPr lang="en-US" noProof="0"/>
          </a:p>
        </p:txBody>
      </p:sp>
      <p:sp>
        <p:nvSpPr>
          <p:cNvPr id="3" name="Text Placeholder 41">
            <a:extLst>
              <a:ext uri="{FF2B5EF4-FFF2-40B4-BE49-F238E27FC236}">
                <a16:creationId xmlns:a16="http://schemas.microsoft.com/office/drawing/2014/main" id="{67E35585-0F9F-EA9E-BF0D-F82E106FA2B9}"/>
              </a:ext>
            </a:extLst>
          </p:cNvPr>
          <p:cNvSpPr>
            <a:spLocks noGrp="1"/>
          </p:cNvSpPr>
          <p:nvPr>
            <p:ph type="body" sz="quarter" idx="39"/>
          </p:nvPr>
        </p:nvSpPr>
        <p:spPr>
          <a:xfrm>
            <a:off x="11588664" y="357645"/>
            <a:ext cx="127000" cy="125999"/>
          </a:xfrm>
          <a:solidFill>
            <a:srgbClr val="0070C0"/>
          </a:solidFill>
        </p:spPr>
        <p:txBody>
          <a:bodyPr/>
          <a:lstStyle/>
          <a:p>
            <a:endParaRPr lang="en-US" noProof="0"/>
          </a:p>
        </p:txBody>
      </p:sp>
      <p:sp>
        <p:nvSpPr>
          <p:cNvPr id="4" name="Text Placeholder 42">
            <a:extLst>
              <a:ext uri="{FF2B5EF4-FFF2-40B4-BE49-F238E27FC236}">
                <a16:creationId xmlns:a16="http://schemas.microsoft.com/office/drawing/2014/main" id="{849630C7-C8E4-357A-688E-FAFFC4B80FD4}"/>
              </a:ext>
            </a:extLst>
          </p:cNvPr>
          <p:cNvSpPr>
            <a:spLocks noGrp="1"/>
          </p:cNvSpPr>
          <p:nvPr>
            <p:ph type="body" sz="quarter" idx="40"/>
          </p:nvPr>
        </p:nvSpPr>
        <p:spPr>
          <a:xfrm>
            <a:off x="11760200" y="357645"/>
            <a:ext cx="127000" cy="125999"/>
          </a:xfrm>
          <a:solidFill>
            <a:srgbClr val="0070C0"/>
          </a:solidFill>
        </p:spPr>
        <p:txBody>
          <a:bodyPr/>
          <a:lstStyle/>
          <a:p>
            <a:endParaRPr lang="en-US" noProof="0"/>
          </a:p>
        </p:txBody>
      </p:sp>
      <p:sp>
        <p:nvSpPr>
          <p:cNvPr id="17" name="Text Placeholder 16">
            <a:extLst>
              <a:ext uri="{FF2B5EF4-FFF2-40B4-BE49-F238E27FC236}">
                <a16:creationId xmlns:a16="http://schemas.microsoft.com/office/drawing/2014/main" id="{0E0FDD84-DB35-7D64-024A-9E569870CCF9}"/>
              </a:ext>
            </a:extLst>
          </p:cNvPr>
          <p:cNvSpPr>
            <a:spLocks noGrp="1"/>
          </p:cNvSpPr>
          <p:nvPr>
            <p:ph type="body" sz="quarter" idx="17"/>
          </p:nvPr>
        </p:nvSpPr>
        <p:spPr>
          <a:xfrm>
            <a:off x="6519107" y="521099"/>
            <a:ext cx="3599821" cy="169277"/>
          </a:xfrm>
        </p:spPr>
        <p:txBody>
          <a:bodyPr/>
          <a:lstStyle/>
          <a:p>
            <a:pPr marL="0" marR="0" lvl="0" indent="0" algn="r"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lang="en-US" noProof="0"/>
              <a:t>Microsoft 365 Copilot</a:t>
            </a:r>
          </a:p>
        </p:txBody>
      </p:sp>
      <p:sp>
        <p:nvSpPr>
          <p:cNvPr id="19" name="Text Placeholder 18">
            <a:extLst>
              <a:ext uri="{FF2B5EF4-FFF2-40B4-BE49-F238E27FC236}">
                <a16:creationId xmlns:a16="http://schemas.microsoft.com/office/drawing/2014/main" id="{49971CD7-9180-98EB-C45A-2AFB6715190E}"/>
              </a:ext>
            </a:extLst>
          </p:cNvPr>
          <p:cNvSpPr>
            <a:spLocks noGrp="1"/>
          </p:cNvSpPr>
          <p:nvPr>
            <p:ph type="body" sz="quarter" idx="37"/>
          </p:nvPr>
        </p:nvSpPr>
        <p:spPr/>
        <p:txBody>
          <a:bodyPr/>
          <a:lstStyle/>
          <a:p>
            <a:r>
              <a:rPr lang="en-US" noProof="0"/>
              <a:t>Extend</a:t>
            </a:r>
          </a:p>
        </p:txBody>
      </p:sp>
      <p:sp>
        <p:nvSpPr>
          <p:cNvPr id="20" name="Rectangle: Rounded Corners 6">
            <a:extLst>
              <a:ext uri="{FF2B5EF4-FFF2-40B4-BE49-F238E27FC236}">
                <a16:creationId xmlns:a16="http://schemas.microsoft.com/office/drawing/2014/main" id="{328C0040-E472-2D53-5CF2-27927529517F}"/>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21" name="Group 20">
            <a:extLst>
              <a:ext uri="{FF2B5EF4-FFF2-40B4-BE49-F238E27FC236}">
                <a16:creationId xmlns:a16="http://schemas.microsoft.com/office/drawing/2014/main" id="{514911C9-2473-A21A-730E-5A524C5D6B35}"/>
              </a:ext>
            </a:extLst>
          </p:cNvPr>
          <p:cNvGrpSpPr/>
          <p:nvPr/>
        </p:nvGrpSpPr>
        <p:grpSpPr>
          <a:xfrm>
            <a:off x="1286540" y="1134767"/>
            <a:ext cx="1571031" cy="216000"/>
            <a:chOff x="1372194" y="969899"/>
            <a:chExt cx="1571031" cy="216000"/>
          </a:xfrm>
        </p:grpSpPr>
        <p:sp>
          <p:nvSpPr>
            <p:cNvPr id="22" name="Rectangle: Rounded Corners 6">
              <a:extLst>
                <a:ext uri="{FF2B5EF4-FFF2-40B4-BE49-F238E27FC236}">
                  <a16:creationId xmlns:a16="http://schemas.microsoft.com/office/drawing/2014/main" id="{021D53ED-91E6-B724-28F9-22E7942F7ECE}"/>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~1 hour per week</a:t>
              </a:r>
            </a:p>
          </p:txBody>
        </p:sp>
        <p:pic>
          <p:nvPicPr>
            <p:cNvPr id="24" name="Graphic 23">
              <a:extLst>
                <a:ext uri="{FF2B5EF4-FFF2-40B4-BE49-F238E27FC236}">
                  <a16:creationId xmlns:a16="http://schemas.microsoft.com/office/drawing/2014/main" id="{261B4185-23F9-3F47-5D11-62ABDDE23473}"/>
                </a:ext>
              </a:extLst>
            </p:cNvPr>
            <p:cNvPicPr>
              <a:picLocks noChangeAspect="1"/>
            </p:cNvPicPr>
            <p:nvPr/>
          </p:nvPicPr>
          <p:blipFill>
            <a:blip r:embed="rId12" cstate="screen">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1421924" y="1005899"/>
              <a:ext cx="144000" cy="144000"/>
            </a:xfrm>
            <a:prstGeom prst="rect">
              <a:avLst/>
            </a:prstGeom>
          </p:spPr>
        </p:pic>
      </p:grpSp>
      <p:grpSp>
        <p:nvGrpSpPr>
          <p:cNvPr id="25" name="Group 24">
            <a:extLst>
              <a:ext uri="{FF2B5EF4-FFF2-40B4-BE49-F238E27FC236}">
                <a16:creationId xmlns:a16="http://schemas.microsoft.com/office/drawing/2014/main" id="{8D0DC17B-8868-2439-9948-37D5DEF8244E}"/>
              </a:ext>
            </a:extLst>
          </p:cNvPr>
          <p:cNvGrpSpPr/>
          <p:nvPr/>
        </p:nvGrpSpPr>
        <p:grpSpPr>
          <a:xfrm>
            <a:off x="5754503" y="1134767"/>
            <a:ext cx="2325078" cy="216000"/>
            <a:chOff x="6235579" y="969899"/>
            <a:chExt cx="2325078" cy="216000"/>
          </a:xfrm>
        </p:grpSpPr>
        <p:sp>
          <p:nvSpPr>
            <p:cNvPr id="26" name="Rectangle: Rounded Corners 6">
              <a:extLst>
                <a:ext uri="{FF2B5EF4-FFF2-40B4-BE49-F238E27FC236}">
                  <a16:creationId xmlns:a16="http://schemas.microsoft.com/office/drawing/2014/main" id="{4AA24027-A7A7-40E8-8305-40190B046CFA}"/>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73391D"/>
                  </a:solidFill>
                  <a:latin typeface="Segoe UI Semibold" panose="020B0702040204020203" pitchFamily="34" charset="0"/>
                  <a:cs typeface="Segoe UI Semibold" panose="020B0702040204020203" pitchFamily="34" charset="0"/>
                </a:rPr>
                <a:t>Conducting more audits</a:t>
              </a:r>
              <a:endPar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endParaRPr>
            </a:p>
          </p:txBody>
        </p:sp>
        <p:pic>
          <p:nvPicPr>
            <p:cNvPr id="27" name="Graphic 26">
              <a:extLst>
                <a:ext uri="{FF2B5EF4-FFF2-40B4-BE49-F238E27FC236}">
                  <a16:creationId xmlns:a16="http://schemas.microsoft.com/office/drawing/2014/main" id="{A39DB8E2-D1C1-FF3D-474F-00620BA3DD62}"/>
                </a:ext>
              </a:extLst>
            </p:cNvPr>
            <p:cNvPicPr>
              <a:picLocks noChangeAspect="1"/>
            </p:cNvPicPr>
            <p:nvPr/>
          </p:nvPicPr>
          <p:blipFill>
            <a:blip r:embed="rId14" cstate="screen">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6282712" y="1005899"/>
              <a:ext cx="144000" cy="144000"/>
            </a:xfrm>
            <a:prstGeom prst="rect">
              <a:avLst/>
            </a:prstGeom>
          </p:spPr>
        </p:pic>
      </p:grpSp>
      <p:grpSp>
        <p:nvGrpSpPr>
          <p:cNvPr id="28" name="Group 27">
            <a:extLst>
              <a:ext uri="{FF2B5EF4-FFF2-40B4-BE49-F238E27FC236}">
                <a16:creationId xmlns:a16="http://schemas.microsoft.com/office/drawing/2014/main" id="{B996E8A8-FB12-A4A5-5AC3-FC0B830624BD}"/>
              </a:ext>
            </a:extLst>
          </p:cNvPr>
          <p:cNvGrpSpPr/>
          <p:nvPr/>
        </p:nvGrpSpPr>
        <p:grpSpPr>
          <a:xfrm>
            <a:off x="2908241" y="1134767"/>
            <a:ext cx="2795593" cy="216000"/>
            <a:chOff x="3133720" y="969899"/>
            <a:chExt cx="2795593" cy="216000"/>
          </a:xfrm>
        </p:grpSpPr>
        <p:sp>
          <p:nvSpPr>
            <p:cNvPr id="29" name="Rectangle: Rounded Corners 6">
              <a:extLst>
                <a:ext uri="{FF2B5EF4-FFF2-40B4-BE49-F238E27FC236}">
                  <a16:creationId xmlns:a16="http://schemas.microsoft.com/office/drawing/2014/main" id="{FCAE86DE-A279-570D-E10E-83901DC33006}"/>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Areas of investment: Automation</a:t>
              </a:r>
            </a:p>
          </p:txBody>
        </p:sp>
        <p:pic>
          <p:nvPicPr>
            <p:cNvPr id="30" name="Graphic 29">
              <a:extLst>
                <a:ext uri="{FF2B5EF4-FFF2-40B4-BE49-F238E27FC236}">
                  <a16:creationId xmlns:a16="http://schemas.microsoft.com/office/drawing/2014/main" id="{AA9D093C-A6CE-41DC-0EB0-59A079E491C2}"/>
                </a:ext>
              </a:extLst>
            </p:cNvPr>
            <p:cNvPicPr>
              <a:picLocks noChangeAspect="1"/>
            </p:cNvPicPr>
            <p:nvPr/>
          </p:nvPicPr>
          <p:blipFill>
            <a:blip r:embed="rId16" cstate="screen">
              <a:extLst>
                <a:ext uri="{28A0092B-C50C-407E-A947-70E740481C1C}">
                  <a14:useLocalDpi xmlns:a14="http://schemas.microsoft.com/office/drawing/2010/main"/>
                </a:ext>
                <a:ext uri="{96DAC541-7B7A-43D3-8B79-37D633B846F1}">
                  <asvg:svgBlip xmlns:asvg="http://schemas.microsoft.com/office/drawing/2016/SVG/main" r:embed="rId17"/>
                </a:ext>
              </a:extLst>
            </a:blip>
            <a:stretch>
              <a:fillRect/>
            </a:stretch>
          </p:blipFill>
          <p:spPr>
            <a:xfrm>
              <a:off x="3193555" y="1005899"/>
              <a:ext cx="144000" cy="144000"/>
            </a:xfrm>
            <a:prstGeom prst="rect">
              <a:avLst/>
            </a:prstGeom>
          </p:spPr>
        </p:pic>
      </p:grpSp>
      <p:sp>
        <p:nvSpPr>
          <p:cNvPr id="16" name="Graphic 2">
            <a:hlinkClick r:id="rId18"/>
            <a:extLst>
              <a:ext uri="{FF2B5EF4-FFF2-40B4-BE49-F238E27FC236}">
                <a16:creationId xmlns:a16="http://schemas.microsoft.com/office/drawing/2014/main" id="{09F13E4E-CDC9-F084-E8A3-03CFEA82442D}"/>
              </a:ext>
            </a:extLst>
          </p:cNvPr>
          <p:cNvSpPr/>
          <p:nvPr/>
        </p:nvSpPr>
        <p:spPr>
          <a:xfrm>
            <a:off x="3719286" y="676099"/>
            <a:ext cx="228200" cy="202844"/>
          </a:xfrm>
          <a:custGeom>
            <a:avLst/>
            <a:gdLst>
              <a:gd name="connsiteX0" fmla="*/ 41203 w 228200"/>
              <a:gd name="connsiteY0" fmla="*/ 0 h 202844"/>
              <a:gd name="connsiteX1" fmla="*/ 186997 w 228200"/>
              <a:gd name="connsiteY1" fmla="*/ 0 h 202844"/>
              <a:gd name="connsiteX2" fmla="*/ 228137 w 228200"/>
              <a:gd name="connsiteY2" fmla="*/ 38870 h 202844"/>
              <a:gd name="connsiteX3" fmla="*/ 228200 w 228200"/>
              <a:gd name="connsiteY3" fmla="*/ 41203 h 202844"/>
              <a:gd name="connsiteX4" fmla="*/ 228200 w 228200"/>
              <a:gd name="connsiteY4" fmla="*/ 161642 h 202844"/>
              <a:gd name="connsiteX5" fmla="*/ 189330 w 228200"/>
              <a:gd name="connsiteY5" fmla="*/ 202781 h 202844"/>
              <a:gd name="connsiteX6" fmla="*/ 186997 w 228200"/>
              <a:gd name="connsiteY6" fmla="*/ 202845 h 202844"/>
              <a:gd name="connsiteX7" fmla="*/ 41203 w 228200"/>
              <a:gd name="connsiteY7" fmla="*/ 202845 h 202844"/>
              <a:gd name="connsiteX8" fmla="*/ 63 w 228200"/>
              <a:gd name="connsiteY8" fmla="*/ 163975 h 202844"/>
              <a:gd name="connsiteX9" fmla="*/ 0 w 228200"/>
              <a:gd name="connsiteY9" fmla="*/ 161642 h 202844"/>
              <a:gd name="connsiteX10" fmla="*/ 0 w 228200"/>
              <a:gd name="connsiteY10" fmla="*/ 41203 h 202844"/>
              <a:gd name="connsiteX11" fmla="*/ 38870 w 228200"/>
              <a:gd name="connsiteY11" fmla="*/ 63 h 202844"/>
              <a:gd name="connsiteX12" fmla="*/ 41203 w 228200"/>
              <a:gd name="connsiteY12" fmla="*/ 0 h 202844"/>
              <a:gd name="connsiteX13" fmla="*/ 186997 w 228200"/>
              <a:gd name="connsiteY13" fmla="*/ 0 h 202844"/>
              <a:gd name="connsiteX14" fmla="*/ 41203 w 228200"/>
              <a:gd name="connsiteY14" fmla="*/ 0 h 202844"/>
              <a:gd name="connsiteX15" fmla="*/ 89416 w 228200"/>
              <a:gd name="connsiteY15" fmla="*/ 70805 h 202844"/>
              <a:gd name="connsiteX16" fmla="*/ 88745 w 228200"/>
              <a:gd name="connsiteY16" fmla="*/ 73658 h 202844"/>
              <a:gd name="connsiteX17" fmla="*/ 88745 w 228200"/>
              <a:gd name="connsiteY17" fmla="*/ 129212 h 202844"/>
              <a:gd name="connsiteX18" fmla="*/ 95083 w 228200"/>
              <a:gd name="connsiteY18" fmla="*/ 135551 h 202844"/>
              <a:gd name="connsiteX19" fmla="*/ 97923 w 228200"/>
              <a:gd name="connsiteY19" fmla="*/ 134879 h 202844"/>
              <a:gd name="connsiteX20" fmla="*/ 153477 w 228200"/>
              <a:gd name="connsiteY20" fmla="*/ 107115 h 202844"/>
              <a:gd name="connsiteX21" fmla="*/ 156324 w 228200"/>
              <a:gd name="connsiteY21" fmla="*/ 98614 h 202844"/>
              <a:gd name="connsiteX22" fmla="*/ 153477 w 228200"/>
              <a:gd name="connsiteY22" fmla="*/ 95768 h 202844"/>
              <a:gd name="connsiteX23" fmla="*/ 97923 w 228200"/>
              <a:gd name="connsiteY23" fmla="*/ 67991 h 202844"/>
              <a:gd name="connsiteX24" fmla="*/ 89416 w 228200"/>
              <a:gd name="connsiteY24" fmla="*/ 70818 h 2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200" h="202844">
                <a:moveTo>
                  <a:pt x="41203" y="0"/>
                </a:moveTo>
                <a:lnTo>
                  <a:pt x="186997" y="0"/>
                </a:lnTo>
                <a:cubicBezTo>
                  <a:pt x="208848" y="-1"/>
                  <a:pt x="226900" y="17055"/>
                  <a:pt x="228137" y="38870"/>
                </a:cubicBezTo>
                <a:lnTo>
                  <a:pt x="228200" y="41203"/>
                </a:lnTo>
                <a:lnTo>
                  <a:pt x="228200" y="161642"/>
                </a:lnTo>
                <a:cubicBezTo>
                  <a:pt x="228202" y="183492"/>
                  <a:pt x="211146" y="201544"/>
                  <a:pt x="189330" y="202781"/>
                </a:cubicBezTo>
                <a:lnTo>
                  <a:pt x="186997" y="202845"/>
                </a:lnTo>
                <a:lnTo>
                  <a:pt x="41203" y="202845"/>
                </a:lnTo>
                <a:cubicBezTo>
                  <a:pt x="19352" y="202846"/>
                  <a:pt x="1300" y="185791"/>
                  <a:pt x="63" y="163975"/>
                </a:cubicBezTo>
                <a:lnTo>
                  <a:pt x="0" y="161642"/>
                </a:lnTo>
                <a:lnTo>
                  <a:pt x="0" y="41203"/>
                </a:lnTo>
                <a:cubicBezTo>
                  <a:pt x="-1" y="19352"/>
                  <a:pt x="17055" y="1300"/>
                  <a:pt x="38870" y="63"/>
                </a:cubicBezTo>
                <a:lnTo>
                  <a:pt x="41203" y="0"/>
                </a:lnTo>
                <a:lnTo>
                  <a:pt x="186997" y="0"/>
                </a:lnTo>
                <a:lnTo>
                  <a:pt x="41203" y="0"/>
                </a:lnTo>
                <a:close/>
                <a:moveTo>
                  <a:pt x="89416" y="70805"/>
                </a:moveTo>
                <a:cubicBezTo>
                  <a:pt x="88973" y="71691"/>
                  <a:pt x="88743" y="72668"/>
                  <a:pt x="88745" y="73658"/>
                </a:cubicBezTo>
                <a:lnTo>
                  <a:pt x="88745" y="129212"/>
                </a:lnTo>
                <a:cubicBezTo>
                  <a:pt x="88745" y="132712"/>
                  <a:pt x="91583" y="135551"/>
                  <a:pt x="95083" y="135551"/>
                </a:cubicBezTo>
                <a:cubicBezTo>
                  <a:pt x="96070" y="135551"/>
                  <a:pt x="97042" y="135320"/>
                  <a:pt x="97923" y="134879"/>
                </a:cubicBezTo>
                <a:lnTo>
                  <a:pt x="153477" y="107115"/>
                </a:lnTo>
                <a:cubicBezTo>
                  <a:pt x="156610" y="105553"/>
                  <a:pt x="157884" y="101747"/>
                  <a:pt x="156324" y="98614"/>
                </a:cubicBezTo>
                <a:cubicBezTo>
                  <a:pt x="155709" y="97381"/>
                  <a:pt x="154710" y="96383"/>
                  <a:pt x="153477" y="95768"/>
                </a:cubicBezTo>
                <a:lnTo>
                  <a:pt x="97923" y="67991"/>
                </a:lnTo>
                <a:cubicBezTo>
                  <a:pt x="94793" y="66423"/>
                  <a:pt x="90985" y="67689"/>
                  <a:pt x="89416" y="70818"/>
                </a:cubicBezTo>
                <a:close/>
              </a:path>
            </a:pathLst>
          </a:custGeom>
          <a:gradFill>
            <a:gsLst>
              <a:gs pos="73000">
                <a:srgbClr val="0078D4"/>
              </a:gs>
              <a:gs pos="12000">
                <a:srgbClr val="C03BC4"/>
              </a:gs>
            </a:gsLst>
            <a:path path="circle">
              <a:fillToRect l="100000" t="100000"/>
            </a:path>
          </a:gradFill>
          <a:ln w="12303" cap="flat">
            <a:noFill/>
            <a:prstDash val="solid"/>
            <a:miter/>
          </a:ln>
          <a:effectLst>
            <a:outerShdw blurRad="63500" dist="63500" dir="3000000" algn="tl" rotWithShape="0">
              <a:srgbClr val="454142">
                <a:alpha val="15000"/>
              </a:srgbClr>
            </a:outerShdw>
          </a:effectLst>
        </p:spPr>
        <p:txBody>
          <a:bodyPr rtlCol="0" anchor="ctr"/>
          <a:lstStyle/>
          <a:p>
            <a:endParaRPr lang="en-US" noProof="0"/>
          </a:p>
        </p:txBody>
      </p:sp>
    </p:spTree>
    <p:extLst>
      <p:ext uri="{BB962C8B-B14F-4D97-AF65-F5344CB8AC3E}">
        <p14:creationId xmlns:p14="http://schemas.microsoft.com/office/powerpoint/2010/main" val="2987705142"/>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441</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an Audit, Risk and Compliance (ARC) Data Solution Manager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2025-02-11T21:39:48Z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