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94660"/>
  </p:normalViewPr>
  <p:slideViewPr>
    <p:cSldViewPr snapToGrid="0">
      <p:cViewPr varScale="1">
        <p:scale>
          <a:sx n="64" d="100"/>
          <a:sy n="64" d="100"/>
        </p:scale>
        <p:origin x="7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15630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80509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419542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760525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7787691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330223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3839328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6372831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7002233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4112433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www.microsoft.com/en-us/videoplayer/embed/RW1lDvB" TargetMode="External"/><Relationship Id="rId3" Type="http://schemas.openxmlformats.org/officeDocument/2006/relationships/image" Target="../media/image6.sv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5.png"/><Relationship Id="rId16"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dirty="0"/>
              <a:t>A day in the life of an Audit, Risk and Compliance (ARC) Data Solution Manager</a:t>
            </a:r>
          </a:p>
        </p:txBody>
      </p:sp>
      <p:sp>
        <p:nvSpPr>
          <p:cNvPr id="127" name="Text Placeholder 126">
            <a:extLst>
              <a:ext uri="{FF2B5EF4-FFF2-40B4-BE49-F238E27FC236}">
                <a16:creationId xmlns:a16="http://schemas.microsoft.com/office/drawing/2014/main" id="{59666593-3719-9850-43C9-FCDF52D031FB}"/>
              </a:ext>
            </a:extLst>
          </p:cNvPr>
          <p:cNvSpPr>
            <a:spLocks noGrp="1"/>
          </p:cNvSpPr>
          <p:nvPr>
            <p:ph type="body" sz="quarter" idx="10"/>
          </p:nvPr>
        </p:nvSpPr>
        <p:spPr>
          <a:xfrm>
            <a:off x="570453" y="6490609"/>
            <a:ext cx="9597418" cy="107722"/>
          </a:xfrm>
        </p:spPr>
        <p:txBody>
          <a:bodyPr/>
          <a:lstStyle/>
          <a:p>
            <a:r>
              <a:rPr lang="en-US" sz="700" baseline="30000"/>
              <a:t>1</a:t>
            </a:r>
            <a:r>
              <a:rPr lang="en-US" sz="700"/>
              <a:t>Access Copilot at </a:t>
            </a:r>
            <a:r>
              <a:rPr lang="en-US" sz="700" err="1"/>
              <a:t>Copilot.Microsoft.com</a:t>
            </a:r>
            <a:r>
              <a:rPr lang="en-US" sz="700"/>
              <a:t>, from the Windows taskbar or Edge browser, or in the Copilot app in Teams, and set toggle to “Work”.</a:t>
            </a:r>
            <a:endParaRPr lang="en-US" sz="700" baseline="30000"/>
          </a:p>
        </p:txBody>
      </p:sp>
      <p:sp>
        <p:nvSpPr>
          <p:cNvPr id="75" name="Text Placeholder 74">
            <a:extLst>
              <a:ext uri="{FF2B5EF4-FFF2-40B4-BE49-F238E27FC236}">
                <a16:creationId xmlns:a16="http://schemas.microsoft.com/office/drawing/2014/main" id="{2DBE432D-63F9-F448-8774-8300DF7C95E0}"/>
              </a:ext>
            </a:extLst>
          </p:cNvPr>
          <p:cNvSpPr>
            <a:spLocks noGrp="1"/>
          </p:cNvSpPr>
          <p:nvPr>
            <p:ph type="body" sz="quarter" idx="11"/>
          </p:nvPr>
        </p:nvSpPr>
        <p:spPr>
          <a:xfrm>
            <a:off x="584200"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76" name="Text Placeholder 75">
            <a:extLst>
              <a:ext uri="{FF2B5EF4-FFF2-40B4-BE49-F238E27FC236}">
                <a16:creationId xmlns:a16="http://schemas.microsoft.com/office/drawing/2014/main" id="{462B520C-88B1-A5D9-DCF3-EE9C64A66AE0}"/>
              </a:ext>
            </a:extLst>
          </p:cNvPr>
          <p:cNvSpPr>
            <a:spLocks noGrp="1"/>
          </p:cNvSpPr>
          <p:nvPr>
            <p:ph type="body" sz="quarter" idx="18"/>
          </p:nvPr>
        </p:nvSpPr>
        <p:spPr>
          <a:xfrm>
            <a:off x="584200" y="2032188"/>
            <a:ext cx="2808000" cy="626701"/>
          </a:xfrm>
        </p:spPr>
        <p:txBody>
          <a:bodyPr/>
          <a:lstStyle/>
          <a:p>
            <a:r>
              <a:rPr lang="en-US" noProof="0"/>
              <a:t>Shali starts her day using Microsoft Copilot</a:t>
            </a:r>
            <a:r>
              <a:rPr lang="en-US" baseline="30000" noProof="0"/>
              <a:t>1</a:t>
            </a:r>
            <a:r>
              <a:rPr lang="en-US" noProof="0"/>
              <a:t> to catch up on action items from the previous day. She also asks Copilot to prepare her for her upcoming meeting.</a:t>
            </a:r>
          </a:p>
          <a:p>
            <a:endParaRPr lang="en-US"/>
          </a:p>
        </p:txBody>
      </p:sp>
      <p:sp>
        <p:nvSpPr>
          <p:cNvPr id="128" name="Text Placeholder 127">
            <a:extLst>
              <a:ext uri="{FF2B5EF4-FFF2-40B4-BE49-F238E27FC236}">
                <a16:creationId xmlns:a16="http://schemas.microsoft.com/office/drawing/2014/main" id="{704BDAC4-568E-86F6-14D8-399F27A7D564}"/>
              </a:ext>
            </a:extLst>
          </p:cNvPr>
          <p:cNvSpPr>
            <a:spLocks noGrp="1"/>
          </p:cNvSpPr>
          <p:nvPr>
            <p:ph type="body" sz="quarter" idx="21"/>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Help me prep for my upcoming meetings </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I have today;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including action items from the meeting. Draft follow up meeting agenda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meeting.</a:t>
            </a:r>
          </a:p>
        </p:txBody>
      </p:sp>
      <p:sp>
        <p:nvSpPr>
          <p:cNvPr id="78" name="Text Placeholder 77">
            <a:extLst>
              <a:ext uri="{FF2B5EF4-FFF2-40B4-BE49-F238E27FC236}">
                <a16:creationId xmlns:a16="http://schemas.microsoft.com/office/drawing/2014/main" id="{CD2DCC08-6A94-B36A-BB32-A6808C6207DF}"/>
              </a:ext>
            </a:extLst>
          </p:cNvPr>
          <p:cNvSpPr>
            <a:spLocks noGrp="1"/>
          </p:cNvSpPr>
          <p:nvPr>
            <p:ph type="body" sz="quarter" idx="22"/>
          </p:nvPr>
        </p:nvSpPr>
        <p:spPr>
          <a:xfrm>
            <a:off x="3776898" y="1593881"/>
            <a:ext cx="976461" cy="345600"/>
          </a:xfrm>
        </p:spPr>
        <p:txBody>
          <a:bodyPr/>
          <a:lstStyle/>
          <a:p>
            <a:r>
              <a:rPr lang="en-US" altLang="zh-TW" noProof="0"/>
              <a:t>9:30</a:t>
            </a:r>
            <a:r>
              <a:rPr lang="zh-TW" altLang="en-US" noProof="0"/>
              <a:t> </a:t>
            </a:r>
            <a:r>
              <a:rPr lang="en-US" altLang="zh-TW" noProof="0"/>
              <a:t>am</a:t>
            </a:r>
            <a:endParaRPr lang="en-US" noProof="0"/>
          </a:p>
        </p:txBody>
      </p:sp>
      <p:sp>
        <p:nvSpPr>
          <p:cNvPr id="79" name="Text Placeholder 78">
            <a:extLst>
              <a:ext uri="{FF2B5EF4-FFF2-40B4-BE49-F238E27FC236}">
                <a16:creationId xmlns:a16="http://schemas.microsoft.com/office/drawing/2014/main" id="{B278A912-31C9-EF83-28AE-346513459D04}"/>
              </a:ext>
            </a:extLst>
          </p:cNvPr>
          <p:cNvSpPr>
            <a:spLocks noGrp="1"/>
          </p:cNvSpPr>
          <p:nvPr>
            <p:ph type="body" sz="quarter" idx="23"/>
          </p:nvPr>
        </p:nvSpPr>
        <p:spPr>
          <a:xfrm>
            <a:off x="3776898" y="2032188"/>
            <a:ext cx="2808000" cy="626701"/>
          </a:xfrm>
        </p:spPr>
        <p:txBody>
          <a:bodyPr/>
          <a:lstStyle/>
          <a:p>
            <a:r>
              <a:rPr lang="en-US" noProof="0"/>
              <a:t>Shali later starts drafting a proposal for senior leadership review using the Meeting Recap and relevant files. She asks Copilot in Word to revise the draft to be more concise.</a:t>
            </a:r>
          </a:p>
          <a:p>
            <a:endParaRPr lang="en-US"/>
          </a:p>
        </p:txBody>
      </p:sp>
      <p:sp>
        <p:nvSpPr>
          <p:cNvPr id="129" name="Text Placeholder 128">
            <a:extLst>
              <a:ext uri="{FF2B5EF4-FFF2-40B4-BE49-F238E27FC236}">
                <a16:creationId xmlns:a16="http://schemas.microsoft.com/office/drawing/2014/main" id="{F180D3FB-B055-CF3A-76DF-3FACE038B6CD}"/>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Write a project proposal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using meeting notes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 concise tone. List the pros and cons of solution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meeting notes. Visualize as a table.</a:t>
            </a:r>
          </a:p>
        </p:txBody>
      </p:sp>
      <p:sp>
        <p:nvSpPr>
          <p:cNvPr id="81" name="Text Placeholder 80">
            <a:extLst>
              <a:ext uri="{FF2B5EF4-FFF2-40B4-BE49-F238E27FC236}">
                <a16:creationId xmlns:a16="http://schemas.microsoft.com/office/drawing/2014/main" id="{1FE7855D-979F-8AF5-3177-7528B0295236}"/>
              </a:ext>
            </a:extLst>
          </p:cNvPr>
          <p:cNvSpPr>
            <a:spLocks noGrp="1"/>
          </p:cNvSpPr>
          <p:nvPr>
            <p:ph type="body" sz="quarter" idx="25"/>
          </p:nvPr>
        </p:nvSpPr>
        <p:spPr>
          <a:xfrm>
            <a:off x="6969595" y="1593881"/>
            <a:ext cx="976461" cy="345600"/>
          </a:xfrm>
        </p:spPr>
        <p:txBody>
          <a:bodyPr/>
          <a:lstStyle/>
          <a:p>
            <a:r>
              <a:rPr lang="en-US" altLang="zh-TW" noProof="0"/>
              <a:t>10:00</a:t>
            </a:r>
            <a:r>
              <a:rPr lang="zh-TW" altLang="en-US" noProof="0"/>
              <a:t> </a:t>
            </a:r>
            <a:r>
              <a:rPr lang="en-US" altLang="zh-TW" noProof="0"/>
              <a:t>am</a:t>
            </a:r>
            <a:endParaRPr lang="en-US" noProof="0"/>
          </a:p>
        </p:txBody>
      </p:sp>
      <p:sp>
        <p:nvSpPr>
          <p:cNvPr id="82" name="Text Placeholder 81">
            <a:extLst>
              <a:ext uri="{FF2B5EF4-FFF2-40B4-BE49-F238E27FC236}">
                <a16:creationId xmlns:a16="http://schemas.microsoft.com/office/drawing/2014/main" id="{684FFD43-E6EA-B245-C93B-DB9312BD531E}"/>
              </a:ext>
            </a:extLst>
          </p:cNvPr>
          <p:cNvSpPr>
            <a:spLocks noGrp="1"/>
          </p:cNvSpPr>
          <p:nvPr>
            <p:ph type="body" sz="quarter" idx="26"/>
          </p:nvPr>
        </p:nvSpPr>
        <p:spPr>
          <a:xfrm>
            <a:off x="6969595" y="2032188"/>
            <a:ext cx="2808000" cy="626701"/>
          </a:xfrm>
        </p:spPr>
        <p:txBody>
          <a:bodyPr/>
          <a:lstStyle/>
          <a:p>
            <a:r>
              <a:rPr lang="en-US" noProof="0"/>
              <a:t>Shali updates the reporting for stakeholders. She asks Copilot in Power BI to create an Intro tab and additional insights tab for her to explore other ideas.</a:t>
            </a:r>
          </a:p>
          <a:p>
            <a:endParaRPr lang="en-US"/>
          </a:p>
        </p:txBody>
      </p:sp>
      <p:sp>
        <p:nvSpPr>
          <p:cNvPr id="130" name="Text Placeholder 129">
            <a:extLst>
              <a:ext uri="{FF2B5EF4-FFF2-40B4-BE49-F238E27FC236}">
                <a16:creationId xmlns:a16="http://schemas.microsoft.com/office/drawing/2014/main" id="{5B89D116-919E-BB3F-2155-F02E9CDF1448}"/>
              </a:ext>
            </a:extLst>
          </p:cNvPr>
          <p:cNvSpPr>
            <a:spLocks noGrp="1"/>
          </p:cNvSpPr>
          <p:nvPr>
            <p:ph type="body" sz="quarter" idx="27"/>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Create a page to monitor the project scheduled hours,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resource availability, and identify any gaps or overloads. Create DAX measure in Suggestions with Copilot.</a:t>
            </a:r>
          </a:p>
        </p:txBody>
      </p:sp>
      <p:sp>
        <p:nvSpPr>
          <p:cNvPr id="84" name="Text Placeholder 83">
            <a:extLst>
              <a:ext uri="{FF2B5EF4-FFF2-40B4-BE49-F238E27FC236}">
                <a16:creationId xmlns:a16="http://schemas.microsoft.com/office/drawing/2014/main" id="{D44A8339-6E88-C231-8B78-86B8400802CD}"/>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85" name="Text Placeholder 84">
            <a:extLst>
              <a:ext uri="{FF2B5EF4-FFF2-40B4-BE49-F238E27FC236}">
                <a16:creationId xmlns:a16="http://schemas.microsoft.com/office/drawing/2014/main" id="{E916D823-6DA6-CCA0-3548-E5E7DD092567}"/>
              </a:ext>
            </a:extLst>
          </p:cNvPr>
          <p:cNvSpPr>
            <a:spLocks noGrp="1"/>
          </p:cNvSpPr>
          <p:nvPr>
            <p:ph type="body" sz="quarter" idx="29"/>
          </p:nvPr>
        </p:nvSpPr>
        <p:spPr>
          <a:xfrm>
            <a:off x="584200" y="4488366"/>
            <a:ext cx="2808000" cy="626701"/>
          </a:xfrm>
        </p:spPr>
        <p:txBody>
          <a:bodyPr/>
          <a:lstStyle/>
          <a:p>
            <a:r>
              <a:rPr lang="en-US" noProof="0"/>
              <a:t>Shali uses Copilot in Outlook to summarize new emails and draft the project status update emails to the stakeholders.</a:t>
            </a:r>
          </a:p>
          <a:p>
            <a:endParaRPr lang="en-US"/>
          </a:p>
        </p:txBody>
      </p:sp>
      <p:sp>
        <p:nvSpPr>
          <p:cNvPr id="131" name="Text Placeholder 130">
            <a:extLst>
              <a:ext uri="{FF2B5EF4-FFF2-40B4-BE49-F238E27FC236}">
                <a16:creationId xmlns:a16="http://schemas.microsoft.com/office/drawing/2014/main" id="{D968C369-6A74-55B9-F4D4-C903B7E6F938}"/>
              </a:ext>
            </a:extLst>
          </p:cNvPr>
          <p:cNvSpPr>
            <a:spLocks noGrp="1"/>
          </p:cNvSpPr>
          <p:nvPr>
            <p:ph type="body" sz="quarter" idx="30"/>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Summarize the email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reply to confirm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action items. Coaching with Copilot.</a:t>
            </a:r>
          </a:p>
        </p:txBody>
      </p:sp>
      <p:sp>
        <p:nvSpPr>
          <p:cNvPr id="87" name="Text Placeholder 86">
            <a:extLst>
              <a:ext uri="{FF2B5EF4-FFF2-40B4-BE49-F238E27FC236}">
                <a16:creationId xmlns:a16="http://schemas.microsoft.com/office/drawing/2014/main" id="{26136EF7-C6F6-FD1C-ED72-566525ED7A9C}"/>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noProof="0"/>
          </a:p>
        </p:txBody>
      </p:sp>
      <p:sp>
        <p:nvSpPr>
          <p:cNvPr id="88" name="Text Placeholder 87">
            <a:extLst>
              <a:ext uri="{FF2B5EF4-FFF2-40B4-BE49-F238E27FC236}">
                <a16:creationId xmlns:a16="http://schemas.microsoft.com/office/drawing/2014/main" id="{400E06A4-B683-F842-1E7E-47BB3D447E47}"/>
              </a:ext>
            </a:extLst>
          </p:cNvPr>
          <p:cNvSpPr>
            <a:spLocks noGrp="1"/>
          </p:cNvSpPr>
          <p:nvPr>
            <p:ph type="body" sz="quarter" idx="32"/>
          </p:nvPr>
        </p:nvSpPr>
        <p:spPr>
          <a:xfrm>
            <a:off x="3776897" y="4488366"/>
            <a:ext cx="2881077" cy="626701"/>
          </a:xfrm>
        </p:spPr>
        <p:txBody>
          <a:bodyPr>
            <a:noAutofit/>
          </a:bodyPr>
          <a:lstStyle/>
          <a:p>
            <a:r>
              <a:rPr lang="en-US" noProof="0"/>
              <a:t>She uses Power Apps to collect insights from various sources either text input or uploaded files. She asks Copilot in Power Apps to first suggest relevant fields then create  an app based on the ask.</a:t>
            </a:r>
          </a:p>
        </p:txBody>
      </p:sp>
      <p:sp>
        <p:nvSpPr>
          <p:cNvPr id="132" name="Text Placeholder 131">
            <a:extLst>
              <a:ext uri="{FF2B5EF4-FFF2-40B4-BE49-F238E27FC236}">
                <a16:creationId xmlns:a16="http://schemas.microsoft.com/office/drawing/2014/main" id="{C34F0736-17AC-3DA6-5652-40486A159561}"/>
              </a:ext>
            </a:extLst>
          </p:cNvPr>
          <p:cNvSpPr>
            <a:spLocks noGrp="1"/>
          </p:cNvSpPr>
          <p:nvPr>
            <p:ph type="body" sz="quarter" idx="33"/>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Create an app to collect insights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files or text input box. Add a screen to display all insights with dropdown boxes on submitter.</a:t>
            </a:r>
          </a:p>
        </p:txBody>
      </p:sp>
      <p:sp>
        <p:nvSpPr>
          <p:cNvPr id="90" name="Text Placeholder 89">
            <a:extLst>
              <a:ext uri="{FF2B5EF4-FFF2-40B4-BE49-F238E27FC236}">
                <a16:creationId xmlns:a16="http://schemas.microsoft.com/office/drawing/2014/main" id="{505A7D98-4C3C-10CC-727E-FD8A3624A03B}"/>
              </a:ext>
            </a:extLst>
          </p:cNvPr>
          <p:cNvSpPr>
            <a:spLocks noGrp="1"/>
          </p:cNvSpPr>
          <p:nvPr>
            <p:ph type="body" sz="quarter" idx="34"/>
          </p:nvPr>
        </p:nvSpPr>
        <p:spPr>
          <a:xfrm>
            <a:off x="6969595" y="4053821"/>
            <a:ext cx="976461" cy="345600"/>
          </a:xfrm>
        </p:spPr>
        <p:txBody>
          <a:bodyPr/>
          <a:lstStyle/>
          <a:p>
            <a:r>
              <a:rPr lang="en-US" altLang="zh-TW" noProof="0"/>
              <a:t>11:00</a:t>
            </a:r>
            <a:r>
              <a:rPr lang="zh-TW" altLang="en-US" noProof="0"/>
              <a:t> </a:t>
            </a:r>
            <a:r>
              <a:rPr lang="en-US" altLang="zh-TW" noProof="0"/>
              <a:t>am</a:t>
            </a:r>
            <a:endParaRPr lang="en-US" noProof="0"/>
          </a:p>
        </p:txBody>
      </p:sp>
      <p:sp>
        <p:nvSpPr>
          <p:cNvPr id="91" name="Text Placeholder 90">
            <a:extLst>
              <a:ext uri="{FF2B5EF4-FFF2-40B4-BE49-F238E27FC236}">
                <a16:creationId xmlns:a16="http://schemas.microsoft.com/office/drawing/2014/main" id="{D9319625-C6CD-2052-73ED-21401DCB0FC2}"/>
              </a:ext>
            </a:extLst>
          </p:cNvPr>
          <p:cNvSpPr>
            <a:spLocks noGrp="1"/>
          </p:cNvSpPr>
          <p:nvPr>
            <p:ph type="body" sz="quarter" idx="35"/>
          </p:nvPr>
        </p:nvSpPr>
        <p:spPr>
          <a:xfrm>
            <a:off x="6969595" y="4488366"/>
            <a:ext cx="3021004" cy="626701"/>
          </a:xfrm>
        </p:spPr>
        <p:txBody>
          <a:bodyPr>
            <a:normAutofit fontScale="92500"/>
          </a:bodyPr>
          <a:lstStyle/>
          <a:p>
            <a:r>
              <a:rPr lang="en-US" sz="1000" noProof="0"/>
              <a:t>After reviewing the reporting, Shali wants to set up automated alerts for potential overloads. She asks Copilot in Power Automate to create a flow to automate the process and analyze the automation activities.</a:t>
            </a:r>
          </a:p>
          <a:p>
            <a:endParaRPr lang="en-US"/>
          </a:p>
        </p:txBody>
      </p:sp>
      <p:sp>
        <p:nvSpPr>
          <p:cNvPr id="133" name="Text Placeholder 132">
            <a:extLst>
              <a:ext uri="{FF2B5EF4-FFF2-40B4-BE49-F238E27FC236}">
                <a16:creationId xmlns:a16="http://schemas.microsoft.com/office/drawing/2014/main" id="{D71C746C-BD83-CB55-25B7-BDDF717C5BD7}"/>
              </a:ext>
            </a:extLst>
          </p:cNvPr>
          <p:cNvSpPr>
            <a:spLocks noGrp="1"/>
          </p:cNvSpPr>
          <p:nvPr>
            <p:ph type="body" sz="quarter" idx="36"/>
          </p:nvPr>
        </p:nvSpPr>
        <p:spPr/>
        <p:txBody>
          <a:bodyPr>
            <a:normAutofit lnSpcReduction="10000"/>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Write a SQL query to list all the audit projects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 FY24.Create an automate flow that send alerts to users about Power BI reporting. Ask Copilot about which flow had the most run failures today?</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76757"/>
            <a:chOff x="10195084" y="1462475"/>
            <a:chExt cx="1696592" cy="147675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Shali</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ARC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Data Solution Manager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64442"/>
              <a:ext cx="274790" cy="274790"/>
            </a:xfrm>
            <a:prstGeom prst="rect">
              <a:avLst/>
            </a:prstGeom>
          </p:spPr>
        </p:pic>
      </p:grpSp>
      <p:pic>
        <p:nvPicPr>
          <p:cNvPr id="145" name="Picture 144">
            <a:extLst>
              <a:ext uri="{FF2B5EF4-FFF2-40B4-BE49-F238E27FC236}">
                <a16:creationId xmlns:a16="http://schemas.microsoft.com/office/drawing/2014/main" id="{875C28FC-02CA-E72F-6FA8-28824B727D4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476"/>
          <a:stretch/>
        </p:blipFill>
        <p:spPr>
          <a:xfrm>
            <a:off x="9990599" y="3226682"/>
            <a:ext cx="2201402" cy="3631318"/>
          </a:xfrm>
          <a:prstGeom prst="rect">
            <a:avLst/>
          </a:prstGeom>
        </p:spPr>
      </p:pic>
      <p:grpSp>
        <p:nvGrpSpPr>
          <p:cNvPr id="173" name="Group 172">
            <a:extLst>
              <a:ext uri="{FF2B5EF4-FFF2-40B4-BE49-F238E27FC236}">
                <a16:creationId xmlns:a16="http://schemas.microsoft.com/office/drawing/2014/main" id="{585FE99D-A80C-E041-CE27-D39F13677A83}"/>
              </a:ext>
            </a:extLst>
          </p:cNvPr>
          <p:cNvGrpSpPr/>
          <p:nvPr/>
        </p:nvGrpSpPr>
        <p:grpSpPr>
          <a:xfrm>
            <a:off x="812633" y="2721252"/>
            <a:ext cx="2351135" cy="360000"/>
            <a:chOff x="588263" y="1217924"/>
            <a:chExt cx="2351135" cy="360000"/>
          </a:xfrm>
        </p:grpSpPr>
        <p:pic>
          <p:nvPicPr>
            <p:cNvPr id="174" name="Picture 173" descr="Zip Co logo SVG free download, id: 101874 - Brandlogos.net">
              <a:hlinkClick r:id="rId5"/>
              <a:extLst>
                <a:ext uri="{FF2B5EF4-FFF2-40B4-BE49-F238E27FC236}">
                  <a16:creationId xmlns:a16="http://schemas.microsoft.com/office/drawing/2014/main" id="{FF06040A-B387-C6F1-EC2F-1AB4697DE50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66FE805-EA5C-E988-4F47-24EFF61F3E7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76" name="Group 175">
            <a:extLst>
              <a:ext uri="{FF2B5EF4-FFF2-40B4-BE49-F238E27FC236}">
                <a16:creationId xmlns:a16="http://schemas.microsoft.com/office/drawing/2014/main" id="{FF396AAF-CE68-7DAC-E270-77307EC98FA3}"/>
              </a:ext>
            </a:extLst>
          </p:cNvPr>
          <p:cNvGrpSpPr/>
          <p:nvPr/>
        </p:nvGrpSpPr>
        <p:grpSpPr>
          <a:xfrm>
            <a:off x="3947719" y="2721252"/>
            <a:ext cx="2351135" cy="360000"/>
            <a:chOff x="588263" y="2657420"/>
            <a:chExt cx="2351135" cy="360000"/>
          </a:xfrm>
        </p:grpSpPr>
        <p:pic>
          <p:nvPicPr>
            <p:cNvPr id="177" name="Picture 176">
              <a:extLst>
                <a:ext uri="{FF2B5EF4-FFF2-40B4-BE49-F238E27FC236}">
                  <a16:creationId xmlns:a16="http://schemas.microsoft.com/office/drawing/2014/main" id="{FE3D9649-EC4B-4637-09A1-E8ADB0108D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F334CCB7-CC16-E483-082F-D04EBB34CA5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39961DF6-DE38-9163-B26C-89468BF8A9B3}"/>
              </a:ext>
            </a:extLst>
          </p:cNvPr>
          <p:cNvGrpSpPr/>
          <p:nvPr/>
        </p:nvGrpSpPr>
        <p:grpSpPr>
          <a:xfrm>
            <a:off x="7198028" y="2721252"/>
            <a:ext cx="2351135" cy="360000"/>
            <a:chOff x="588263" y="4576748"/>
            <a:chExt cx="2351135" cy="360000"/>
          </a:xfrm>
        </p:grpSpPr>
        <p:pic>
          <p:nvPicPr>
            <p:cNvPr id="180" name="Picture 179">
              <a:extLst>
                <a:ext uri="{FF2B5EF4-FFF2-40B4-BE49-F238E27FC236}">
                  <a16:creationId xmlns:a16="http://schemas.microsoft.com/office/drawing/2014/main" id="{0C5DFDE3-0DD3-2E31-A241-2017C2DA79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81" name="TextBox 180">
              <a:extLst>
                <a:ext uri="{FF2B5EF4-FFF2-40B4-BE49-F238E27FC236}">
                  <a16:creationId xmlns:a16="http://schemas.microsoft.com/office/drawing/2014/main" id="{B5151A5B-D195-BBA3-AAED-BD583FD6EA11}"/>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DE5B8460-2036-2042-EA1A-C1E66C163978}"/>
              </a:ext>
            </a:extLst>
          </p:cNvPr>
          <p:cNvGrpSpPr/>
          <p:nvPr/>
        </p:nvGrpSpPr>
        <p:grpSpPr>
          <a:xfrm>
            <a:off x="7198028" y="5156688"/>
            <a:ext cx="2351135" cy="360000"/>
            <a:chOff x="588263" y="5056580"/>
            <a:chExt cx="2351135" cy="360000"/>
          </a:xfrm>
        </p:grpSpPr>
        <p:pic>
          <p:nvPicPr>
            <p:cNvPr id="183" name="Picture 182">
              <a:extLst>
                <a:ext uri="{FF2B5EF4-FFF2-40B4-BE49-F238E27FC236}">
                  <a16:creationId xmlns:a16="http://schemas.microsoft.com/office/drawing/2014/main" id="{179144B3-A5A4-FE96-BA90-7FB9D8C995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184" name="TextBox 183">
              <a:extLst>
                <a:ext uri="{FF2B5EF4-FFF2-40B4-BE49-F238E27FC236}">
                  <a16:creationId xmlns:a16="http://schemas.microsoft.com/office/drawing/2014/main" id="{5F18F63A-82FD-E9F4-2434-8757F64C0E01}"/>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EC59CA82-5F02-C9C2-0732-ED8ABE91B006}"/>
              </a:ext>
            </a:extLst>
          </p:cNvPr>
          <p:cNvGrpSpPr/>
          <p:nvPr/>
        </p:nvGrpSpPr>
        <p:grpSpPr>
          <a:xfrm>
            <a:off x="812633" y="5156688"/>
            <a:ext cx="2351135" cy="360000"/>
            <a:chOff x="588263" y="1697756"/>
            <a:chExt cx="2351135" cy="360000"/>
          </a:xfrm>
        </p:grpSpPr>
        <p:pic>
          <p:nvPicPr>
            <p:cNvPr id="186" name="Picture 185">
              <a:extLst>
                <a:ext uri="{FF2B5EF4-FFF2-40B4-BE49-F238E27FC236}">
                  <a16:creationId xmlns:a16="http://schemas.microsoft.com/office/drawing/2014/main" id="{9C01BECA-4E01-509B-667E-46454C2347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51CAE112-2783-D975-F9E0-E1492407659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8" name="Group 187">
            <a:extLst>
              <a:ext uri="{FF2B5EF4-FFF2-40B4-BE49-F238E27FC236}">
                <a16:creationId xmlns:a16="http://schemas.microsoft.com/office/drawing/2014/main" id="{633B4C33-EE89-38E2-9B01-BBA0C5D42D36}"/>
              </a:ext>
            </a:extLst>
          </p:cNvPr>
          <p:cNvGrpSpPr/>
          <p:nvPr/>
        </p:nvGrpSpPr>
        <p:grpSpPr>
          <a:xfrm>
            <a:off x="3947719" y="5156688"/>
            <a:ext cx="2361959" cy="360000"/>
            <a:chOff x="577439" y="6016240"/>
            <a:chExt cx="2361959" cy="360000"/>
          </a:xfrm>
        </p:grpSpPr>
        <p:pic>
          <p:nvPicPr>
            <p:cNvPr id="189" name="Picture 188">
              <a:extLst>
                <a:ext uri="{FF2B5EF4-FFF2-40B4-BE49-F238E27FC236}">
                  <a16:creationId xmlns:a16="http://schemas.microsoft.com/office/drawing/2014/main" id="{BD1890EE-5D93-FFF2-0835-2B7CBF8D79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6016240"/>
              <a:ext cx="360000" cy="360000"/>
            </a:xfrm>
            <a:prstGeom prst="ellipse">
              <a:avLst/>
            </a:prstGeom>
            <a:solidFill>
              <a:schemeClr val="bg1"/>
            </a:solidFill>
          </p:spPr>
        </p:pic>
        <p:sp>
          <p:nvSpPr>
            <p:cNvPr id="190" name="TextBox 189">
              <a:extLst>
                <a:ext uri="{FF2B5EF4-FFF2-40B4-BE49-F238E27FC236}">
                  <a16:creationId xmlns:a16="http://schemas.microsoft.com/office/drawing/2014/main" id="{984847BE-91F0-9408-BE93-64735BDB5E48}"/>
                </a:ext>
                <a:ext uri="{C183D7F6-B498-43B3-948B-1728B52AA6E4}">
                  <adec:decorative xmlns:adec="http://schemas.microsoft.com/office/drawing/2017/decorative" val="0"/>
                </a:ext>
              </a:extLst>
            </p:cNvPr>
            <p:cNvSpPr txBox="1"/>
            <p:nvPr/>
          </p:nvSpPr>
          <p:spPr>
            <a:xfrm>
              <a:off x="1047214" y="611160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PowerApps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 name="Text Placeholder 40">
            <a:extLst>
              <a:ext uri="{FF2B5EF4-FFF2-40B4-BE49-F238E27FC236}">
                <a16:creationId xmlns:a16="http://schemas.microsoft.com/office/drawing/2014/main" id="{5E5BC113-6460-E083-A8D0-5E595A4B1487}"/>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3" name="Text Placeholder 41">
            <a:extLst>
              <a:ext uri="{FF2B5EF4-FFF2-40B4-BE49-F238E27FC236}">
                <a16:creationId xmlns:a16="http://schemas.microsoft.com/office/drawing/2014/main" id="{67E35585-0F9F-EA9E-BF0D-F82E106FA2B9}"/>
              </a:ext>
            </a:extLst>
          </p:cNvPr>
          <p:cNvSpPr>
            <a:spLocks noGrp="1"/>
          </p:cNvSpPr>
          <p:nvPr>
            <p:ph type="body" sz="quarter" idx="39"/>
          </p:nvPr>
        </p:nvSpPr>
        <p:spPr>
          <a:xfrm>
            <a:off x="11588664" y="357645"/>
            <a:ext cx="127000" cy="125999"/>
          </a:xfrm>
          <a:solidFill>
            <a:srgbClr val="0070C0"/>
          </a:solidFill>
        </p:spPr>
        <p:txBody>
          <a:bodyPr/>
          <a:lstStyle/>
          <a:p>
            <a:endParaRPr lang="en-US"/>
          </a:p>
        </p:txBody>
      </p:sp>
      <p:sp>
        <p:nvSpPr>
          <p:cNvPr id="4" name="Text Placeholder 42">
            <a:extLst>
              <a:ext uri="{FF2B5EF4-FFF2-40B4-BE49-F238E27FC236}">
                <a16:creationId xmlns:a16="http://schemas.microsoft.com/office/drawing/2014/main" id="{849630C7-C8E4-357A-688E-FAFFC4B80FD4}"/>
              </a:ext>
            </a:extLst>
          </p:cNvPr>
          <p:cNvSpPr>
            <a:spLocks noGrp="1"/>
          </p:cNvSpPr>
          <p:nvPr>
            <p:ph type="body" sz="quarter" idx="40"/>
          </p:nvPr>
        </p:nvSpPr>
        <p:spPr>
          <a:xfrm>
            <a:off x="11760200" y="357645"/>
            <a:ext cx="127000" cy="125999"/>
          </a:xfrm>
          <a:solidFill>
            <a:srgbClr val="0070C0"/>
          </a:solidFill>
        </p:spPr>
        <p:txBody>
          <a:bodyPr/>
          <a:lstStyle/>
          <a:p>
            <a:endParaRPr lang="en-US"/>
          </a:p>
        </p:txBody>
      </p:sp>
      <p:sp>
        <p:nvSpPr>
          <p:cNvPr id="17" name="Text Placeholder 16">
            <a:extLst>
              <a:ext uri="{FF2B5EF4-FFF2-40B4-BE49-F238E27FC236}">
                <a16:creationId xmlns:a16="http://schemas.microsoft.com/office/drawing/2014/main" id="{0E0FDD84-DB35-7D64-024A-9E569870CCF9}"/>
              </a:ext>
            </a:extLst>
          </p:cNvPr>
          <p:cNvSpPr>
            <a:spLocks noGrp="1"/>
          </p:cNvSpPr>
          <p:nvPr>
            <p:ph type="body" sz="quarter" idx="17"/>
          </p:nvPr>
        </p:nvSpPr>
        <p:spPr>
          <a:xfrm>
            <a:off x="6519107" y="521099"/>
            <a:ext cx="3599821"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a:t>Copilot for Microsoft 365 and AI Builder</a:t>
            </a:r>
          </a:p>
        </p:txBody>
      </p:sp>
      <p:sp>
        <p:nvSpPr>
          <p:cNvPr id="19" name="Text Placeholder 18">
            <a:extLst>
              <a:ext uri="{FF2B5EF4-FFF2-40B4-BE49-F238E27FC236}">
                <a16:creationId xmlns:a16="http://schemas.microsoft.com/office/drawing/2014/main" id="{49971CD7-9180-98EB-C45A-2AFB6715190E}"/>
              </a:ext>
            </a:extLst>
          </p:cNvPr>
          <p:cNvSpPr>
            <a:spLocks noGrp="1"/>
          </p:cNvSpPr>
          <p:nvPr>
            <p:ph type="body" sz="quarter" idx="37"/>
          </p:nvPr>
        </p:nvSpPr>
        <p:spPr/>
        <p:txBody>
          <a:bodyPr/>
          <a:lstStyle/>
          <a:p>
            <a:r>
              <a:rPr lang="en-US"/>
              <a:t>Build</a:t>
            </a:r>
          </a:p>
        </p:txBody>
      </p:sp>
      <p:sp>
        <p:nvSpPr>
          <p:cNvPr id="20" name="Rectangle: Rounded Corners 6">
            <a:extLst>
              <a:ext uri="{FF2B5EF4-FFF2-40B4-BE49-F238E27FC236}">
                <a16:creationId xmlns:a16="http://schemas.microsoft.com/office/drawing/2014/main" id="{328C0040-E472-2D53-5CF2-27927529517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1" name="Group 20">
            <a:extLst>
              <a:ext uri="{FF2B5EF4-FFF2-40B4-BE49-F238E27FC236}">
                <a16:creationId xmlns:a16="http://schemas.microsoft.com/office/drawing/2014/main" id="{514911C9-2473-A21A-730E-5A524C5D6B35}"/>
              </a:ext>
            </a:extLst>
          </p:cNvPr>
          <p:cNvGrpSpPr/>
          <p:nvPr/>
        </p:nvGrpSpPr>
        <p:grpSpPr>
          <a:xfrm>
            <a:off x="1286540" y="1134767"/>
            <a:ext cx="1571031" cy="216000"/>
            <a:chOff x="1372194" y="969899"/>
            <a:chExt cx="1571031" cy="216000"/>
          </a:xfrm>
        </p:grpSpPr>
        <p:sp>
          <p:nvSpPr>
            <p:cNvPr id="22" name="Rectangle: Rounded Corners 6">
              <a:extLst>
                <a:ext uri="{FF2B5EF4-FFF2-40B4-BE49-F238E27FC236}">
                  <a16:creationId xmlns:a16="http://schemas.microsoft.com/office/drawing/2014/main" id="{021D53ED-91E6-B724-28F9-22E7942F7EC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261B4185-23F9-3F47-5D11-62ABDDE2347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8D0DC17B-8868-2439-9948-37D5DEF8244E}"/>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4AA24027-A7A7-40E8-8305-40190B046CFA}"/>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Conducting more audits</a:t>
              </a:r>
            </a:p>
          </p:txBody>
        </p:sp>
        <p:pic>
          <p:nvPicPr>
            <p:cNvPr id="27" name="Graphic 26">
              <a:extLst>
                <a:ext uri="{FF2B5EF4-FFF2-40B4-BE49-F238E27FC236}">
                  <a16:creationId xmlns:a16="http://schemas.microsoft.com/office/drawing/2014/main" id="{A39DB8E2-D1C1-FF3D-474F-00620BA3DD6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B996E8A8-FB12-A4A5-5AC3-FC0B830624BD}"/>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FCAE86DE-A279-570D-E10E-83901DC3300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Automation</a:t>
              </a:r>
            </a:p>
          </p:txBody>
        </p:sp>
        <p:pic>
          <p:nvPicPr>
            <p:cNvPr id="30" name="Graphic 29">
              <a:extLst>
                <a:ext uri="{FF2B5EF4-FFF2-40B4-BE49-F238E27FC236}">
                  <a16:creationId xmlns:a16="http://schemas.microsoft.com/office/drawing/2014/main" id="{AA9D093C-A6CE-41DC-0EB0-59A079E491C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93555" y="1005899"/>
              <a:ext cx="144000" cy="144000"/>
            </a:xfrm>
            <a:prstGeom prst="rect">
              <a:avLst/>
            </a:prstGeom>
          </p:spPr>
        </p:pic>
      </p:grpSp>
      <p:sp>
        <p:nvSpPr>
          <p:cNvPr id="16" name="Graphic 2">
            <a:hlinkClick r:id="rId18"/>
            <a:extLst>
              <a:ext uri="{FF2B5EF4-FFF2-40B4-BE49-F238E27FC236}">
                <a16:creationId xmlns:a16="http://schemas.microsoft.com/office/drawing/2014/main" id="{09F13E4E-CDC9-F084-E8A3-03CFEA82442D}"/>
              </a:ext>
            </a:extLst>
          </p:cNvPr>
          <p:cNvSpPr/>
          <p:nvPr/>
        </p:nvSpPr>
        <p:spPr>
          <a:xfrm>
            <a:off x="3719286" y="67609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98770514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225787C-DB8B-4D62-8484-BAF82BA9A491}"/>
</file>

<file path=customXml/itemProps2.xml><?xml version="1.0" encoding="utf-8"?>
<ds:datastoreItem xmlns:ds="http://schemas.openxmlformats.org/officeDocument/2006/customXml" ds:itemID="{A89D07BE-448B-4B92-AC79-E1D95CCF2343}"/>
</file>

<file path=customXml/itemProps3.xml><?xml version="1.0" encoding="utf-8"?>
<ds:datastoreItem xmlns:ds="http://schemas.openxmlformats.org/officeDocument/2006/customXml" ds:itemID="{8BA43D48-B4E1-411D-8F33-997CB949EC6D}"/>
</file>

<file path=docProps/app.xml><?xml version="1.0" encoding="utf-8"?>
<Properties xmlns="http://schemas.openxmlformats.org/officeDocument/2006/extended-properties" xmlns:vt="http://schemas.openxmlformats.org/officeDocument/2006/docPropsVTypes">
  <TotalTime>0</TotalTime>
  <Words>459</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Light 16x9</vt:lpstr>
      <vt:lpstr>A day in the life of an Audit, Risk and Compliance (ARC) Data Solution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dc:creator>
  <cp:lastModifiedBy>Chad Christian</cp:lastModifiedBy>
  <cp:revision>1</cp:revision>
  <dcterms:created xsi:type="dcterms:W3CDTF">2024-05-31T14:48:45Z</dcterms:created>
  <dcterms:modified xsi:type="dcterms:W3CDTF">2024-05-31T14:49:18Z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