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5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pn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hyperlink" Target="https://support.microsoft.com/en-us/topic/overview-of-microsoft-365-chat-preview-5b00a52d-7296-48ee-b938-b95b7209f737" TargetMode="External"/><Relationship Id="rId17" Type="http://schemas.openxmlformats.org/officeDocument/2006/relationships/image" Target="../media/image20.png"/><Relationship Id="rId2" Type="http://schemas.openxmlformats.org/officeDocument/2006/relationships/image" Target="../media/image7.png"/><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11.png"/><Relationship Id="rId11" Type="http://schemas.microsoft.com/office/2007/relationships/hdphoto" Target="../media/hdphoto1.wdp"/><Relationship Id="rId5" Type="http://schemas.openxmlformats.org/officeDocument/2006/relationships/image" Target="../media/image10.svg"/><Relationship Id="rId15" Type="http://schemas.openxmlformats.org/officeDocument/2006/relationships/image" Target="../media/image18.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0E140-0F0E-9F70-207F-E4006CAC450C}"/>
              </a:ext>
            </a:extLst>
          </p:cNvPr>
          <p:cNvSpPr>
            <a:spLocks noGrp="1"/>
          </p:cNvSpPr>
          <p:nvPr>
            <p:ph type="title"/>
          </p:nvPr>
        </p:nvSpPr>
        <p:spPr>
          <a:xfrm>
            <a:off x="584199" y="387766"/>
            <a:ext cx="7045647" cy="526298"/>
          </a:xfrm>
        </p:spPr>
        <p:txBody>
          <a:bodyPr/>
          <a:lstStyle/>
          <a:p>
            <a:r>
              <a:rPr lang="en-US" sz="1800" noProof="0">
                <a:ln w="3175">
                  <a:noFill/>
                </a:ln>
                <a:ea typeface="+mn-ea"/>
                <a:cs typeface="Segoe UI" panose="020B0502040204020203" pitchFamily="34" charset="0"/>
              </a:rPr>
              <a:t>A </a:t>
            </a:r>
            <a:r>
              <a:rPr lang="en-US" noProof="0"/>
              <a:t>day in the life of a Product Marketing Manager at Microsoft</a:t>
            </a:r>
          </a:p>
        </p:txBody>
      </p:sp>
      <p:sp>
        <p:nvSpPr>
          <p:cNvPr id="4" name="Text Placeholder 3">
            <a:extLst>
              <a:ext uri="{FF2B5EF4-FFF2-40B4-BE49-F238E27FC236}">
                <a16:creationId xmlns:a16="http://schemas.microsoft.com/office/drawing/2014/main" id="{41E34FAD-277C-0AB1-C2CA-975598249DFB}"/>
              </a:ext>
            </a:extLst>
          </p:cNvPr>
          <p:cNvSpPr>
            <a:spLocks noGrp="1"/>
          </p:cNvSpPr>
          <p:nvPr>
            <p:ph type="body" sz="quarter" idx="17"/>
          </p:nvPr>
        </p:nvSpPr>
        <p:spPr>
          <a:xfrm>
            <a:off x="6519107" y="521099"/>
            <a:ext cx="3599821" cy="169277"/>
          </a:xfrm>
        </p:spPr>
        <p:txBody>
          <a:bodyPr/>
          <a:lstStyle/>
          <a:p>
            <a:pPr lvl="0"/>
            <a:r>
              <a:rPr lang="en-US" noProof="0"/>
              <a:t>  Microsoft 365 Copilot</a:t>
            </a:r>
          </a:p>
        </p:txBody>
      </p:sp>
      <p:sp>
        <p:nvSpPr>
          <p:cNvPr id="5" name="Text Placeholder 4">
            <a:extLst>
              <a:ext uri="{FF2B5EF4-FFF2-40B4-BE49-F238E27FC236}">
                <a16:creationId xmlns:a16="http://schemas.microsoft.com/office/drawing/2014/main" id="{DB84011F-6CC7-AEEA-7D02-BC20B8462017}"/>
              </a:ext>
            </a:extLst>
          </p:cNvPr>
          <p:cNvSpPr>
            <a:spLocks noGrp="1"/>
          </p:cNvSpPr>
          <p:nvPr>
            <p:ph type="body" sz="quarter" idx="11"/>
          </p:nvPr>
        </p:nvSpPr>
        <p:spPr>
          <a:xfrm>
            <a:off x="584200" y="1593881"/>
            <a:ext cx="976461" cy="345600"/>
          </a:xfrm>
        </p:spPr>
        <p:txBody>
          <a:bodyPr/>
          <a:lstStyle/>
          <a:p>
            <a:r>
              <a:rPr lang="en-US" noProof="0"/>
              <a:t>8:00 am</a:t>
            </a:r>
          </a:p>
        </p:txBody>
      </p:sp>
      <p:sp>
        <p:nvSpPr>
          <p:cNvPr id="6" name="Text Placeholder 5">
            <a:extLst>
              <a:ext uri="{FF2B5EF4-FFF2-40B4-BE49-F238E27FC236}">
                <a16:creationId xmlns:a16="http://schemas.microsoft.com/office/drawing/2014/main" id="{C84806D1-10C5-C9F7-A1B7-194AE94C0D35}"/>
              </a:ext>
            </a:extLst>
          </p:cNvPr>
          <p:cNvSpPr>
            <a:spLocks noGrp="1"/>
          </p:cNvSpPr>
          <p:nvPr>
            <p:ph type="body" sz="quarter" idx="18"/>
          </p:nvPr>
        </p:nvSpPr>
        <p:spPr>
          <a:xfrm>
            <a:off x="584200" y="2032188"/>
            <a:ext cx="2808000" cy="62670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 uses Copilot to catch up on unread email and chat messages. Copilot surfaces an ask from her communications lead for her to draft an announcement blog for the upcoming event.</a:t>
            </a:r>
          </a:p>
        </p:txBody>
      </p:sp>
      <p:sp>
        <p:nvSpPr>
          <p:cNvPr id="7" name="Text Placeholder 6">
            <a:extLst>
              <a:ext uri="{FF2B5EF4-FFF2-40B4-BE49-F238E27FC236}">
                <a16:creationId xmlns:a16="http://schemas.microsoft.com/office/drawing/2014/main" id="{C687A251-B0CC-E4BD-3E9B-4E53880DA2CB}"/>
              </a:ext>
            </a:extLst>
          </p:cNvPr>
          <p:cNvSpPr>
            <a:spLocks noGrp="1"/>
          </p:cNvSpPr>
          <p:nvPr>
            <p:ph type="body" sz="quarter" idx="21"/>
          </p:nvPr>
        </p:nvSpPr>
        <p:spPr>
          <a:xfrm>
            <a:off x="584200" y="3208260"/>
            <a:ext cx="2808000" cy="626701"/>
          </a:xfrm>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Catch up </a:t>
            </a:r>
            <a:r>
              <a:rPr kumimoji="0" lang="en-US" sz="900" b="0" i="0" u="none" strike="noStrike" kern="0" cap="none" spc="0" normalizeH="0" baseline="0" noProof="0">
                <a:ln>
                  <a:noFill/>
                </a:ln>
                <a:solidFill>
                  <a:srgbClr val="1A1A1A"/>
                </a:solidFill>
                <a:effectLst/>
                <a:uLnTx/>
                <a:uFillTx/>
                <a:latin typeface="Segoe UI"/>
                <a:ea typeface="+mn-ea"/>
                <a:cs typeface="+mn-cs"/>
              </a:rPr>
              <a:t>on email and Teams chats from the past day, highlighting the primary asks and open items.</a:t>
            </a:r>
          </a:p>
        </p:txBody>
      </p:sp>
      <p:sp>
        <p:nvSpPr>
          <p:cNvPr id="8" name="Text Placeholder 7">
            <a:extLst>
              <a:ext uri="{FF2B5EF4-FFF2-40B4-BE49-F238E27FC236}">
                <a16:creationId xmlns:a16="http://schemas.microsoft.com/office/drawing/2014/main" id="{76D781FE-7B0D-9625-9217-1EC856B25584}"/>
              </a:ext>
            </a:extLst>
          </p:cNvPr>
          <p:cNvSpPr>
            <a:spLocks noGrp="1"/>
          </p:cNvSpPr>
          <p:nvPr>
            <p:ph type="body" sz="quarter" idx="22"/>
          </p:nvPr>
        </p:nvSpPr>
        <p:spPr>
          <a:xfrm>
            <a:off x="3776898" y="1593881"/>
            <a:ext cx="976461" cy="345600"/>
          </a:xfrm>
        </p:spPr>
        <p:txBody>
          <a:bodyPr/>
          <a:lstStyle/>
          <a:p>
            <a:r>
              <a:rPr lang="en-US" noProof="0"/>
              <a:t>8:15 am</a:t>
            </a:r>
          </a:p>
        </p:txBody>
      </p:sp>
      <p:sp>
        <p:nvSpPr>
          <p:cNvPr id="9" name="Text Placeholder 8">
            <a:extLst>
              <a:ext uri="{FF2B5EF4-FFF2-40B4-BE49-F238E27FC236}">
                <a16:creationId xmlns:a16="http://schemas.microsoft.com/office/drawing/2014/main" id="{58B5340B-8964-2A5D-17CE-D6FA69C6B969}"/>
              </a:ext>
            </a:extLst>
          </p:cNvPr>
          <p:cNvSpPr>
            <a:spLocks noGrp="1"/>
          </p:cNvSpPr>
          <p:nvPr>
            <p:ph type="body" sz="quarter" idx="23"/>
          </p:nvPr>
        </p:nvSpPr>
        <p:spPr>
          <a:xfrm>
            <a:off x="3776898" y="2032188"/>
            <a:ext cx="2808000" cy="62670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a:t>
            </a:r>
            <a:r>
              <a:rPr kumimoji="0" lang="en-US" sz="900" b="0" i="0" u="none" strike="noStrike" kern="0" cap="none" spc="0" normalizeH="0" baseline="0" noProof="0">
                <a:ln>
                  <a:noFill/>
                </a:ln>
                <a:solidFill>
                  <a:srgbClr val="1A1A1A"/>
                </a:solidFill>
                <a:effectLst/>
                <a:uLnTx/>
                <a:uFillTx/>
                <a:latin typeface="Segoe UI"/>
                <a:cs typeface="Segoe UI" pitchFamily="34" charset="0"/>
              </a:rPr>
              <a:t> receives the latest product planning deck from her engineering colleague. She opens the deck and uses Copilot in PowerPoint to summarize key points.</a:t>
            </a:r>
          </a:p>
        </p:txBody>
      </p:sp>
      <p:sp>
        <p:nvSpPr>
          <p:cNvPr id="10" name="Text Placeholder 9">
            <a:extLst>
              <a:ext uri="{FF2B5EF4-FFF2-40B4-BE49-F238E27FC236}">
                <a16:creationId xmlns:a16="http://schemas.microsoft.com/office/drawing/2014/main" id="{1CB6F861-A7AE-83CA-D021-797618667D30}"/>
              </a:ext>
            </a:extLst>
          </p:cNvPr>
          <p:cNvSpPr>
            <a:spLocks noGrp="1"/>
          </p:cNvSpPr>
          <p:nvPr>
            <p:ph type="body" sz="quarter" idx="24"/>
          </p:nvPr>
        </p:nvSpPr>
        <p:spPr>
          <a:xfrm>
            <a:off x="3719286" y="3208260"/>
            <a:ext cx="2808000" cy="626701"/>
          </a:xfrm>
        </p:spPr>
        <p:txBody>
          <a:bodyPr>
            <a:normAutofit/>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a:t>
            </a:r>
            <a:r>
              <a:rPr kumimoji="0" lang="en-US" sz="900" b="0" i="0" u="none" strike="noStrike" kern="0" cap="none" spc="0" normalizeH="0" baseline="0" noProof="0">
                <a:ln>
                  <a:noFill/>
                </a:ln>
                <a:solidFill>
                  <a:srgbClr val="1A1A1A"/>
                </a:solidFill>
                <a:effectLst/>
                <a:uLnTx/>
                <a:uFillTx/>
                <a:latin typeface="Segoe UI"/>
                <a:ea typeface="+mn-ea"/>
                <a:cs typeface="+mn-cs"/>
              </a:rPr>
              <a:t> this presentation, highlighting upcoming product changes in the next few months.</a:t>
            </a: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sp>
        <p:nvSpPr>
          <p:cNvPr id="11" name="Text Placeholder 10">
            <a:extLst>
              <a:ext uri="{FF2B5EF4-FFF2-40B4-BE49-F238E27FC236}">
                <a16:creationId xmlns:a16="http://schemas.microsoft.com/office/drawing/2014/main" id="{7C5E5A53-5FC5-84B7-F63D-9CCDAE6001AF}"/>
              </a:ext>
            </a:extLst>
          </p:cNvPr>
          <p:cNvSpPr>
            <a:spLocks noGrp="1"/>
          </p:cNvSpPr>
          <p:nvPr>
            <p:ph type="body" sz="quarter" idx="25"/>
          </p:nvPr>
        </p:nvSpPr>
        <p:spPr>
          <a:xfrm>
            <a:off x="6969595" y="1593881"/>
            <a:ext cx="976461" cy="345600"/>
          </a:xfrm>
        </p:spPr>
        <p:txBody>
          <a:bodyPr/>
          <a:lstStyle/>
          <a:p>
            <a:r>
              <a:rPr lang="en-US" noProof="0"/>
              <a:t>9:00 am</a:t>
            </a:r>
          </a:p>
        </p:txBody>
      </p:sp>
      <p:sp>
        <p:nvSpPr>
          <p:cNvPr id="12" name="Text Placeholder 11">
            <a:extLst>
              <a:ext uri="{FF2B5EF4-FFF2-40B4-BE49-F238E27FC236}">
                <a16:creationId xmlns:a16="http://schemas.microsoft.com/office/drawing/2014/main" id="{C5356587-5632-3C87-24A0-D6740A691E70}"/>
              </a:ext>
            </a:extLst>
          </p:cNvPr>
          <p:cNvSpPr>
            <a:spLocks noGrp="1"/>
          </p:cNvSpPr>
          <p:nvPr>
            <p:ph type="body" sz="quarter" idx="26"/>
          </p:nvPr>
        </p:nvSpPr>
        <p:spPr>
          <a:xfrm>
            <a:off x="6969595" y="2032188"/>
            <a:ext cx="2808000" cy="62670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0" cap="none" spc="0" normalizeH="0" baseline="0" noProof="0">
                <a:ln>
                  <a:noFill/>
                </a:ln>
                <a:solidFill>
                  <a:srgbClr val="1A1A1A"/>
                </a:solidFill>
                <a:effectLst/>
                <a:uLnTx/>
                <a:uFillTx/>
                <a:latin typeface="Segoe UI"/>
                <a:cs typeface="Segoe UI" pitchFamily="34" charset="0"/>
              </a:rPr>
              <a:t>Now that she’s digested the technical details, </a:t>
            </a: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a:t>
            </a:r>
            <a:r>
              <a:rPr kumimoji="0" lang="en-US" sz="900" b="0" i="0" u="none" strike="noStrike" kern="0" cap="none" spc="0" normalizeH="0" baseline="0" noProof="0">
                <a:ln>
                  <a:noFill/>
                </a:ln>
                <a:solidFill>
                  <a:srgbClr val="1A1A1A"/>
                </a:solidFill>
                <a:effectLst/>
                <a:uLnTx/>
                <a:uFillTx/>
                <a:latin typeface="Segoe UI"/>
                <a:cs typeface="Segoe UI" pitchFamily="34" charset="0"/>
              </a:rPr>
              <a:t> opens Word and uses Copilot in Word to draft an announcement blog, using the product planning deck as a source file.</a:t>
            </a:r>
          </a:p>
        </p:txBody>
      </p:sp>
      <p:sp>
        <p:nvSpPr>
          <p:cNvPr id="13" name="Text Placeholder 12">
            <a:extLst>
              <a:ext uri="{FF2B5EF4-FFF2-40B4-BE49-F238E27FC236}">
                <a16:creationId xmlns:a16="http://schemas.microsoft.com/office/drawing/2014/main" id="{F8A68087-4C2A-8C80-1B2F-D5B414A8C063}"/>
              </a:ext>
            </a:extLst>
          </p:cNvPr>
          <p:cNvSpPr>
            <a:spLocks noGrp="1"/>
          </p:cNvSpPr>
          <p:nvPr>
            <p:ph type="body" sz="quarter" idx="27"/>
          </p:nvPr>
        </p:nvSpPr>
        <p:spPr>
          <a:xfrm>
            <a:off x="6969595" y="3208260"/>
            <a:ext cx="2808000" cy="792441"/>
          </a:xfrm>
        </p:spPr>
        <p:txBody>
          <a:bodyPr>
            <a:normAutofit/>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Draft an announcement blog</a:t>
            </a:r>
            <a:r>
              <a:rPr kumimoji="0" lang="en-US" sz="900" b="0" i="0" u="none" strike="noStrike" kern="0" cap="none" spc="0" normalizeH="0" baseline="0" noProof="0">
                <a:ln>
                  <a:noFill/>
                </a:ln>
                <a:solidFill>
                  <a:srgbClr val="1A1A1A"/>
                </a:solidFill>
                <a:effectLst/>
                <a:uLnTx/>
                <a:uFillTx/>
                <a:latin typeface="Segoe UI"/>
                <a:ea typeface="+mn-ea"/>
                <a:cs typeface="+mn-cs"/>
              </a:rPr>
              <a:t> with an introduction explaining the product, middle explaining new features, and conclusion based on [Q3CopilotPlanning].</a:t>
            </a: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sp>
        <p:nvSpPr>
          <p:cNvPr id="14" name="Text Placeholder 13">
            <a:extLst>
              <a:ext uri="{FF2B5EF4-FFF2-40B4-BE49-F238E27FC236}">
                <a16:creationId xmlns:a16="http://schemas.microsoft.com/office/drawing/2014/main" id="{13B24DC0-4EA0-DCEE-301E-D6C7802C41CA}"/>
              </a:ext>
            </a:extLst>
          </p:cNvPr>
          <p:cNvSpPr>
            <a:spLocks noGrp="1"/>
          </p:cNvSpPr>
          <p:nvPr>
            <p:ph type="body" sz="quarter" idx="28"/>
          </p:nvPr>
        </p:nvSpPr>
        <p:spPr>
          <a:xfrm>
            <a:off x="584200" y="4053821"/>
            <a:ext cx="976461" cy="345600"/>
          </a:xfrm>
        </p:spPr>
        <p:txBody>
          <a:bodyPr/>
          <a:lstStyle/>
          <a:p>
            <a:r>
              <a:rPr lang="en-US" noProof="0"/>
              <a:t>4:00 am</a:t>
            </a:r>
          </a:p>
        </p:txBody>
      </p:sp>
      <p:sp>
        <p:nvSpPr>
          <p:cNvPr id="15" name="Text Placeholder 14">
            <a:extLst>
              <a:ext uri="{FF2B5EF4-FFF2-40B4-BE49-F238E27FC236}">
                <a16:creationId xmlns:a16="http://schemas.microsoft.com/office/drawing/2014/main" id="{DBA11F43-EE75-972A-7DBC-CDFD294A4C87}"/>
              </a:ext>
            </a:extLst>
          </p:cNvPr>
          <p:cNvSpPr>
            <a:spLocks noGrp="1"/>
          </p:cNvSpPr>
          <p:nvPr>
            <p:ph type="body" sz="quarter" idx="29"/>
          </p:nvPr>
        </p:nvSpPr>
        <p:spPr>
          <a:xfrm>
            <a:off x="584200" y="4488366"/>
            <a:ext cx="2808000" cy="62670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0" cap="none" spc="0" normalizeH="0" baseline="0" noProof="0">
                <a:ln>
                  <a:noFill/>
                </a:ln>
                <a:solidFill>
                  <a:srgbClr val="1A1A1A"/>
                </a:solidFill>
                <a:effectLst/>
                <a:uLnTx/>
                <a:uFillTx/>
                <a:latin typeface="Segoe UI"/>
                <a:cs typeface="Segoe UI" pitchFamily="34" charset="0"/>
              </a:rPr>
              <a:t>With the announcement blog in good shape, </a:t>
            </a: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a:t>
            </a:r>
            <a:r>
              <a:rPr kumimoji="0" lang="en-US" sz="900" b="0" i="0" u="none" strike="noStrike" kern="0" cap="none" spc="0" normalizeH="0" baseline="0" noProof="0">
                <a:ln>
                  <a:noFill/>
                </a:ln>
                <a:solidFill>
                  <a:srgbClr val="1A1A1A"/>
                </a:solidFill>
                <a:effectLst/>
                <a:uLnTx/>
                <a:uFillTx/>
                <a:latin typeface="Segoe UI"/>
                <a:cs typeface="Segoe UI" pitchFamily="34" charset="0"/>
              </a:rPr>
              <a:t> uses Copilot in Outlook to draft an email to her product, communications, and marketing stakeholders to review the announcement blog.</a:t>
            </a:r>
          </a:p>
        </p:txBody>
      </p:sp>
      <p:sp>
        <p:nvSpPr>
          <p:cNvPr id="16" name="Text Placeholder 15">
            <a:extLst>
              <a:ext uri="{FF2B5EF4-FFF2-40B4-BE49-F238E27FC236}">
                <a16:creationId xmlns:a16="http://schemas.microsoft.com/office/drawing/2014/main" id="{7C82C93F-78CD-75BA-9984-F25F8AB015A0}"/>
              </a:ext>
            </a:extLst>
          </p:cNvPr>
          <p:cNvSpPr>
            <a:spLocks noGrp="1"/>
          </p:cNvSpPr>
          <p:nvPr>
            <p:ph type="body" sz="quarter" idx="30"/>
          </p:nvPr>
        </p:nvSpPr>
        <p:spPr>
          <a:xfrm>
            <a:off x="584200" y="5789421"/>
            <a:ext cx="2808000" cy="626701"/>
          </a:xfrm>
        </p:spPr>
        <p:txBody>
          <a:bodyPr>
            <a:normAutofit/>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Draft an email to my </a:t>
            </a:r>
            <a:r>
              <a:rPr kumimoji="0" lang="en-US" sz="900" b="0" i="0" u="none" strike="noStrike" kern="1200" cap="none" spc="0" normalizeH="0" baseline="0" noProof="0">
                <a:ln>
                  <a:noFill/>
                </a:ln>
                <a:solidFill>
                  <a:srgbClr val="000000"/>
                </a:solidFill>
                <a:effectLst/>
                <a:uLnTx/>
                <a:uFillTx/>
                <a:latin typeface="Segoe UI"/>
                <a:ea typeface="+mn-ea"/>
                <a:cs typeface="+mn-cs"/>
              </a:rPr>
              <a:t>colleagues asking for them to review my draft of the blog for the upcoming event by June 5.</a:t>
            </a:r>
            <a:endParaRPr kumimoji="0" lang="en-US" sz="900" b="0" i="0" u="none" strike="noStrike" kern="0" cap="none" spc="0" normalizeH="0" baseline="0" noProof="0">
              <a:ln>
                <a:noFill/>
              </a:ln>
              <a:solidFill>
                <a:srgbClr val="1A1A1A"/>
              </a:solidFill>
              <a:effectLst/>
              <a:uLnTx/>
              <a:uFillTx/>
              <a:latin typeface="Segoe UI"/>
              <a:ea typeface="+mn-ea"/>
              <a:cs typeface="+mn-cs"/>
            </a:endParaRPr>
          </a:p>
        </p:txBody>
      </p:sp>
      <p:sp>
        <p:nvSpPr>
          <p:cNvPr id="17" name="Text Placeholder 16">
            <a:extLst>
              <a:ext uri="{FF2B5EF4-FFF2-40B4-BE49-F238E27FC236}">
                <a16:creationId xmlns:a16="http://schemas.microsoft.com/office/drawing/2014/main" id="{E49BC632-6598-9727-5555-087785EE84A6}"/>
              </a:ext>
            </a:extLst>
          </p:cNvPr>
          <p:cNvSpPr>
            <a:spLocks noGrp="1"/>
          </p:cNvSpPr>
          <p:nvPr>
            <p:ph type="body" sz="quarter" idx="31"/>
          </p:nvPr>
        </p:nvSpPr>
        <p:spPr>
          <a:xfrm>
            <a:off x="3776898" y="4053821"/>
            <a:ext cx="976461" cy="345600"/>
          </a:xfrm>
        </p:spPr>
        <p:txBody>
          <a:bodyPr/>
          <a:lstStyle/>
          <a:p>
            <a:r>
              <a:rPr lang="en-US" noProof="0"/>
              <a:t>2:00 pm</a:t>
            </a:r>
          </a:p>
        </p:txBody>
      </p:sp>
      <p:sp>
        <p:nvSpPr>
          <p:cNvPr id="18" name="Text Placeholder 17">
            <a:extLst>
              <a:ext uri="{FF2B5EF4-FFF2-40B4-BE49-F238E27FC236}">
                <a16:creationId xmlns:a16="http://schemas.microsoft.com/office/drawing/2014/main" id="{5B4EB007-A763-3282-BF53-A59C8EF071B4}"/>
              </a:ext>
            </a:extLst>
          </p:cNvPr>
          <p:cNvSpPr>
            <a:spLocks noGrp="1"/>
          </p:cNvSpPr>
          <p:nvPr>
            <p:ph type="body" sz="quarter" idx="32"/>
          </p:nvPr>
        </p:nvSpPr>
        <p:spPr>
          <a:xfrm>
            <a:off x="3776898" y="4488366"/>
            <a:ext cx="2808000" cy="626701"/>
          </a:xfrm>
        </p:spPr>
        <p:txBody>
          <a:bodyPr>
            <a:normAutofit lnSpcReduction="10000"/>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0" cap="none" spc="0" normalizeH="0" baseline="0" noProof="0">
                <a:ln>
                  <a:noFill/>
                </a:ln>
                <a:solidFill>
                  <a:srgbClr val="1A1A1A"/>
                </a:solidFill>
                <a:effectLst/>
                <a:uLnTx/>
                <a:uFillTx/>
                <a:latin typeface="Segoe UI"/>
                <a:cs typeface="Segoe UI" pitchFamily="34" charset="0"/>
              </a:rPr>
              <a:t>Switching over to Teams, </a:t>
            </a: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a:t>
            </a:r>
            <a:r>
              <a:rPr kumimoji="0" lang="en-US" sz="900" b="0" i="0" u="none" strike="noStrike" kern="0" cap="none" spc="0" normalizeH="0" baseline="0" noProof="0">
                <a:ln>
                  <a:noFill/>
                </a:ln>
                <a:solidFill>
                  <a:srgbClr val="1A1A1A"/>
                </a:solidFill>
                <a:effectLst/>
                <a:uLnTx/>
                <a:uFillTx/>
                <a:latin typeface="Segoe UI"/>
                <a:cs typeface="Segoe UI" pitchFamily="34" charset="0"/>
              </a:rPr>
              <a:t> takes her 1:1 meeting with her manager. Copilot in Teams helps her take meeting notes and record action items so she can focus on her conversation.</a:t>
            </a:r>
          </a:p>
        </p:txBody>
      </p:sp>
      <p:sp>
        <p:nvSpPr>
          <p:cNvPr id="19" name="Text Placeholder 18">
            <a:extLst>
              <a:ext uri="{FF2B5EF4-FFF2-40B4-BE49-F238E27FC236}">
                <a16:creationId xmlns:a16="http://schemas.microsoft.com/office/drawing/2014/main" id="{52409A8B-E4E1-51E3-52CA-788A7DCFCDFB}"/>
              </a:ext>
            </a:extLst>
          </p:cNvPr>
          <p:cNvSpPr>
            <a:spLocks noGrp="1"/>
          </p:cNvSpPr>
          <p:nvPr>
            <p:ph type="body" sz="quarter" idx="33"/>
          </p:nvPr>
        </p:nvSpPr>
        <p:spPr>
          <a:xfrm>
            <a:off x="3719286" y="5789421"/>
            <a:ext cx="2808000" cy="626701"/>
          </a:xfrm>
        </p:spPr>
        <p:txBody>
          <a:bodyPr>
            <a:normAutofit/>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What were the action items </a:t>
            </a:r>
            <a:r>
              <a:rPr kumimoji="0" lang="en-US" sz="900" b="0" i="0" u="none" strike="noStrike" kern="0" cap="none" spc="0" normalizeH="0" baseline="0" noProof="0">
                <a:ln>
                  <a:noFill/>
                </a:ln>
                <a:solidFill>
                  <a:srgbClr val="1A1A1A"/>
                </a:solidFill>
                <a:effectLst/>
                <a:uLnTx/>
                <a:uFillTx/>
                <a:latin typeface="Segoe UI"/>
                <a:ea typeface="+mn-ea"/>
                <a:cs typeface="+mn-cs"/>
              </a:rPr>
              <a:t>from the meeting?</a:t>
            </a:r>
          </a:p>
          <a:p>
            <a:pPr lvl="0"/>
            <a:endParaRPr lang="en-US" noProof="0"/>
          </a:p>
        </p:txBody>
      </p:sp>
      <p:sp>
        <p:nvSpPr>
          <p:cNvPr id="20" name="Text Placeholder 19">
            <a:extLst>
              <a:ext uri="{FF2B5EF4-FFF2-40B4-BE49-F238E27FC236}">
                <a16:creationId xmlns:a16="http://schemas.microsoft.com/office/drawing/2014/main" id="{D6287BFC-5146-4C3B-851A-C64ECE5C841F}"/>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21" name="Text Placeholder 20">
            <a:extLst>
              <a:ext uri="{FF2B5EF4-FFF2-40B4-BE49-F238E27FC236}">
                <a16:creationId xmlns:a16="http://schemas.microsoft.com/office/drawing/2014/main" id="{25BD0FF3-A9AA-30B3-FEE1-50E62B1FEFCC}"/>
              </a:ext>
            </a:extLst>
          </p:cNvPr>
          <p:cNvSpPr>
            <a:spLocks noGrp="1"/>
          </p:cNvSpPr>
          <p:nvPr>
            <p:ph type="body" sz="quarter" idx="35"/>
          </p:nvPr>
        </p:nvSpPr>
        <p:spPr>
          <a:xfrm>
            <a:off x="6969595" y="4488366"/>
            <a:ext cx="2808000" cy="926400"/>
          </a:xfrm>
        </p:spPr>
        <p:txBody>
          <a:bodyPr>
            <a:norm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Andrea</a:t>
            </a:r>
            <a:r>
              <a:rPr kumimoji="0" lang="en-US" sz="900" b="0" i="0" u="none" strike="noStrike" kern="0" cap="none" spc="0" normalizeH="0" baseline="0" noProof="0">
                <a:ln>
                  <a:noFill/>
                </a:ln>
                <a:solidFill>
                  <a:srgbClr val="1A1A1A"/>
                </a:solidFill>
                <a:effectLst/>
                <a:uLnTx/>
                <a:uFillTx/>
                <a:latin typeface="Segoe UI"/>
                <a:cs typeface="Segoe UI" pitchFamily="34" charset="0"/>
              </a:rPr>
              <a:t> wants to add some background information to the blog intro. She prompts Copilot for relevant industry articles from analysts. Copilot summarizes each article and provides links to the sources.</a:t>
            </a:r>
          </a:p>
        </p:txBody>
      </p:sp>
      <p:sp>
        <p:nvSpPr>
          <p:cNvPr id="22" name="Text Placeholder 21">
            <a:extLst>
              <a:ext uri="{FF2B5EF4-FFF2-40B4-BE49-F238E27FC236}">
                <a16:creationId xmlns:a16="http://schemas.microsoft.com/office/drawing/2014/main" id="{07C22E58-BEB4-4F59-5C71-607672B4A5F9}"/>
              </a:ext>
            </a:extLst>
          </p:cNvPr>
          <p:cNvSpPr>
            <a:spLocks noGrp="1"/>
          </p:cNvSpPr>
          <p:nvPr>
            <p:ph type="body" sz="quarter" idx="36"/>
          </p:nvPr>
        </p:nvSpPr>
        <p:spPr>
          <a:xfrm>
            <a:off x="6969595" y="5789421"/>
            <a:ext cx="2808000" cy="626701"/>
          </a:xfrm>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lang="en-US" kern="0" noProof="0">
                <a:solidFill>
                  <a:srgbClr val="1A1A1A"/>
                </a:solidFill>
                <a:latin typeface="Segoe UI"/>
                <a:cs typeface="+mn-cs"/>
              </a:rPr>
              <a:t>Example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What are some recent trends </a:t>
            </a:r>
            <a:r>
              <a:rPr kumimoji="0" lang="en-US" sz="900" b="0" i="0" u="none" strike="noStrike" kern="1200" cap="none" spc="0" normalizeH="0" baseline="0" noProof="0">
                <a:ln>
                  <a:noFill/>
                </a:ln>
                <a:solidFill>
                  <a:srgbClr val="000000"/>
                </a:solidFill>
                <a:effectLst/>
                <a:uLnTx/>
                <a:uFillTx/>
                <a:latin typeface="Segoe UI"/>
                <a:ea typeface="+mn-ea"/>
                <a:cs typeface="+mn-cs"/>
              </a:rPr>
              <a:t>on generative AI for work from well known industry analysts and influencers?</a:t>
            </a:r>
            <a:endParaRPr kumimoji="0" lang="en-US" sz="900" b="0" i="0" u="none" strike="noStrike" kern="0" cap="none" spc="0" normalizeH="0" baseline="0" noProof="0">
              <a:ln>
                <a:noFill/>
              </a:ln>
              <a:solidFill>
                <a:srgbClr val="1A1A1A"/>
              </a:solidFill>
              <a:effectLst/>
              <a:uLnTx/>
              <a:uFillTx/>
              <a:latin typeface="Segoe UI"/>
              <a:ea typeface="+mn-ea"/>
              <a:cs typeface="+mn-cs"/>
            </a:endParaRPr>
          </a:p>
        </p:txBody>
      </p:sp>
      <p:sp>
        <p:nvSpPr>
          <p:cNvPr id="127" name="Text Placeholder 126">
            <a:extLst>
              <a:ext uri="{FF2B5EF4-FFF2-40B4-BE49-F238E27FC236}">
                <a16:creationId xmlns:a16="http://schemas.microsoft.com/office/drawing/2014/main" id="{EFA26FAA-3E2E-E62B-DE06-5E3B6C751931}"/>
              </a:ext>
            </a:extLst>
          </p:cNvPr>
          <p:cNvSpPr>
            <a:spLocks noGrp="1"/>
          </p:cNvSpPr>
          <p:nvPr>
            <p:ph type="body" sz="quarter" idx="37"/>
          </p:nvPr>
        </p:nvSpPr>
        <p:spPr>
          <a:xfrm>
            <a:off x="10430234" y="521099"/>
            <a:ext cx="1456966" cy="175614"/>
          </a:xfrm>
        </p:spPr>
        <p:txBody>
          <a:bodyPr/>
          <a:lstStyle/>
          <a:p>
            <a:r>
              <a:rPr lang="en-US" noProof="0"/>
              <a:t>Buy</a:t>
            </a:r>
          </a:p>
        </p:txBody>
      </p:sp>
      <p:sp>
        <p:nvSpPr>
          <p:cNvPr id="78" name="Text Placeholder 77">
            <a:extLst>
              <a:ext uri="{FF2B5EF4-FFF2-40B4-BE49-F238E27FC236}">
                <a16:creationId xmlns:a16="http://schemas.microsoft.com/office/drawing/2014/main" id="{DD28AFAD-B655-1D87-26DF-C110A6E1EDA7}"/>
              </a:ext>
            </a:extLst>
          </p:cNvPr>
          <p:cNvSpPr>
            <a:spLocks noGrp="1"/>
          </p:cNvSpPr>
          <p:nvPr>
            <p:ph type="body" sz="quarter" idx="38"/>
          </p:nvPr>
        </p:nvSpPr>
        <p:spPr>
          <a:solidFill>
            <a:srgbClr val="0078D4"/>
          </a:solidFill>
        </p:spPr>
        <p:txBody>
          <a:bodyPr/>
          <a:lstStyle/>
          <a:p>
            <a:endParaRPr lang="en-US" noProof="0"/>
          </a:p>
        </p:txBody>
      </p:sp>
      <p:sp>
        <p:nvSpPr>
          <p:cNvPr id="79" name="Text Placeholder 78">
            <a:extLst>
              <a:ext uri="{FF2B5EF4-FFF2-40B4-BE49-F238E27FC236}">
                <a16:creationId xmlns:a16="http://schemas.microsoft.com/office/drawing/2014/main" id="{0931AEC8-8035-3ACF-ABBD-964388DFF546}"/>
              </a:ext>
            </a:extLst>
          </p:cNvPr>
          <p:cNvSpPr>
            <a:spLocks noGrp="1"/>
          </p:cNvSpPr>
          <p:nvPr>
            <p:ph type="body" sz="quarter" idx="39"/>
          </p:nvPr>
        </p:nvSpPr>
        <p:spPr>
          <a:solidFill>
            <a:srgbClr val="0078D4"/>
          </a:solidFill>
        </p:spPr>
        <p:txBody>
          <a:bodyPr/>
          <a:lstStyle/>
          <a:p>
            <a:endParaRPr lang="en-US" noProof="0"/>
          </a:p>
        </p:txBody>
      </p:sp>
      <p:sp>
        <p:nvSpPr>
          <p:cNvPr id="80" name="Text Placeholder 79">
            <a:extLst>
              <a:ext uri="{FF2B5EF4-FFF2-40B4-BE49-F238E27FC236}">
                <a16:creationId xmlns:a16="http://schemas.microsoft.com/office/drawing/2014/main" id="{3238A71D-E4A5-76E9-B822-4FAB911F9794}"/>
              </a:ext>
            </a:extLst>
          </p:cNvPr>
          <p:cNvSpPr>
            <a:spLocks noGrp="1"/>
          </p:cNvSpPr>
          <p:nvPr>
            <p:ph type="body" sz="quarter" idx="40"/>
          </p:nvPr>
        </p:nvSpPr>
        <p:spPr/>
        <p:txBody>
          <a:bodyPr/>
          <a:lstStyle/>
          <a:p>
            <a:endParaRPr lang="en-US" noProof="0"/>
          </a:p>
        </p:txBody>
      </p:sp>
      <p:sp>
        <p:nvSpPr>
          <p:cNvPr id="24" name="Rectangle: Rounded Corners 6">
            <a:extLst>
              <a:ext uri="{FF2B5EF4-FFF2-40B4-BE49-F238E27FC236}">
                <a16:creationId xmlns:a16="http://schemas.microsoft.com/office/drawing/2014/main" id="{24C61D65-4D21-3022-59D5-B17174D818BE}"/>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25" name="Group 24">
            <a:extLst>
              <a:ext uri="{FF2B5EF4-FFF2-40B4-BE49-F238E27FC236}">
                <a16:creationId xmlns:a16="http://schemas.microsoft.com/office/drawing/2014/main" id="{7DAE3C5E-89B5-E636-A20B-FFEE1F732162}"/>
              </a:ext>
            </a:extLst>
          </p:cNvPr>
          <p:cNvGrpSpPr/>
          <p:nvPr/>
        </p:nvGrpSpPr>
        <p:grpSpPr>
          <a:xfrm>
            <a:off x="1286540" y="1134767"/>
            <a:ext cx="1571031" cy="216000"/>
            <a:chOff x="1372194" y="969899"/>
            <a:chExt cx="1571031" cy="216000"/>
          </a:xfrm>
        </p:grpSpPr>
        <p:sp>
          <p:nvSpPr>
            <p:cNvPr id="26" name="Rectangle: Rounded Corners 6">
              <a:extLst>
                <a:ext uri="{FF2B5EF4-FFF2-40B4-BE49-F238E27FC236}">
                  <a16:creationId xmlns:a16="http://schemas.microsoft.com/office/drawing/2014/main" id="{1BB1AFEC-91A3-8183-EB2B-18C2CEB95C34}"/>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~90 minutes per week</a:t>
              </a:r>
            </a:p>
          </p:txBody>
        </p:sp>
        <p:pic>
          <p:nvPicPr>
            <p:cNvPr id="27" name="Graphic 26">
              <a:extLst>
                <a:ext uri="{FF2B5EF4-FFF2-40B4-BE49-F238E27FC236}">
                  <a16:creationId xmlns:a16="http://schemas.microsoft.com/office/drawing/2014/main" id="{12644B79-A73A-65A9-88DB-F6FB7122F1B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421924" y="1005899"/>
              <a:ext cx="144000" cy="144000"/>
            </a:xfrm>
            <a:prstGeom prst="rect">
              <a:avLst/>
            </a:prstGeom>
          </p:spPr>
        </p:pic>
      </p:grpSp>
      <p:grpSp>
        <p:nvGrpSpPr>
          <p:cNvPr id="28" name="Group 27">
            <a:extLst>
              <a:ext uri="{FF2B5EF4-FFF2-40B4-BE49-F238E27FC236}">
                <a16:creationId xmlns:a16="http://schemas.microsoft.com/office/drawing/2014/main" id="{8CD095EB-ECEC-F1B9-6B9B-C0309358F747}"/>
              </a:ext>
            </a:extLst>
          </p:cNvPr>
          <p:cNvGrpSpPr/>
          <p:nvPr/>
        </p:nvGrpSpPr>
        <p:grpSpPr>
          <a:xfrm>
            <a:off x="5754503" y="1134767"/>
            <a:ext cx="2325078" cy="216000"/>
            <a:chOff x="6235579" y="969899"/>
            <a:chExt cx="2325078" cy="216000"/>
          </a:xfrm>
        </p:grpSpPr>
        <p:sp>
          <p:nvSpPr>
            <p:cNvPr id="29" name="Rectangle: Rounded Corners 6">
              <a:extLst>
                <a:ext uri="{FF2B5EF4-FFF2-40B4-BE49-F238E27FC236}">
                  <a16:creationId xmlns:a16="http://schemas.microsoft.com/office/drawing/2014/main" id="{D882300C-8679-FBB3-3D54-95F6DB50F154}"/>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Job satisfaction and output</a:t>
              </a:r>
            </a:p>
          </p:txBody>
        </p:sp>
        <p:pic>
          <p:nvPicPr>
            <p:cNvPr id="30" name="Graphic 29">
              <a:extLst>
                <a:ext uri="{FF2B5EF4-FFF2-40B4-BE49-F238E27FC236}">
                  <a16:creationId xmlns:a16="http://schemas.microsoft.com/office/drawing/2014/main" id="{29BA9ADA-911E-554A-FE73-A1E4B242CFC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282712" y="1005899"/>
              <a:ext cx="144000" cy="144000"/>
            </a:xfrm>
            <a:prstGeom prst="rect">
              <a:avLst/>
            </a:prstGeom>
          </p:spPr>
        </p:pic>
      </p:grpSp>
      <p:grpSp>
        <p:nvGrpSpPr>
          <p:cNvPr id="31" name="Group 30">
            <a:extLst>
              <a:ext uri="{FF2B5EF4-FFF2-40B4-BE49-F238E27FC236}">
                <a16:creationId xmlns:a16="http://schemas.microsoft.com/office/drawing/2014/main" id="{673484B8-92B4-AAA9-6685-5273A4CEA6B5}"/>
              </a:ext>
            </a:extLst>
          </p:cNvPr>
          <p:cNvGrpSpPr/>
          <p:nvPr/>
        </p:nvGrpSpPr>
        <p:grpSpPr>
          <a:xfrm>
            <a:off x="2908241" y="1134767"/>
            <a:ext cx="2795593" cy="216000"/>
            <a:chOff x="3133720" y="969899"/>
            <a:chExt cx="2795593" cy="216000"/>
          </a:xfrm>
        </p:grpSpPr>
        <p:sp>
          <p:nvSpPr>
            <p:cNvPr id="32" name="Rectangle: Rounded Corners 6">
              <a:extLst>
                <a:ext uri="{FF2B5EF4-FFF2-40B4-BE49-F238E27FC236}">
                  <a16:creationId xmlns:a16="http://schemas.microsoft.com/office/drawing/2014/main" id="{8D707D8E-6985-52DF-6D4A-5891B3CD13DC}"/>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Creative solutions</a:t>
              </a:r>
            </a:p>
          </p:txBody>
        </p:sp>
        <p:pic>
          <p:nvPicPr>
            <p:cNvPr id="33" name="Graphic 32">
              <a:extLst>
                <a:ext uri="{FF2B5EF4-FFF2-40B4-BE49-F238E27FC236}">
                  <a16:creationId xmlns:a16="http://schemas.microsoft.com/office/drawing/2014/main" id="{4840AC92-4263-7231-2354-7F913F011CDB}"/>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193555" y="1005899"/>
              <a:ext cx="144000" cy="144000"/>
            </a:xfrm>
            <a:prstGeom prst="rect">
              <a:avLst/>
            </a:prstGeom>
          </p:spPr>
        </p:pic>
      </p:grpSp>
      <p:grpSp>
        <p:nvGrpSpPr>
          <p:cNvPr id="37" name="Group 36">
            <a:extLst>
              <a:ext uri="{FF2B5EF4-FFF2-40B4-BE49-F238E27FC236}">
                <a16:creationId xmlns:a16="http://schemas.microsoft.com/office/drawing/2014/main" id="{6F893EE2-4854-68AF-DAC4-26603A71957A}"/>
              </a:ext>
            </a:extLst>
          </p:cNvPr>
          <p:cNvGrpSpPr/>
          <p:nvPr/>
        </p:nvGrpSpPr>
        <p:grpSpPr>
          <a:xfrm>
            <a:off x="10430234" y="1462475"/>
            <a:ext cx="1461442" cy="1798206"/>
            <a:chOff x="10430234" y="1462475"/>
            <a:chExt cx="1461442" cy="1798206"/>
          </a:xfrm>
        </p:grpSpPr>
        <p:sp>
          <p:nvSpPr>
            <p:cNvPr id="38" name="TextBox 37">
              <a:extLst>
                <a:ext uri="{FF2B5EF4-FFF2-40B4-BE49-F238E27FC236}">
                  <a16:creationId xmlns:a16="http://schemas.microsoft.com/office/drawing/2014/main" id="{693EB0DA-9DAF-ACBC-FD82-1D2B7CE40A69}"/>
                </a:ext>
              </a:extLst>
            </p:cNvPr>
            <p:cNvSpPr txBox="1"/>
            <p:nvPr/>
          </p:nvSpPr>
          <p:spPr>
            <a:xfrm>
              <a:off x="10430234" y="1462475"/>
              <a:ext cx="1461442" cy="1107996"/>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Andrea </a:t>
              </a: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Sr. Product Marketing Manager</a:t>
              </a:r>
              <a:endParaRPr kumimoji="0" lang="en-US" sz="20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endParaRPr>
            </a:p>
          </p:txBody>
        </p:sp>
        <p:pic>
          <p:nvPicPr>
            <p:cNvPr id="39" name="Graphic 38">
              <a:extLst>
                <a:ext uri="{FF2B5EF4-FFF2-40B4-BE49-F238E27FC236}">
                  <a16:creationId xmlns:a16="http://schemas.microsoft.com/office/drawing/2014/main" id="{C0FE8E2A-10D9-A18D-D730-755FA3194A90}"/>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rot="10800000">
              <a:off x="11616886" y="2985891"/>
              <a:ext cx="274790" cy="274790"/>
            </a:xfrm>
            <a:prstGeom prst="rect">
              <a:avLst/>
            </a:prstGeom>
          </p:spPr>
        </p:pic>
      </p:grpSp>
      <p:pic>
        <p:nvPicPr>
          <p:cNvPr id="23" name="Picture 22" descr="A person smiling at camera&#10;&#10;Description automatically generated">
            <a:extLst>
              <a:ext uri="{FF2B5EF4-FFF2-40B4-BE49-F238E27FC236}">
                <a16:creationId xmlns:a16="http://schemas.microsoft.com/office/drawing/2014/main" id="{2827C040-B5FD-4EE8-993E-29B6BA34534F}"/>
              </a:ext>
            </a:extLst>
          </p:cNvPr>
          <p:cNvPicPr>
            <a:picLocks noChangeAspect="1"/>
          </p:cNvPicPr>
          <p:nvPr/>
        </p:nvPicPr>
        <p:blipFill>
          <a:blip r:embed="rId10" cstate="screen">
            <a:extLst>
              <a:ext uri="{BEBA8EAE-BF5A-486C-A8C5-ECC9F3942E4B}">
                <a14:imgProps xmlns:a14="http://schemas.microsoft.com/office/drawing/2010/main">
                  <a14:imgLayer r:embed="rId11">
                    <a14:imgEffect>
                      <a14:backgroundRemoval t="9984" b="99717" l="61" r="99879">
                        <a14:foregroundMark x1="21953" y1="55618" x2="4047" y2="63318"/>
                        <a14:foregroundMark x1="1714" y1="74515" x2="485" y2="83751"/>
                        <a14:foregroundMark x1="485" y1="83751" x2="8672" y2="99717"/>
                        <a14:foregroundMark x1="8672" y1="99717" x2="82535" y2="99192"/>
                        <a14:foregroundMark x1="82535" y1="99192" x2="98484" y2="76233"/>
                        <a14:foregroundMark x1="98484" y1="76233" x2="94785" y2="59863"/>
                        <a14:foregroundMark x1="94785" y1="59863" x2="33050" y2="53678"/>
                        <a14:foregroundMark x1="33050" y1="53678" x2="21953" y2="55618"/>
                        <a14:foregroundMark x1="5397" y1="61924" x2="849" y2="89976"/>
                        <a14:foregroundMark x1="849" y1="89976" x2="13766" y2="70170"/>
                        <a14:foregroundMark x1="13766" y1="70170" x2="4245" y2="88521"/>
                        <a14:foregroundMark x1="4245" y1="88521" x2="16859" y2="75627"/>
                        <a14:foregroundMark x1="16859" y1="75627" x2="25106" y2="90622"/>
                        <a14:foregroundMark x1="25106" y1="90622" x2="48939" y2="95635"/>
                        <a14:foregroundMark x1="48939" y1="95635" x2="92662" y2="82781"/>
                        <a14:foregroundMark x1="92662" y1="82781" x2="99879" y2="97534"/>
                        <a14:foregroundMark x1="99879" y1="97534" x2="99879" y2="97534"/>
                        <a14:foregroundMark x1="6125" y1="62167" x2="2244" y2="96847"/>
                        <a14:foregroundMark x1="2244" y1="96847" x2="8369" y2="67300"/>
                        <a14:foregroundMark x1="8369" y1="67300" x2="8005" y2="65400"/>
                        <a14:foregroundMark x1="71437" y1="75303" x2="63918" y2="88561"/>
                        <a14:foregroundMark x1="63918" y1="88561" x2="77016" y2="91148"/>
                        <a14:foregroundMark x1="4002" y1="75101" x2="61" y2="80881"/>
                        <a14:foregroundMark x1="2062" y1="80881" x2="1759" y2="88723"/>
                        <a14:foregroundMark x1="1455" y1="85004" x2="5397" y2="99717"/>
                        <a14:foregroundMark x1="45785" y1="11439" x2="61431" y2="10873"/>
                        <a14:foregroundMark x1="45482" y1="11762" x2="63614" y2="11318"/>
                        <a14:foregroundMark x1="60825" y1="11196" x2="52881" y2="11196"/>
                        <a14:foregroundMark x1="60461" y1="10752" x2="44451" y2="11520"/>
                        <a14:backgroundMark x1="3153" y1="62611" x2="121" y2="77162"/>
                        <a14:backgroundMark x1="121" y1="77162" x2="1213" y2="65238"/>
                        <a14:backgroundMark x1="45603" y1="9984" x2="61613" y2="9539"/>
                        <a14:backgroundMark x1="60068" y1="10360" x2="65070" y2="10226"/>
                        <a14:backgroundMark x1="45482" y1="10752" x2="50509" y2="10617"/>
                      </a14:backgroundRemoval>
                    </a14:imgEffect>
                    <a14:imgEffect>
                      <a14:sharpenSoften amount="25000"/>
                    </a14:imgEffect>
                  </a14:imgLayer>
                </a14:imgProps>
              </a:ext>
              <a:ext uri="{28A0092B-C50C-407E-A947-70E740481C1C}">
                <a14:useLocalDpi xmlns:a14="http://schemas.microsoft.com/office/drawing/2010/main"/>
              </a:ext>
            </a:extLst>
          </a:blip>
          <a:stretch>
            <a:fillRect/>
          </a:stretch>
        </p:blipFill>
        <p:spPr>
          <a:xfrm>
            <a:off x="9764076" y="3205072"/>
            <a:ext cx="2450009" cy="3675014"/>
          </a:xfrm>
          <a:prstGeom prst="rect">
            <a:avLst/>
          </a:prstGeom>
          <a:effectLst>
            <a:softEdge rad="12700"/>
          </a:effectLst>
        </p:spPr>
      </p:pic>
      <p:grpSp>
        <p:nvGrpSpPr>
          <p:cNvPr id="89" name="Group 88">
            <a:extLst>
              <a:ext uri="{FF2B5EF4-FFF2-40B4-BE49-F238E27FC236}">
                <a16:creationId xmlns:a16="http://schemas.microsoft.com/office/drawing/2014/main" id="{427E771B-8FCE-D7AB-18D5-A114B4BF8B24}"/>
              </a:ext>
            </a:extLst>
          </p:cNvPr>
          <p:cNvGrpSpPr/>
          <p:nvPr/>
        </p:nvGrpSpPr>
        <p:grpSpPr>
          <a:xfrm>
            <a:off x="812633" y="2721252"/>
            <a:ext cx="2351135" cy="360000"/>
            <a:chOff x="588263" y="1217924"/>
            <a:chExt cx="2351135" cy="360000"/>
          </a:xfrm>
        </p:grpSpPr>
        <p:pic>
          <p:nvPicPr>
            <p:cNvPr id="90" name="Picture 89" descr="Zip Co logo SVG free download, id: 101874 - Brandlogos.net">
              <a:hlinkClick r:id="rId12"/>
              <a:extLst>
                <a:ext uri="{FF2B5EF4-FFF2-40B4-BE49-F238E27FC236}">
                  <a16:creationId xmlns:a16="http://schemas.microsoft.com/office/drawing/2014/main" id="{BBDF4C4F-6BE3-A6F8-76AE-86089447A5C9}"/>
                </a:ext>
              </a:extLst>
            </p:cNvP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91" name="TextBox 90">
              <a:extLst>
                <a:ext uri="{FF2B5EF4-FFF2-40B4-BE49-F238E27FC236}">
                  <a16:creationId xmlns:a16="http://schemas.microsoft.com/office/drawing/2014/main" id="{1C0F25BB-0773-B639-DB75-75D2F556AA24}"/>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92" name="Group 91">
            <a:extLst>
              <a:ext uri="{FF2B5EF4-FFF2-40B4-BE49-F238E27FC236}">
                <a16:creationId xmlns:a16="http://schemas.microsoft.com/office/drawing/2014/main" id="{8C4F1783-B88B-FE37-8CFC-08BAC1E9E289}"/>
              </a:ext>
            </a:extLst>
          </p:cNvPr>
          <p:cNvGrpSpPr/>
          <p:nvPr/>
        </p:nvGrpSpPr>
        <p:grpSpPr>
          <a:xfrm>
            <a:off x="3963537" y="2716039"/>
            <a:ext cx="2351135" cy="360000"/>
            <a:chOff x="588263" y="2177588"/>
            <a:chExt cx="2351135" cy="360000"/>
          </a:xfrm>
        </p:grpSpPr>
        <p:pic>
          <p:nvPicPr>
            <p:cNvPr id="93" name="Picture 92">
              <a:extLst>
                <a:ext uri="{FF2B5EF4-FFF2-40B4-BE49-F238E27FC236}">
                  <a16:creationId xmlns:a16="http://schemas.microsoft.com/office/drawing/2014/main" id="{F66DA6D6-E28C-6512-3CD8-C5AEE6544F12}"/>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94" name="TextBox 93">
              <a:extLst>
                <a:ext uri="{FF2B5EF4-FFF2-40B4-BE49-F238E27FC236}">
                  <a16:creationId xmlns:a16="http://schemas.microsoft.com/office/drawing/2014/main" id="{24B1936E-61FB-E8A8-F581-1BF2A881863B}"/>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95" name="Group 94">
            <a:extLst>
              <a:ext uri="{FF2B5EF4-FFF2-40B4-BE49-F238E27FC236}">
                <a16:creationId xmlns:a16="http://schemas.microsoft.com/office/drawing/2014/main" id="{1DBBF404-8DF2-93D5-3B7A-449003E17466}"/>
              </a:ext>
            </a:extLst>
          </p:cNvPr>
          <p:cNvGrpSpPr/>
          <p:nvPr/>
        </p:nvGrpSpPr>
        <p:grpSpPr>
          <a:xfrm>
            <a:off x="775894" y="5304171"/>
            <a:ext cx="2351135" cy="360000"/>
            <a:chOff x="588263" y="1697756"/>
            <a:chExt cx="2351135" cy="360000"/>
          </a:xfrm>
        </p:grpSpPr>
        <p:pic>
          <p:nvPicPr>
            <p:cNvPr id="96" name="Picture 95">
              <a:extLst>
                <a:ext uri="{FF2B5EF4-FFF2-40B4-BE49-F238E27FC236}">
                  <a16:creationId xmlns:a16="http://schemas.microsoft.com/office/drawing/2014/main" id="{A92A3EFA-FAA5-50B9-7B5B-DC24EE8902FC}"/>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97" name="TextBox 96">
              <a:extLst>
                <a:ext uri="{FF2B5EF4-FFF2-40B4-BE49-F238E27FC236}">
                  <a16:creationId xmlns:a16="http://schemas.microsoft.com/office/drawing/2014/main" id="{038DB0EE-94D3-A2A3-100E-8F9E42A9B094}"/>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98" name="Group 97">
            <a:extLst>
              <a:ext uri="{FF2B5EF4-FFF2-40B4-BE49-F238E27FC236}">
                <a16:creationId xmlns:a16="http://schemas.microsoft.com/office/drawing/2014/main" id="{2DCDEC3B-7F46-5192-5982-4E7B8BD30EE7}"/>
              </a:ext>
            </a:extLst>
          </p:cNvPr>
          <p:cNvGrpSpPr/>
          <p:nvPr/>
        </p:nvGrpSpPr>
        <p:grpSpPr>
          <a:xfrm>
            <a:off x="3947719" y="5297610"/>
            <a:ext cx="2351135" cy="360000"/>
            <a:chOff x="588263" y="3617084"/>
            <a:chExt cx="2351135" cy="360000"/>
          </a:xfrm>
        </p:grpSpPr>
        <p:pic>
          <p:nvPicPr>
            <p:cNvPr id="99" name="Picture 98">
              <a:extLst>
                <a:ext uri="{FF2B5EF4-FFF2-40B4-BE49-F238E27FC236}">
                  <a16:creationId xmlns:a16="http://schemas.microsoft.com/office/drawing/2014/main" id="{B9F6BF4C-485C-FB59-49CD-867F95642E1B}"/>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00" name="TextBox 99">
              <a:extLst>
                <a:ext uri="{FF2B5EF4-FFF2-40B4-BE49-F238E27FC236}">
                  <a16:creationId xmlns:a16="http://schemas.microsoft.com/office/drawing/2014/main" id="{A9D4448A-67BC-8805-703F-6E6A83DE4323}"/>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01" name="Group 100">
            <a:extLst>
              <a:ext uri="{FF2B5EF4-FFF2-40B4-BE49-F238E27FC236}">
                <a16:creationId xmlns:a16="http://schemas.microsoft.com/office/drawing/2014/main" id="{9A697C28-24DC-2221-E4D2-40BF4C1DA59D}"/>
              </a:ext>
            </a:extLst>
          </p:cNvPr>
          <p:cNvGrpSpPr/>
          <p:nvPr/>
        </p:nvGrpSpPr>
        <p:grpSpPr>
          <a:xfrm>
            <a:off x="7170895" y="2719631"/>
            <a:ext cx="2351135" cy="360000"/>
            <a:chOff x="588263" y="2657420"/>
            <a:chExt cx="2351135" cy="360000"/>
          </a:xfrm>
        </p:grpSpPr>
        <p:pic>
          <p:nvPicPr>
            <p:cNvPr id="102" name="Picture 101">
              <a:extLst>
                <a:ext uri="{FF2B5EF4-FFF2-40B4-BE49-F238E27FC236}">
                  <a16:creationId xmlns:a16="http://schemas.microsoft.com/office/drawing/2014/main" id="{CE946A70-766F-63FC-FBFF-2C7AA8EB5F15}"/>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03" name="TextBox 102">
              <a:extLst>
                <a:ext uri="{FF2B5EF4-FFF2-40B4-BE49-F238E27FC236}">
                  <a16:creationId xmlns:a16="http://schemas.microsoft.com/office/drawing/2014/main" id="{98FA873E-31F2-E9F2-DF00-7ACADA227A4E}"/>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04" name="Group 103">
            <a:extLst>
              <a:ext uri="{FF2B5EF4-FFF2-40B4-BE49-F238E27FC236}">
                <a16:creationId xmlns:a16="http://schemas.microsoft.com/office/drawing/2014/main" id="{538D174E-BF50-E686-9537-E94758BAE5FE}"/>
              </a:ext>
            </a:extLst>
          </p:cNvPr>
          <p:cNvGrpSpPr/>
          <p:nvPr/>
        </p:nvGrpSpPr>
        <p:grpSpPr>
          <a:xfrm>
            <a:off x="7146463" y="5307010"/>
            <a:ext cx="2351135" cy="360000"/>
            <a:chOff x="588263" y="1217924"/>
            <a:chExt cx="2351135" cy="360000"/>
          </a:xfrm>
        </p:grpSpPr>
        <p:pic>
          <p:nvPicPr>
            <p:cNvPr id="105" name="Picture 104" descr="Zip Co logo SVG free download, id: 101874 - Brandlogos.net">
              <a:hlinkClick r:id="rId12"/>
              <a:extLst>
                <a:ext uri="{FF2B5EF4-FFF2-40B4-BE49-F238E27FC236}">
                  <a16:creationId xmlns:a16="http://schemas.microsoft.com/office/drawing/2014/main" id="{A3EF7CE2-A6E5-A89E-4673-73C3C53313F8}"/>
                </a:ext>
              </a:extLst>
            </p:cNvP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06" name="TextBox 105">
              <a:extLst>
                <a:ext uri="{FF2B5EF4-FFF2-40B4-BE49-F238E27FC236}">
                  <a16:creationId xmlns:a16="http://schemas.microsoft.com/office/drawing/2014/main" id="{84CDABD5-DECD-94D9-BCDA-B884F46347B7}"/>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p>
          </p:txBody>
        </p:sp>
      </p:grpSp>
    </p:spTree>
    <p:extLst>
      <p:ext uri="{BB962C8B-B14F-4D97-AF65-F5344CB8AC3E}">
        <p14:creationId xmlns:p14="http://schemas.microsoft.com/office/powerpoint/2010/main" val="80628919"/>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385</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Product Marketing Manager at Microsoft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2025-02-11T17:06:47Z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