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5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037" autoAdjust="0"/>
  </p:normalViewPr>
  <p:slideViewPr>
    <p:cSldViewPr snapToGrid="0">
      <p:cViewPr varScale="1">
        <p:scale>
          <a:sx n="106" d="100"/>
          <a:sy n="106" d="100"/>
        </p:scale>
        <p:origin x="28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369716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90868" y="585788"/>
            <a:ext cx="11018520" cy="615553"/>
          </a:xfrm>
        </p:spPr>
        <p:txBody>
          <a:bodyPr/>
          <a:lstStyle>
            <a:lvl1pPr algn="ctr">
              <a:defRPr lang="en-US" sz="4000" b="1" kern="1200" cap="none" spc="-10" baseline="0" dirty="0" smtClean="0">
                <a:ln w="3175">
                  <a:noFill/>
                </a:ln>
                <a:gradFill>
                  <a:gsLst>
                    <a:gs pos="15000">
                      <a:srgbClr val="8DC8E8"/>
                    </a:gs>
                    <a:gs pos="85000">
                      <a:srgbClr val="D59ED7"/>
                    </a:gs>
                  </a:gsLst>
                  <a:lin ang="2700000" scaled="1"/>
                </a:gradFill>
                <a:effectLst/>
                <a:latin typeface="+mj-lt"/>
                <a:ea typeface="+mn-ea"/>
                <a:cs typeface="Segoe UI" pitchFamily="34" charset="0"/>
              </a:defRPr>
            </a:lvl1pPr>
          </a:lstStyle>
          <a:p>
            <a:r>
              <a:rPr lang="en-US"/>
              <a:t>Click to edit Master title style</a:t>
            </a:r>
          </a:p>
        </p:txBody>
      </p:sp>
    </p:spTree>
    <p:extLst>
      <p:ext uri="{BB962C8B-B14F-4D97-AF65-F5344CB8AC3E}">
        <p14:creationId xmlns:p14="http://schemas.microsoft.com/office/powerpoint/2010/main" val="3466109513"/>
      </p:ext>
    </p:extLst>
  </p:cSld>
  <p:clrMapOvr>
    <a:masterClrMapping/>
  </p:clrMapOvr>
  <p:transition>
    <p:fade/>
  </p:transition>
  <p:hf sldNum="0" hdr="0" ft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3273232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9740888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6177006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14565265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60822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78530197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7052856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72423676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1080922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18" Type="http://schemas.openxmlformats.org/officeDocument/2006/relationships/hyperlink" Target="https://copilot.microsoft.com/" TargetMode="External"/><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hyperlink" Target="https://support.microsoft.com/en-us/topic/overview-of-microsoft-365-chat-preview-5b00a52d-7296-48ee-b938-b95b7209f737" TargetMode="External"/><Relationship Id="rId17" Type="http://schemas.openxmlformats.org/officeDocument/2006/relationships/image" Target="../media/image18.png"/><Relationship Id="rId2" Type="http://schemas.openxmlformats.org/officeDocument/2006/relationships/image" Target="../media/image5.png"/><Relationship Id="rId16"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9.png"/><Relationship Id="rId11" Type="http://schemas.microsoft.com/office/2007/relationships/hdphoto" Target="../media/hdphoto2.wdp"/><Relationship Id="rId5" Type="http://schemas.openxmlformats.org/officeDocument/2006/relationships/image" Target="../media/image8.svg"/><Relationship Id="rId15" Type="http://schemas.openxmlformats.org/officeDocument/2006/relationships/image" Target="../media/image16.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E140-0F0E-9F70-207F-E4006CAC450C}"/>
              </a:ext>
            </a:extLst>
          </p:cNvPr>
          <p:cNvSpPr>
            <a:spLocks noGrp="1"/>
          </p:cNvSpPr>
          <p:nvPr>
            <p:ph type="title"/>
          </p:nvPr>
        </p:nvSpPr>
        <p:spPr>
          <a:xfrm>
            <a:off x="584199" y="387766"/>
            <a:ext cx="7045647" cy="526298"/>
          </a:xfrm>
        </p:spPr>
        <p:txBody>
          <a:bodyPr/>
          <a:lstStyle/>
          <a:p>
            <a:r>
              <a:rPr lang="en-US" sz="1800">
                <a:ln w="3175">
                  <a:noFill/>
                </a:ln>
                <a:ea typeface="+mn-ea"/>
                <a:cs typeface="Segoe UI" panose="020B0502040204020203" pitchFamily="34" charset="0"/>
              </a:rPr>
              <a:t>A </a:t>
            </a:r>
            <a:r>
              <a:rPr lang="en-US"/>
              <a:t>day in the life of a Product Marketing Manager at Microsoft</a:t>
            </a:r>
          </a:p>
        </p:txBody>
      </p:sp>
      <p:sp>
        <p:nvSpPr>
          <p:cNvPr id="4" name="Text Placeholder 3">
            <a:extLst>
              <a:ext uri="{FF2B5EF4-FFF2-40B4-BE49-F238E27FC236}">
                <a16:creationId xmlns:a16="http://schemas.microsoft.com/office/drawing/2014/main" id="{41E34FAD-277C-0AB1-C2CA-975598249DFB}"/>
              </a:ext>
            </a:extLst>
          </p:cNvPr>
          <p:cNvSpPr>
            <a:spLocks noGrp="1"/>
          </p:cNvSpPr>
          <p:nvPr>
            <p:ph type="body" sz="quarter" idx="17"/>
          </p:nvPr>
        </p:nvSpPr>
        <p:spPr>
          <a:xfrm>
            <a:off x="6519107" y="521099"/>
            <a:ext cx="3599821" cy="169277"/>
          </a:xfrm>
        </p:spPr>
        <p:txBody>
          <a:bodyPr/>
          <a:lstStyle/>
          <a:p>
            <a:pPr lvl="0"/>
            <a:r>
              <a:rPr lang="en-US"/>
              <a:t>  Copilot for Microsoft 365</a:t>
            </a:r>
            <a:endParaRPr lang="en-US" noProof="0"/>
          </a:p>
        </p:txBody>
      </p:sp>
      <p:sp>
        <p:nvSpPr>
          <p:cNvPr id="5" name="Text Placeholder 4">
            <a:extLst>
              <a:ext uri="{FF2B5EF4-FFF2-40B4-BE49-F238E27FC236}">
                <a16:creationId xmlns:a16="http://schemas.microsoft.com/office/drawing/2014/main" id="{DB84011F-6CC7-AEEA-7D02-BC20B8462017}"/>
              </a:ext>
            </a:extLst>
          </p:cNvPr>
          <p:cNvSpPr>
            <a:spLocks noGrp="1"/>
          </p:cNvSpPr>
          <p:nvPr>
            <p:ph type="body" sz="quarter" idx="11"/>
          </p:nvPr>
        </p:nvSpPr>
        <p:spPr>
          <a:xfrm>
            <a:off x="584200" y="1593881"/>
            <a:ext cx="976461" cy="345600"/>
          </a:xfrm>
        </p:spPr>
        <p:txBody>
          <a:bodyPr/>
          <a:lstStyle/>
          <a:p>
            <a:r>
              <a:rPr lang="en-US"/>
              <a:t>8:00 am</a:t>
            </a:r>
          </a:p>
        </p:txBody>
      </p:sp>
      <p:sp>
        <p:nvSpPr>
          <p:cNvPr id="6" name="Text Placeholder 5">
            <a:extLst>
              <a:ext uri="{FF2B5EF4-FFF2-40B4-BE49-F238E27FC236}">
                <a16:creationId xmlns:a16="http://schemas.microsoft.com/office/drawing/2014/main" id="{C84806D1-10C5-C9F7-A1B7-194AE94C0D35}"/>
              </a:ext>
            </a:extLst>
          </p:cNvPr>
          <p:cNvSpPr>
            <a:spLocks noGrp="1"/>
          </p:cNvSpPr>
          <p:nvPr>
            <p:ph type="body" sz="quarter" idx="18"/>
          </p:nvPr>
        </p:nvSpPr>
        <p:spPr>
          <a:xfrm>
            <a:off x="584200" y="2032188"/>
            <a:ext cx="2808000" cy="626701"/>
          </a:xfrm>
        </p:spPr>
        <p:txBody>
          <a:bodyPr>
            <a:normAutofit lnSpcReduction="100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A1A1A"/>
                </a:solidFill>
                <a:effectLst/>
                <a:uLnTx/>
                <a:uFillTx/>
                <a:latin typeface="Segoe UI"/>
                <a:ea typeface="Segoe UI" pitchFamily="34" charset="0"/>
                <a:cs typeface="Segoe UI" pitchFamily="34" charset="0"/>
              </a:rPr>
              <a:t>Andrea uses Copilot to catch up on unread email and chat messages. Copilot surfaces an ask from her communications lead for her to draft an announcement blog for the upcoming event.</a:t>
            </a:r>
          </a:p>
        </p:txBody>
      </p:sp>
      <p:sp>
        <p:nvSpPr>
          <p:cNvPr id="7" name="Text Placeholder 6">
            <a:extLst>
              <a:ext uri="{FF2B5EF4-FFF2-40B4-BE49-F238E27FC236}">
                <a16:creationId xmlns:a16="http://schemas.microsoft.com/office/drawing/2014/main" id="{C687A251-B0CC-E4BD-3E9B-4E53880DA2CB}"/>
              </a:ext>
            </a:extLst>
          </p:cNvPr>
          <p:cNvSpPr>
            <a:spLocks noGrp="1"/>
          </p:cNvSpPr>
          <p:nvPr>
            <p:ph type="body" sz="quarter" idx="21"/>
          </p:nvPr>
        </p:nvSpPr>
        <p:spPr>
          <a:xfrm>
            <a:off x="584200" y="3208260"/>
            <a:ext cx="2808000" cy="626701"/>
          </a:xfrm>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dirty="0">
                <a:solidFill>
                  <a:srgbClr val="1A1A1A"/>
                </a:solidFill>
                <a:latin typeface="Segoe UI"/>
                <a:cs typeface="+mn-cs"/>
              </a:rPr>
              <a:t>Example prompt: </a:t>
            </a:r>
            <a:r>
              <a:rPr kumimoji="0" lang="en-US" sz="900" b="1" i="0" u="none" strike="noStrike" kern="0" cap="none" spc="0" normalizeH="0" baseline="0" noProof="0" dirty="0">
                <a:ln>
                  <a:noFill/>
                </a:ln>
                <a:solidFill>
                  <a:srgbClr val="1A1A1A"/>
                </a:solidFill>
                <a:effectLst/>
                <a:uLnTx/>
                <a:uFillTx/>
                <a:latin typeface="Segoe UI"/>
                <a:ea typeface="+mn-ea"/>
                <a:cs typeface="+mn-cs"/>
              </a:rPr>
              <a:t>Catch up </a:t>
            </a:r>
            <a:r>
              <a:rPr kumimoji="0" lang="en-US" sz="900" b="0" i="0" u="none" strike="noStrike" kern="0" cap="none" spc="0" normalizeH="0" baseline="0" noProof="0" dirty="0">
                <a:ln>
                  <a:noFill/>
                </a:ln>
                <a:solidFill>
                  <a:srgbClr val="1A1A1A"/>
                </a:solidFill>
                <a:effectLst/>
                <a:uLnTx/>
                <a:uFillTx/>
                <a:latin typeface="Segoe UI"/>
                <a:ea typeface="+mn-ea"/>
                <a:cs typeface="+mn-cs"/>
              </a:rPr>
              <a:t>on email and Teams chats from the past day, highlighting the primary asks and open items.</a:t>
            </a:r>
          </a:p>
        </p:txBody>
      </p:sp>
      <p:sp>
        <p:nvSpPr>
          <p:cNvPr id="8" name="Text Placeholder 7">
            <a:extLst>
              <a:ext uri="{FF2B5EF4-FFF2-40B4-BE49-F238E27FC236}">
                <a16:creationId xmlns:a16="http://schemas.microsoft.com/office/drawing/2014/main" id="{76D781FE-7B0D-9625-9217-1EC856B25584}"/>
              </a:ext>
            </a:extLst>
          </p:cNvPr>
          <p:cNvSpPr>
            <a:spLocks noGrp="1"/>
          </p:cNvSpPr>
          <p:nvPr>
            <p:ph type="body" sz="quarter" idx="22"/>
          </p:nvPr>
        </p:nvSpPr>
        <p:spPr>
          <a:xfrm>
            <a:off x="3776898" y="1593881"/>
            <a:ext cx="976461" cy="345600"/>
          </a:xfrm>
        </p:spPr>
        <p:txBody>
          <a:bodyPr/>
          <a:lstStyle/>
          <a:p>
            <a:r>
              <a:rPr lang="en-US"/>
              <a:t>8:15 am</a:t>
            </a:r>
          </a:p>
        </p:txBody>
      </p:sp>
      <p:sp>
        <p:nvSpPr>
          <p:cNvPr id="9" name="Text Placeholder 8">
            <a:extLst>
              <a:ext uri="{FF2B5EF4-FFF2-40B4-BE49-F238E27FC236}">
                <a16:creationId xmlns:a16="http://schemas.microsoft.com/office/drawing/2014/main" id="{58B5340B-8964-2A5D-17CE-D6FA69C6B969}"/>
              </a:ext>
            </a:extLst>
          </p:cNvPr>
          <p:cNvSpPr>
            <a:spLocks noGrp="1"/>
          </p:cNvSpPr>
          <p:nvPr>
            <p:ph type="body" sz="quarter" idx="23"/>
          </p:nvPr>
        </p:nvSpPr>
        <p:spPr>
          <a:xfrm>
            <a:off x="3776898" y="2032188"/>
            <a:ext cx="2808000" cy="626701"/>
          </a:xfrm>
        </p:spPr>
        <p:txBody>
          <a:bodyPr>
            <a:normAutofit lnSpcReduction="100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Andrea</a:t>
            </a:r>
            <a:r>
              <a:rPr kumimoji="0" lang="en-US" sz="900" b="0" i="0" u="none" strike="noStrike" kern="0" cap="none" spc="0" normalizeH="0" baseline="0" noProof="0">
                <a:ln>
                  <a:noFill/>
                </a:ln>
                <a:solidFill>
                  <a:srgbClr val="1A1A1A"/>
                </a:solidFill>
                <a:effectLst/>
                <a:uLnTx/>
                <a:uFillTx/>
                <a:latin typeface="Segoe UI"/>
                <a:cs typeface="Segoe UI" pitchFamily="34" charset="0"/>
              </a:rPr>
              <a:t> receives the latest product planning deck from her engineering colleague. She opens the deck and uses Copilot in PowerPoint to summarize key points.</a:t>
            </a:r>
          </a:p>
        </p:txBody>
      </p:sp>
      <p:sp>
        <p:nvSpPr>
          <p:cNvPr id="10" name="Text Placeholder 9">
            <a:extLst>
              <a:ext uri="{FF2B5EF4-FFF2-40B4-BE49-F238E27FC236}">
                <a16:creationId xmlns:a16="http://schemas.microsoft.com/office/drawing/2014/main" id="{1CB6F861-A7AE-83CA-D021-797618667D30}"/>
              </a:ext>
            </a:extLst>
          </p:cNvPr>
          <p:cNvSpPr>
            <a:spLocks noGrp="1"/>
          </p:cNvSpPr>
          <p:nvPr>
            <p:ph type="body" sz="quarter" idx="24"/>
          </p:nvPr>
        </p:nvSpPr>
        <p:spPr>
          <a:xfrm>
            <a:off x="3719286" y="3208260"/>
            <a:ext cx="2808000" cy="626701"/>
          </a:xfrm>
        </p:spPr>
        <p:txBody>
          <a:bodyPr>
            <a:norm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a:solidFill>
                  <a:srgbClr val="1A1A1A"/>
                </a:solidFill>
                <a:latin typeface="Segoe UI"/>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a:t>
            </a:r>
            <a:r>
              <a:rPr kumimoji="0" lang="en-US" sz="900" b="0" i="0" u="none" strike="noStrike" kern="0" cap="none" spc="0" normalizeH="0" baseline="0" noProof="0">
                <a:ln>
                  <a:noFill/>
                </a:ln>
                <a:solidFill>
                  <a:srgbClr val="1A1A1A"/>
                </a:solidFill>
                <a:effectLst/>
                <a:uLnTx/>
                <a:uFillTx/>
                <a:latin typeface="Segoe UI"/>
                <a:ea typeface="+mn-ea"/>
                <a:cs typeface="+mn-cs"/>
              </a:rPr>
              <a:t> this presentation, highlighting upcoming product changes in the next few months.</a:t>
            </a: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sp>
        <p:nvSpPr>
          <p:cNvPr id="11" name="Text Placeholder 10">
            <a:extLst>
              <a:ext uri="{FF2B5EF4-FFF2-40B4-BE49-F238E27FC236}">
                <a16:creationId xmlns:a16="http://schemas.microsoft.com/office/drawing/2014/main" id="{7C5E5A53-5FC5-84B7-F63D-9CCDAE6001AF}"/>
              </a:ext>
            </a:extLst>
          </p:cNvPr>
          <p:cNvSpPr>
            <a:spLocks noGrp="1"/>
          </p:cNvSpPr>
          <p:nvPr>
            <p:ph type="body" sz="quarter" idx="25"/>
          </p:nvPr>
        </p:nvSpPr>
        <p:spPr>
          <a:xfrm>
            <a:off x="6969595" y="1593881"/>
            <a:ext cx="976461" cy="345600"/>
          </a:xfrm>
        </p:spPr>
        <p:txBody>
          <a:bodyPr/>
          <a:lstStyle/>
          <a:p>
            <a:r>
              <a:rPr lang="en-US"/>
              <a:t>9:00 am</a:t>
            </a:r>
          </a:p>
        </p:txBody>
      </p:sp>
      <p:sp>
        <p:nvSpPr>
          <p:cNvPr id="12" name="Text Placeholder 11">
            <a:extLst>
              <a:ext uri="{FF2B5EF4-FFF2-40B4-BE49-F238E27FC236}">
                <a16:creationId xmlns:a16="http://schemas.microsoft.com/office/drawing/2014/main" id="{C5356587-5632-3C87-24A0-D6740A691E70}"/>
              </a:ext>
            </a:extLst>
          </p:cNvPr>
          <p:cNvSpPr>
            <a:spLocks noGrp="1"/>
          </p:cNvSpPr>
          <p:nvPr>
            <p:ph type="body" sz="quarter" idx="26"/>
          </p:nvPr>
        </p:nvSpPr>
        <p:spPr>
          <a:xfrm>
            <a:off x="6969595" y="2032188"/>
            <a:ext cx="2808000" cy="626701"/>
          </a:xfrm>
        </p:spPr>
        <p:txBody>
          <a:bodyPr>
            <a:normAutofit lnSpcReduction="100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Now that she’s digested the technical details, </a:t>
            </a: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Andrea</a:t>
            </a:r>
            <a:r>
              <a:rPr kumimoji="0" lang="en-US" sz="900" b="0" i="0" u="none" strike="noStrike" kern="0" cap="none" spc="0" normalizeH="0" baseline="0" noProof="0">
                <a:ln>
                  <a:noFill/>
                </a:ln>
                <a:solidFill>
                  <a:srgbClr val="1A1A1A"/>
                </a:solidFill>
                <a:effectLst/>
                <a:uLnTx/>
                <a:uFillTx/>
                <a:latin typeface="Segoe UI"/>
                <a:cs typeface="Segoe UI" pitchFamily="34" charset="0"/>
              </a:rPr>
              <a:t> opens Word and uses Copilot in Word to draft an announcement blog, using the product planning deck as a source file.</a:t>
            </a:r>
          </a:p>
        </p:txBody>
      </p:sp>
      <p:sp>
        <p:nvSpPr>
          <p:cNvPr id="13" name="Text Placeholder 12">
            <a:extLst>
              <a:ext uri="{FF2B5EF4-FFF2-40B4-BE49-F238E27FC236}">
                <a16:creationId xmlns:a16="http://schemas.microsoft.com/office/drawing/2014/main" id="{F8A68087-4C2A-8C80-1B2F-D5B414A8C063}"/>
              </a:ext>
            </a:extLst>
          </p:cNvPr>
          <p:cNvSpPr>
            <a:spLocks noGrp="1"/>
          </p:cNvSpPr>
          <p:nvPr>
            <p:ph type="body" sz="quarter" idx="27"/>
          </p:nvPr>
        </p:nvSpPr>
        <p:spPr>
          <a:xfrm>
            <a:off x="6969595" y="3208260"/>
            <a:ext cx="2808000" cy="792441"/>
          </a:xfrm>
        </p:spPr>
        <p:txBody>
          <a:bodyPr>
            <a:norm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a:solidFill>
                  <a:srgbClr val="1A1A1A"/>
                </a:solidFill>
                <a:latin typeface="Segoe UI"/>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Draft an announcement blog</a:t>
            </a:r>
            <a:r>
              <a:rPr kumimoji="0" lang="en-US" sz="900" b="0" i="0" u="none" strike="noStrike" kern="0" cap="none" spc="0" normalizeH="0" baseline="0" noProof="0">
                <a:ln>
                  <a:noFill/>
                </a:ln>
                <a:solidFill>
                  <a:srgbClr val="1A1A1A"/>
                </a:solidFill>
                <a:effectLst/>
                <a:uLnTx/>
                <a:uFillTx/>
                <a:latin typeface="Segoe UI"/>
                <a:ea typeface="+mn-ea"/>
                <a:cs typeface="+mn-cs"/>
              </a:rPr>
              <a:t> with an introduction explaining the product, middle explaining new features, and conclusion based on [Q3CopilotPlanning].</a:t>
            </a: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sp>
        <p:nvSpPr>
          <p:cNvPr id="14" name="Text Placeholder 13">
            <a:extLst>
              <a:ext uri="{FF2B5EF4-FFF2-40B4-BE49-F238E27FC236}">
                <a16:creationId xmlns:a16="http://schemas.microsoft.com/office/drawing/2014/main" id="{13B24DC0-4EA0-DCEE-301E-D6C7802C41CA}"/>
              </a:ext>
            </a:extLst>
          </p:cNvPr>
          <p:cNvSpPr>
            <a:spLocks noGrp="1"/>
          </p:cNvSpPr>
          <p:nvPr>
            <p:ph type="body" sz="quarter" idx="28"/>
          </p:nvPr>
        </p:nvSpPr>
        <p:spPr>
          <a:xfrm>
            <a:off x="584200" y="4053821"/>
            <a:ext cx="976461" cy="345600"/>
          </a:xfrm>
        </p:spPr>
        <p:txBody>
          <a:bodyPr/>
          <a:lstStyle/>
          <a:p>
            <a:r>
              <a:rPr lang="en-US"/>
              <a:t>4:00 am</a:t>
            </a:r>
          </a:p>
        </p:txBody>
      </p:sp>
      <p:sp>
        <p:nvSpPr>
          <p:cNvPr id="15" name="Text Placeholder 14">
            <a:extLst>
              <a:ext uri="{FF2B5EF4-FFF2-40B4-BE49-F238E27FC236}">
                <a16:creationId xmlns:a16="http://schemas.microsoft.com/office/drawing/2014/main" id="{DBA11F43-EE75-972A-7DBC-CDFD294A4C87}"/>
              </a:ext>
            </a:extLst>
          </p:cNvPr>
          <p:cNvSpPr>
            <a:spLocks noGrp="1"/>
          </p:cNvSpPr>
          <p:nvPr>
            <p:ph type="body" sz="quarter" idx="29"/>
          </p:nvPr>
        </p:nvSpPr>
        <p:spPr>
          <a:xfrm>
            <a:off x="584200" y="4488366"/>
            <a:ext cx="2808000" cy="626701"/>
          </a:xfrm>
        </p:spPr>
        <p:txBody>
          <a:bodyPr>
            <a:normAutofit lnSpcReduction="100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With the announcement blog in good shape, </a:t>
            </a: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Andrea</a:t>
            </a:r>
            <a:r>
              <a:rPr kumimoji="0" lang="en-US" sz="900" b="0" i="0" u="none" strike="noStrike" kern="0" cap="none" spc="0" normalizeH="0" baseline="0" noProof="0">
                <a:ln>
                  <a:noFill/>
                </a:ln>
                <a:solidFill>
                  <a:srgbClr val="1A1A1A"/>
                </a:solidFill>
                <a:effectLst/>
                <a:uLnTx/>
                <a:uFillTx/>
                <a:latin typeface="Segoe UI"/>
                <a:cs typeface="Segoe UI" pitchFamily="34" charset="0"/>
              </a:rPr>
              <a:t> uses Copilot in Outlook to draft an email to her product, communications, and marketing stakeholders to review the announcement blog.</a:t>
            </a:r>
          </a:p>
        </p:txBody>
      </p:sp>
      <p:sp>
        <p:nvSpPr>
          <p:cNvPr id="16" name="Text Placeholder 15">
            <a:extLst>
              <a:ext uri="{FF2B5EF4-FFF2-40B4-BE49-F238E27FC236}">
                <a16:creationId xmlns:a16="http://schemas.microsoft.com/office/drawing/2014/main" id="{7C82C93F-78CD-75BA-9984-F25F8AB015A0}"/>
              </a:ext>
            </a:extLst>
          </p:cNvPr>
          <p:cNvSpPr>
            <a:spLocks noGrp="1"/>
          </p:cNvSpPr>
          <p:nvPr>
            <p:ph type="body" sz="quarter" idx="30"/>
          </p:nvPr>
        </p:nvSpPr>
        <p:spPr>
          <a:xfrm>
            <a:off x="584200" y="5789421"/>
            <a:ext cx="2808000" cy="626701"/>
          </a:xfrm>
        </p:spPr>
        <p:txBody>
          <a:bodyPr>
            <a:norm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a:solidFill>
                  <a:srgbClr val="1A1A1A"/>
                </a:solidFill>
                <a:latin typeface="Segoe UI"/>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Draft an email to my </a:t>
            </a:r>
            <a:r>
              <a:rPr kumimoji="0" lang="en-US" sz="900" b="0" i="0" u="none" strike="noStrike" kern="1200" cap="none" spc="0" normalizeH="0" baseline="0" noProof="0">
                <a:ln>
                  <a:noFill/>
                </a:ln>
                <a:solidFill>
                  <a:srgbClr val="000000"/>
                </a:solidFill>
                <a:effectLst/>
                <a:uLnTx/>
                <a:uFillTx/>
                <a:latin typeface="Segoe UI"/>
                <a:ea typeface="+mn-ea"/>
                <a:cs typeface="+mn-cs"/>
              </a:rPr>
              <a:t>colleagues asking for them to review my draft of the blog for the upcoming event by June 5.</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17" name="Text Placeholder 16">
            <a:extLst>
              <a:ext uri="{FF2B5EF4-FFF2-40B4-BE49-F238E27FC236}">
                <a16:creationId xmlns:a16="http://schemas.microsoft.com/office/drawing/2014/main" id="{E49BC632-6598-9727-5555-087785EE84A6}"/>
              </a:ext>
            </a:extLst>
          </p:cNvPr>
          <p:cNvSpPr>
            <a:spLocks noGrp="1"/>
          </p:cNvSpPr>
          <p:nvPr>
            <p:ph type="body" sz="quarter" idx="31"/>
          </p:nvPr>
        </p:nvSpPr>
        <p:spPr>
          <a:xfrm>
            <a:off x="3776898" y="4053821"/>
            <a:ext cx="976461" cy="345600"/>
          </a:xfrm>
        </p:spPr>
        <p:txBody>
          <a:bodyPr/>
          <a:lstStyle/>
          <a:p>
            <a:r>
              <a:rPr lang="en-US"/>
              <a:t>2:00 pm</a:t>
            </a:r>
          </a:p>
        </p:txBody>
      </p:sp>
      <p:sp>
        <p:nvSpPr>
          <p:cNvPr id="18" name="Text Placeholder 17">
            <a:extLst>
              <a:ext uri="{FF2B5EF4-FFF2-40B4-BE49-F238E27FC236}">
                <a16:creationId xmlns:a16="http://schemas.microsoft.com/office/drawing/2014/main" id="{5B4EB007-A763-3282-BF53-A59C8EF071B4}"/>
              </a:ext>
            </a:extLst>
          </p:cNvPr>
          <p:cNvSpPr>
            <a:spLocks noGrp="1"/>
          </p:cNvSpPr>
          <p:nvPr>
            <p:ph type="body" sz="quarter" idx="32"/>
          </p:nvPr>
        </p:nvSpPr>
        <p:spPr>
          <a:xfrm>
            <a:off x="3776898" y="4488366"/>
            <a:ext cx="2808000" cy="626701"/>
          </a:xfrm>
        </p:spPr>
        <p:txBody>
          <a:bodyPr>
            <a:normAutofit lnSpcReduction="100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Switching over to Teams, </a:t>
            </a: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Andrea</a:t>
            </a:r>
            <a:r>
              <a:rPr kumimoji="0" lang="en-US" sz="900" b="0" i="0" u="none" strike="noStrike" kern="0" cap="none" spc="0" normalizeH="0" baseline="0" noProof="0">
                <a:ln>
                  <a:noFill/>
                </a:ln>
                <a:solidFill>
                  <a:srgbClr val="1A1A1A"/>
                </a:solidFill>
                <a:effectLst/>
                <a:uLnTx/>
                <a:uFillTx/>
                <a:latin typeface="Segoe UI"/>
                <a:cs typeface="Segoe UI" pitchFamily="34" charset="0"/>
              </a:rPr>
              <a:t> takes her 1:1 meeting with her manager. Copilot in Teams helps her take meeting notes and record action items so she can focus on her conversation.</a:t>
            </a:r>
          </a:p>
        </p:txBody>
      </p:sp>
      <p:sp>
        <p:nvSpPr>
          <p:cNvPr id="19" name="Text Placeholder 18">
            <a:extLst>
              <a:ext uri="{FF2B5EF4-FFF2-40B4-BE49-F238E27FC236}">
                <a16:creationId xmlns:a16="http://schemas.microsoft.com/office/drawing/2014/main" id="{52409A8B-E4E1-51E3-52CA-788A7DCFCDFB}"/>
              </a:ext>
            </a:extLst>
          </p:cNvPr>
          <p:cNvSpPr>
            <a:spLocks noGrp="1"/>
          </p:cNvSpPr>
          <p:nvPr>
            <p:ph type="body" sz="quarter" idx="33"/>
          </p:nvPr>
        </p:nvSpPr>
        <p:spPr>
          <a:xfrm>
            <a:off x="3719286" y="5789421"/>
            <a:ext cx="2808000" cy="626701"/>
          </a:xfrm>
        </p:spPr>
        <p:txBody>
          <a:bodyPr>
            <a:norm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a:solidFill>
                  <a:srgbClr val="1A1A1A"/>
                </a:solidFill>
                <a:latin typeface="Segoe UI"/>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What were the action items </a:t>
            </a:r>
            <a:r>
              <a:rPr kumimoji="0" lang="en-US" sz="900" b="0" i="0" u="none" strike="noStrike" kern="0" cap="none" spc="0" normalizeH="0" baseline="0" noProof="0">
                <a:ln>
                  <a:noFill/>
                </a:ln>
                <a:solidFill>
                  <a:srgbClr val="1A1A1A"/>
                </a:solidFill>
                <a:effectLst/>
                <a:uLnTx/>
                <a:uFillTx/>
                <a:latin typeface="Segoe UI"/>
                <a:ea typeface="+mn-ea"/>
                <a:cs typeface="+mn-cs"/>
              </a:rPr>
              <a:t>from the meeting?</a:t>
            </a:r>
          </a:p>
          <a:p>
            <a:pPr lvl="0"/>
            <a:endParaRPr lang="en-US" noProof="0"/>
          </a:p>
        </p:txBody>
      </p:sp>
      <p:sp>
        <p:nvSpPr>
          <p:cNvPr id="20" name="Text Placeholder 19">
            <a:extLst>
              <a:ext uri="{FF2B5EF4-FFF2-40B4-BE49-F238E27FC236}">
                <a16:creationId xmlns:a16="http://schemas.microsoft.com/office/drawing/2014/main" id="{D6287BFC-5146-4C3B-851A-C64ECE5C841F}"/>
              </a:ext>
            </a:extLst>
          </p:cNvPr>
          <p:cNvSpPr>
            <a:spLocks noGrp="1"/>
          </p:cNvSpPr>
          <p:nvPr>
            <p:ph type="body" sz="quarter" idx="34"/>
          </p:nvPr>
        </p:nvSpPr>
        <p:spPr>
          <a:xfrm>
            <a:off x="6969595" y="4053821"/>
            <a:ext cx="976461" cy="345600"/>
          </a:xfrm>
        </p:spPr>
        <p:txBody>
          <a:bodyPr/>
          <a:lstStyle/>
          <a:p>
            <a:r>
              <a:rPr lang="en-US"/>
              <a:t>11:00 am</a:t>
            </a:r>
          </a:p>
        </p:txBody>
      </p:sp>
      <p:sp>
        <p:nvSpPr>
          <p:cNvPr id="21" name="Text Placeholder 20">
            <a:extLst>
              <a:ext uri="{FF2B5EF4-FFF2-40B4-BE49-F238E27FC236}">
                <a16:creationId xmlns:a16="http://schemas.microsoft.com/office/drawing/2014/main" id="{25BD0FF3-A9AA-30B3-FEE1-50E62B1FEFCC}"/>
              </a:ext>
            </a:extLst>
          </p:cNvPr>
          <p:cNvSpPr>
            <a:spLocks noGrp="1"/>
          </p:cNvSpPr>
          <p:nvPr>
            <p:ph type="body" sz="quarter" idx="35"/>
          </p:nvPr>
        </p:nvSpPr>
        <p:spPr>
          <a:xfrm>
            <a:off x="6969595" y="4488366"/>
            <a:ext cx="2808000" cy="926400"/>
          </a:xfrm>
        </p:spPr>
        <p:txBody>
          <a:bodyPr>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Andrea</a:t>
            </a:r>
            <a:r>
              <a:rPr kumimoji="0" lang="en-US" sz="900" b="0" i="0" u="none" strike="noStrike" kern="0" cap="none" spc="0" normalizeH="0" baseline="0" noProof="0">
                <a:ln>
                  <a:noFill/>
                </a:ln>
                <a:solidFill>
                  <a:srgbClr val="1A1A1A"/>
                </a:solidFill>
                <a:effectLst/>
                <a:uLnTx/>
                <a:uFillTx/>
                <a:latin typeface="Segoe UI"/>
                <a:cs typeface="Segoe UI" pitchFamily="34" charset="0"/>
              </a:rPr>
              <a:t> wants to add some background information to the blog intro. She prompts Copilot for relevant industry articles from analysts. Copilot summarizes each article and provides links to the sources.</a:t>
            </a:r>
          </a:p>
        </p:txBody>
      </p:sp>
      <p:sp>
        <p:nvSpPr>
          <p:cNvPr id="22" name="Text Placeholder 21">
            <a:extLst>
              <a:ext uri="{FF2B5EF4-FFF2-40B4-BE49-F238E27FC236}">
                <a16:creationId xmlns:a16="http://schemas.microsoft.com/office/drawing/2014/main" id="{07C22E58-BEB4-4F59-5C71-607672B4A5F9}"/>
              </a:ext>
            </a:extLst>
          </p:cNvPr>
          <p:cNvSpPr>
            <a:spLocks noGrp="1"/>
          </p:cNvSpPr>
          <p:nvPr>
            <p:ph type="body" sz="quarter" idx="36"/>
          </p:nvPr>
        </p:nvSpPr>
        <p:spPr>
          <a:xfrm>
            <a:off x="6969595" y="5789421"/>
            <a:ext cx="2808000" cy="626701"/>
          </a:xfrm>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a:solidFill>
                  <a:srgbClr val="1A1A1A"/>
                </a:solidFill>
                <a:latin typeface="Segoe UI"/>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What are some recent trends </a:t>
            </a:r>
            <a:r>
              <a:rPr kumimoji="0" lang="en-US" sz="900" b="0" i="0" u="none" strike="noStrike" kern="1200" cap="none" spc="0" normalizeH="0" baseline="0" noProof="0">
                <a:ln>
                  <a:noFill/>
                </a:ln>
                <a:solidFill>
                  <a:srgbClr val="000000"/>
                </a:solidFill>
                <a:effectLst/>
                <a:uLnTx/>
                <a:uFillTx/>
                <a:latin typeface="Segoe UI"/>
                <a:ea typeface="+mn-ea"/>
                <a:cs typeface="+mn-cs"/>
              </a:rPr>
              <a:t>on generative AI for work from well known industry analysts and influencers?</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127" name="Text Placeholder 126">
            <a:extLst>
              <a:ext uri="{FF2B5EF4-FFF2-40B4-BE49-F238E27FC236}">
                <a16:creationId xmlns:a16="http://schemas.microsoft.com/office/drawing/2014/main" id="{EFA26FAA-3E2E-E62B-DE06-5E3B6C751931}"/>
              </a:ext>
            </a:extLst>
          </p:cNvPr>
          <p:cNvSpPr>
            <a:spLocks noGrp="1"/>
          </p:cNvSpPr>
          <p:nvPr>
            <p:ph type="body" sz="quarter" idx="37"/>
          </p:nvPr>
        </p:nvSpPr>
        <p:spPr>
          <a:xfrm>
            <a:off x="10430234" y="521099"/>
            <a:ext cx="1456966" cy="175614"/>
          </a:xfrm>
        </p:spPr>
        <p:txBody>
          <a:bodyPr/>
          <a:lstStyle/>
          <a:p>
            <a:r>
              <a:rPr lang="en-US"/>
              <a:t>Buy</a:t>
            </a:r>
          </a:p>
        </p:txBody>
      </p:sp>
      <p:sp>
        <p:nvSpPr>
          <p:cNvPr id="78" name="Text Placeholder 77">
            <a:extLst>
              <a:ext uri="{FF2B5EF4-FFF2-40B4-BE49-F238E27FC236}">
                <a16:creationId xmlns:a16="http://schemas.microsoft.com/office/drawing/2014/main" id="{DD28AFAD-B655-1D87-26DF-C110A6E1EDA7}"/>
              </a:ext>
            </a:extLst>
          </p:cNvPr>
          <p:cNvSpPr>
            <a:spLocks noGrp="1"/>
          </p:cNvSpPr>
          <p:nvPr>
            <p:ph type="body" sz="quarter" idx="38"/>
          </p:nvPr>
        </p:nvSpPr>
        <p:spPr>
          <a:solidFill>
            <a:srgbClr val="0078D4"/>
          </a:solidFill>
        </p:spPr>
        <p:txBody>
          <a:bodyPr/>
          <a:lstStyle/>
          <a:p>
            <a:endParaRPr lang="en-US"/>
          </a:p>
        </p:txBody>
      </p:sp>
      <p:sp>
        <p:nvSpPr>
          <p:cNvPr id="79" name="Text Placeholder 78">
            <a:extLst>
              <a:ext uri="{FF2B5EF4-FFF2-40B4-BE49-F238E27FC236}">
                <a16:creationId xmlns:a16="http://schemas.microsoft.com/office/drawing/2014/main" id="{0931AEC8-8035-3ACF-ABBD-964388DFF546}"/>
              </a:ext>
            </a:extLst>
          </p:cNvPr>
          <p:cNvSpPr>
            <a:spLocks noGrp="1"/>
          </p:cNvSpPr>
          <p:nvPr>
            <p:ph type="body" sz="quarter" idx="39"/>
          </p:nvPr>
        </p:nvSpPr>
        <p:spPr/>
        <p:txBody>
          <a:bodyPr/>
          <a:lstStyle/>
          <a:p>
            <a:endParaRPr lang="en-US"/>
          </a:p>
        </p:txBody>
      </p:sp>
      <p:sp>
        <p:nvSpPr>
          <p:cNvPr id="80" name="Text Placeholder 79">
            <a:extLst>
              <a:ext uri="{FF2B5EF4-FFF2-40B4-BE49-F238E27FC236}">
                <a16:creationId xmlns:a16="http://schemas.microsoft.com/office/drawing/2014/main" id="{3238A71D-E4A5-76E9-B822-4FAB911F9794}"/>
              </a:ext>
            </a:extLst>
          </p:cNvPr>
          <p:cNvSpPr>
            <a:spLocks noGrp="1"/>
          </p:cNvSpPr>
          <p:nvPr>
            <p:ph type="body" sz="quarter" idx="40"/>
          </p:nvPr>
        </p:nvSpPr>
        <p:spPr/>
        <p:txBody>
          <a:bodyPr/>
          <a:lstStyle/>
          <a:p>
            <a:endParaRPr lang="en-US"/>
          </a:p>
        </p:txBody>
      </p:sp>
      <p:sp>
        <p:nvSpPr>
          <p:cNvPr id="24" name="Rectangle: Rounded Corners 6">
            <a:extLst>
              <a:ext uri="{FF2B5EF4-FFF2-40B4-BE49-F238E27FC236}">
                <a16:creationId xmlns:a16="http://schemas.microsoft.com/office/drawing/2014/main" id="{24C61D65-4D21-3022-59D5-B17174D818BE}"/>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5" name="Group 24">
            <a:extLst>
              <a:ext uri="{FF2B5EF4-FFF2-40B4-BE49-F238E27FC236}">
                <a16:creationId xmlns:a16="http://schemas.microsoft.com/office/drawing/2014/main" id="{7DAE3C5E-89B5-E636-A20B-FFEE1F732162}"/>
              </a:ext>
            </a:extLst>
          </p:cNvPr>
          <p:cNvGrpSpPr/>
          <p:nvPr/>
        </p:nvGrpSpPr>
        <p:grpSpPr>
          <a:xfrm>
            <a:off x="1286540" y="1134767"/>
            <a:ext cx="1571031" cy="216000"/>
            <a:chOff x="1372194" y="969899"/>
            <a:chExt cx="1571031" cy="216000"/>
          </a:xfrm>
        </p:grpSpPr>
        <p:sp>
          <p:nvSpPr>
            <p:cNvPr id="26" name="Rectangle: Rounded Corners 6">
              <a:extLst>
                <a:ext uri="{FF2B5EF4-FFF2-40B4-BE49-F238E27FC236}">
                  <a16:creationId xmlns:a16="http://schemas.microsoft.com/office/drawing/2014/main" id="{1BB1AFEC-91A3-8183-EB2B-18C2CEB95C34}"/>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~90 minutes per week</a:t>
              </a:r>
            </a:p>
          </p:txBody>
        </p:sp>
        <p:pic>
          <p:nvPicPr>
            <p:cNvPr id="27" name="Graphic 26">
              <a:extLst>
                <a:ext uri="{FF2B5EF4-FFF2-40B4-BE49-F238E27FC236}">
                  <a16:creationId xmlns:a16="http://schemas.microsoft.com/office/drawing/2014/main" id="{12644B79-A73A-65A9-88DB-F6FB7122F1B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21924" y="1005899"/>
              <a:ext cx="144000" cy="144000"/>
            </a:xfrm>
            <a:prstGeom prst="rect">
              <a:avLst/>
            </a:prstGeom>
          </p:spPr>
        </p:pic>
      </p:grpSp>
      <p:grpSp>
        <p:nvGrpSpPr>
          <p:cNvPr id="28" name="Group 27">
            <a:extLst>
              <a:ext uri="{FF2B5EF4-FFF2-40B4-BE49-F238E27FC236}">
                <a16:creationId xmlns:a16="http://schemas.microsoft.com/office/drawing/2014/main" id="{8CD095EB-ECEC-F1B9-6B9B-C0309358F747}"/>
              </a:ext>
            </a:extLst>
          </p:cNvPr>
          <p:cNvGrpSpPr/>
          <p:nvPr/>
        </p:nvGrpSpPr>
        <p:grpSpPr>
          <a:xfrm>
            <a:off x="5754503" y="1134767"/>
            <a:ext cx="2325078" cy="216000"/>
            <a:chOff x="6235579" y="969899"/>
            <a:chExt cx="2325078" cy="216000"/>
          </a:xfrm>
        </p:grpSpPr>
        <p:sp>
          <p:nvSpPr>
            <p:cNvPr id="29" name="Rectangle: Rounded Corners 6">
              <a:extLst>
                <a:ext uri="{FF2B5EF4-FFF2-40B4-BE49-F238E27FC236}">
                  <a16:creationId xmlns:a16="http://schemas.microsoft.com/office/drawing/2014/main" id="{D882300C-8679-FBB3-3D54-95F6DB50F154}"/>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Job satisfaction and output</a:t>
              </a:r>
            </a:p>
          </p:txBody>
        </p:sp>
        <p:pic>
          <p:nvPicPr>
            <p:cNvPr id="30" name="Graphic 29">
              <a:extLst>
                <a:ext uri="{FF2B5EF4-FFF2-40B4-BE49-F238E27FC236}">
                  <a16:creationId xmlns:a16="http://schemas.microsoft.com/office/drawing/2014/main" id="{29BA9ADA-911E-554A-FE73-A1E4B242CFC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82712" y="1005899"/>
              <a:ext cx="144000" cy="144000"/>
            </a:xfrm>
            <a:prstGeom prst="rect">
              <a:avLst/>
            </a:prstGeom>
          </p:spPr>
        </p:pic>
      </p:grpSp>
      <p:grpSp>
        <p:nvGrpSpPr>
          <p:cNvPr id="31" name="Group 30">
            <a:extLst>
              <a:ext uri="{FF2B5EF4-FFF2-40B4-BE49-F238E27FC236}">
                <a16:creationId xmlns:a16="http://schemas.microsoft.com/office/drawing/2014/main" id="{673484B8-92B4-AAA9-6685-5273A4CEA6B5}"/>
              </a:ext>
            </a:extLst>
          </p:cNvPr>
          <p:cNvGrpSpPr/>
          <p:nvPr/>
        </p:nvGrpSpPr>
        <p:grpSpPr>
          <a:xfrm>
            <a:off x="2908241" y="1134767"/>
            <a:ext cx="2795593" cy="216000"/>
            <a:chOff x="3133720" y="969899"/>
            <a:chExt cx="2795593" cy="216000"/>
          </a:xfrm>
        </p:grpSpPr>
        <p:sp>
          <p:nvSpPr>
            <p:cNvPr id="32" name="Rectangle: Rounded Corners 6">
              <a:extLst>
                <a:ext uri="{FF2B5EF4-FFF2-40B4-BE49-F238E27FC236}">
                  <a16:creationId xmlns:a16="http://schemas.microsoft.com/office/drawing/2014/main" id="{8D707D8E-6985-52DF-6D4A-5891B3CD13DC}"/>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Creative solutions</a:t>
              </a:r>
            </a:p>
          </p:txBody>
        </p:sp>
        <p:pic>
          <p:nvPicPr>
            <p:cNvPr id="33" name="Graphic 32">
              <a:extLst>
                <a:ext uri="{FF2B5EF4-FFF2-40B4-BE49-F238E27FC236}">
                  <a16:creationId xmlns:a16="http://schemas.microsoft.com/office/drawing/2014/main" id="{4840AC92-4263-7231-2354-7F913F011CD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93555" y="1005899"/>
              <a:ext cx="144000" cy="144000"/>
            </a:xfrm>
            <a:prstGeom prst="rect">
              <a:avLst/>
            </a:prstGeom>
          </p:spPr>
        </p:pic>
      </p:grpSp>
      <p:grpSp>
        <p:nvGrpSpPr>
          <p:cNvPr id="37" name="Group 36">
            <a:extLst>
              <a:ext uri="{FF2B5EF4-FFF2-40B4-BE49-F238E27FC236}">
                <a16:creationId xmlns:a16="http://schemas.microsoft.com/office/drawing/2014/main" id="{6F893EE2-4854-68AF-DAC4-26603A71957A}"/>
              </a:ext>
            </a:extLst>
          </p:cNvPr>
          <p:cNvGrpSpPr/>
          <p:nvPr/>
        </p:nvGrpSpPr>
        <p:grpSpPr>
          <a:xfrm>
            <a:off x="10430234" y="1462475"/>
            <a:ext cx="1461442" cy="1798206"/>
            <a:chOff x="10430234" y="1462475"/>
            <a:chExt cx="1461442" cy="1798206"/>
          </a:xfrm>
        </p:grpSpPr>
        <p:sp>
          <p:nvSpPr>
            <p:cNvPr id="38" name="TextBox 37">
              <a:extLst>
                <a:ext uri="{FF2B5EF4-FFF2-40B4-BE49-F238E27FC236}">
                  <a16:creationId xmlns:a16="http://schemas.microsoft.com/office/drawing/2014/main" id="{693EB0DA-9DAF-ACBC-FD82-1D2B7CE40A69}"/>
                </a:ext>
              </a:extLst>
            </p:cNvPr>
            <p:cNvSpPr txBox="1"/>
            <p:nvPr/>
          </p:nvSpPr>
          <p:spPr>
            <a:xfrm>
              <a:off x="10430234" y="1462475"/>
              <a:ext cx="146144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Andrea </a:t>
              </a: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is a Sr. Product Marketing Manager</a:t>
              </a:r>
              <a:endParaRPr kumimoji="0" lang="en-US" sz="20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C0FE8E2A-10D9-A18D-D730-755FA3194A9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985891"/>
              <a:ext cx="274790" cy="274790"/>
            </a:xfrm>
            <a:prstGeom prst="rect">
              <a:avLst/>
            </a:prstGeom>
          </p:spPr>
        </p:pic>
      </p:grpSp>
      <p:pic>
        <p:nvPicPr>
          <p:cNvPr id="23" name="Picture 22" descr="A person smiling at camera&#10;&#10;Description automatically generated">
            <a:extLst>
              <a:ext uri="{FF2B5EF4-FFF2-40B4-BE49-F238E27FC236}">
                <a16:creationId xmlns:a16="http://schemas.microsoft.com/office/drawing/2014/main" id="{2827C040-B5FD-4EE8-993E-29B6BA34534F}"/>
              </a:ext>
            </a:extLst>
          </p:cNvPr>
          <p:cNvPicPr>
            <a:picLocks noChangeAspect="1"/>
          </p:cNvPicPr>
          <p:nvPr/>
        </p:nvPicPr>
        <p:blipFill>
          <a:blip r:embed="rId10" cstate="screen">
            <a:extLst>
              <a:ext uri="{BEBA8EAE-BF5A-486C-A8C5-ECC9F3942E4B}">
                <a14:imgProps xmlns:a14="http://schemas.microsoft.com/office/drawing/2010/main">
                  <a14:imgLayer r:embed="rId11">
                    <a14:imgEffect>
                      <a14:backgroundRemoval t="9984" b="99717" l="61" r="99879">
                        <a14:foregroundMark x1="21953" y1="55618" x2="4047" y2="63318"/>
                        <a14:foregroundMark x1="1714" y1="74515" x2="485" y2="83751"/>
                        <a14:foregroundMark x1="485" y1="83751" x2="8672" y2="99717"/>
                        <a14:foregroundMark x1="8672" y1="99717" x2="82535" y2="99192"/>
                        <a14:foregroundMark x1="82535" y1="99192" x2="98484" y2="76233"/>
                        <a14:foregroundMark x1="98484" y1="76233" x2="94785" y2="59863"/>
                        <a14:foregroundMark x1="94785" y1="59863" x2="33050" y2="53678"/>
                        <a14:foregroundMark x1="33050" y1="53678" x2="21953" y2="55618"/>
                        <a14:foregroundMark x1="5397" y1="61924" x2="849" y2="89976"/>
                        <a14:foregroundMark x1="849" y1="89976" x2="13766" y2="70170"/>
                        <a14:foregroundMark x1="13766" y1="70170" x2="4245" y2="88521"/>
                        <a14:foregroundMark x1="4245" y1="88521" x2="16859" y2="75627"/>
                        <a14:foregroundMark x1="16859" y1="75627" x2="25106" y2="90622"/>
                        <a14:foregroundMark x1="25106" y1="90622" x2="48939" y2="95635"/>
                        <a14:foregroundMark x1="48939" y1="95635" x2="92662" y2="82781"/>
                        <a14:foregroundMark x1="92662" y1="82781" x2="99879" y2="97534"/>
                        <a14:foregroundMark x1="99879" y1="97534" x2="99879" y2="97534"/>
                        <a14:foregroundMark x1="6125" y1="62167" x2="2244" y2="96847"/>
                        <a14:foregroundMark x1="2244" y1="96847" x2="8369" y2="67300"/>
                        <a14:foregroundMark x1="8369" y1="67300" x2="8005" y2="65400"/>
                        <a14:foregroundMark x1="71437" y1="75303" x2="63918" y2="88561"/>
                        <a14:foregroundMark x1="63918" y1="88561" x2="77016" y2="91148"/>
                        <a14:foregroundMark x1="4002" y1="75101" x2="61" y2="80881"/>
                        <a14:foregroundMark x1="2062" y1="80881" x2="1759" y2="88723"/>
                        <a14:foregroundMark x1="1455" y1="85004" x2="5397" y2="99717"/>
                        <a14:foregroundMark x1="45785" y1="11439" x2="61431" y2="10873"/>
                        <a14:foregroundMark x1="45482" y1="11762" x2="63614" y2="11318"/>
                        <a14:foregroundMark x1="60825" y1="11196" x2="52881" y2="11196"/>
                        <a14:foregroundMark x1="60461" y1="10752" x2="44451" y2="11520"/>
                        <a14:backgroundMark x1="3153" y1="62611" x2="121" y2="77162"/>
                        <a14:backgroundMark x1="121" y1="77162" x2="1213" y2="65238"/>
                        <a14:backgroundMark x1="45603" y1="9984" x2="61613" y2="9539"/>
                        <a14:backgroundMark x1="60068" y1="10360" x2="65070" y2="10226"/>
                        <a14:backgroundMark x1="45482" y1="10752" x2="50509" y2="10617"/>
                      </a14:backgroundRemoval>
                    </a14:imgEffect>
                    <a14:imgEffect>
                      <a14:sharpenSoften amount="25000"/>
                    </a14:imgEffect>
                  </a14:imgLayer>
                </a14:imgProps>
              </a:ext>
              <a:ext uri="{28A0092B-C50C-407E-A947-70E740481C1C}">
                <a14:useLocalDpi xmlns:a14="http://schemas.microsoft.com/office/drawing/2010/main"/>
              </a:ext>
            </a:extLst>
          </a:blip>
          <a:stretch>
            <a:fillRect/>
          </a:stretch>
        </p:blipFill>
        <p:spPr>
          <a:xfrm>
            <a:off x="9764076" y="3205072"/>
            <a:ext cx="2450009" cy="3675014"/>
          </a:xfrm>
          <a:prstGeom prst="rect">
            <a:avLst/>
          </a:prstGeom>
          <a:effectLst>
            <a:softEdge rad="12700"/>
          </a:effectLst>
        </p:spPr>
      </p:pic>
      <p:grpSp>
        <p:nvGrpSpPr>
          <p:cNvPr id="89" name="Group 88">
            <a:extLst>
              <a:ext uri="{FF2B5EF4-FFF2-40B4-BE49-F238E27FC236}">
                <a16:creationId xmlns:a16="http://schemas.microsoft.com/office/drawing/2014/main" id="{427E771B-8FCE-D7AB-18D5-A114B4BF8B24}"/>
              </a:ext>
            </a:extLst>
          </p:cNvPr>
          <p:cNvGrpSpPr/>
          <p:nvPr/>
        </p:nvGrpSpPr>
        <p:grpSpPr>
          <a:xfrm>
            <a:off x="812633" y="2721252"/>
            <a:ext cx="2351135" cy="360000"/>
            <a:chOff x="588263" y="1217924"/>
            <a:chExt cx="2351135" cy="360000"/>
          </a:xfrm>
        </p:grpSpPr>
        <p:pic>
          <p:nvPicPr>
            <p:cNvPr id="90" name="Picture 89" descr="Zip Co logo SVG free download, id: 101874 - Brandlogos.net">
              <a:hlinkClick r:id="rId12"/>
              <a:extLst>
                <a:ext uri="{FF2B5EF4-FFF2-40B4-BE49-F238E27FC236}">
                  <a16:creationId xmlns:a16="http://schemas.microsoft.com/office/drawing/2014/main" id="{BBDF4C4F-6BE3-A6F8-76AE-86089447A5C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91" name="TextBox 90">
              <a:extLst>
                <a:ext uri="{FF2B5EF4-FFF2-40B4-BE49-F238E27FC236}">
                  <a16:creationId xmlns:a16="http://schemas.microsoft.com/office/drawing/2014/main" id="{1C0F25BB-0773-B639-DB75-75D2F556AA24}"/>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0" cap="none" spc="0" normalizeH="0" baseline="30000" noProof="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92" name="Group 91">
            <a:extLst>
              <a:ext uri="{FF2B5EF4-FFF2-40B4-BE49-F238E27FC236}">
                <a16:creationId xmlns:a16="http://schemas.microsoft.com/office/drawing/2014/main" id="{8C4F1783-B88B-FE37-8CFC-08BAC1E9E289}"/>
              </a:ext>
            </a:extLst>
          </p:cNvPr>
          <p:cNvGrpSpPr/>
          <p:nvPr/>
        </p:nvGrpSpPr>
        <p:grpSpPr>
          <a:xfrm>
            <a:off x="3963537" y="2716039"/>
            <a:ext cx="2351135" cy="360000"/>
            <a:chOff x="588263" y="2177588"/>
            <a:chExt cx="2351135" cy="360000"/>
          </a:xfrm>
        </p:grpSpPr>
        <p:pic>
          <p:nvPicPr>
            <p:cNvPr id="93" name="Picture 92">
              <a:extLst>
                <a:ext uri="{FF2B5EF4-FFF2-40B4-BE49-F238E27FC236}">
                  <a16:creationId xmlns:a16="http://schemas.microsoft.com/office/drawing/2014/main" id="{F66DA6D6-E28C-6512-3CD8-C5AEE6544F1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94" name="TextBox 93">
              <a:extLst>
                <a:ext uri="{FF2B5EF4-FFF2-40B4-BE49-F238E27FC236}">
                  <a16:creationId xmlns:a16="http://schemas.microsoft.com/office/drawing/2014/main" id="{24B1936E-61FB-E8A8-F581-1BF2A881863B}"/>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95" name="Group 94">
            <a:extLst>
              <a:ext uri="{FF2B5EF4-FFF2-40B4-BE49-F238E27FC236}">
                <a16:creationId xmlns:a16="http://schemas.microsoft.com/office/drawing/2014/main" id="{1DBBF404-8DF2-93D5-3B7A-449003E17466}"/>
              </a:ext>
            </a:extLst>
          </p:cNvPr>
          <p:cNvGrpSpPr/>
          <p:nvPr/>
        </p:nvGrpSpPr>
        <p:grpSpPr>
          <a:xfrm>
            <a:off x="775894" y="5304171"/>
            <a:ext cx="2351135" cy="360000"/>
            <a:chOff x="588263" y="1697756"/>
            <a:chExt cx="2351135" cy="360000"/>
          </a:xfrm>
        </p:grpSpPr>
        <p:pic>
          <p:nvPicPr>
            <p:cNvPr id="96" name="Picture 95">
              <a:extLst>
                <a:ext uri="{FF2B5EF4-FFF2-40B4-BE49-F238E27FC236}">
                  <a16:creationId xmlns:a16="http://schemas.microsoft.com/office/drawing/2014/main" id="{A92A3EFA-FAA5-50B9-7B5B-DC24EE8902F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97" name="TextBox 96">
              <a:extLst>
                <a:ext uri="{FF2B5EF4-FFF2-40B4-BE49-F238E27FC236}">
                  <a16:creationId xmlns:a16="http://schemas.microsoft.com/office/drawing/2014/main" id="{038DB0EE-94D3-A2A3-100E-8F9E42A9B094}"/>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98" name="Group 97">
            <a:extLst>
              <a:ext uri="{FF2B5EF4-FFF2-40B4-BE49-F238E27FC236}">
                <a16:creationId xmlns:a16="http://schemas.microsoft.com/office/drawing/2014/main" id="{2DCDEC3B-7F46-5192-5982-4E7B8BD30EE7}"/>
              </a:ext>
            </a:extLst>
          </p:cNvPr>
          <p:cNvGrpSpPr/>
          <p:nvPr/>
        </p:nvGrpSpPr>
        <p:grpSpPr>
          <a:xfrm>
            <a:off x="3947719" y="5297610"/>
            <a:ext cx="2351135" cy="360000"/>
            <a:chOff x="588263" y="3617084"/>
            <a:chExt cx="2351135" cy="360000"/>
          </a:xfrm>
        </p:grpSpPr>
        <p:pic>
          <p:nvPicPr>
            <p:cNvPr id="99" name="Picture 98">
              <a:extLst>
                <a:ext uri="{FF2B5EF4-FFF2-40B4-BE49-F238E27FC236}">
                  <a16:creationId xmlns:a16="http://schemas.microsoft.com/office/drawing/2014/main" id="{B9F6BF4C-485C-FB59-49CD-867F95642E1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00" name="TextBox 99">
              <a:extLst>
                <a:ext uri="{FF2B5EF4-FFF2-40B4-BE49-F238E27FC236}">
                  <a16:creationId xmlns:a16="http://schemas.microsoft.com/office/drawing/2014/main" id="{A9D4448A-67BC-8805-703F-6E6A83DE4323}"/>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1" name="Group 100">
            <a:extLst>
              <a:ext uri="{FF2B5EF4-FFF2-40B4-BE49-F238E27FC236}">
                <a16:creationId xmlns:a16="http://schemas.microsoft.com/office/drawing/2014/main" id="{9A697C28-24DC-2221-E4D2-40BF4C1DA59D}"/>
              </a:ext>
            </a:extLst>
          </p:cNvPr>
          <p:cNvGrpSpPr/>
          <p:nvPr/>
        </p:nvGrpSpPr>
        <p:grpSpPr>
          <a:xfrm>
            <a:off x="7170895" y="2719631"/>
            <a:ext cx="2351135" cy="360000"/>
            <a:chOff x="588263" y="2657420"/>
            <a:chExt cx="2351135" cy="360000"/>
          </a:xfrm>
        </p:grpSpPr>
        <p:pic>
          <p:nvPicPr>
            <p:cNvPr id="102" name="Picture 101">
              <a:extLst>
                <a:ext uri="{FF2B5EF4-FFF2-40B4-BE49-F238E27FC236}">
                  <a16:creationId xmlns:a16="http://schemas.microsoft.com/office/drawing/2014/main" id="{CE946A70-766F-63FC-FBFF-2C7AA8EB5F15}"/>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03" name="TextBox 102">
              <a:extLst>
                <a:ext uri="{FF2B5EF4-FFF2-40B4-BE49-F238E27FC236}">
                  <a16:creationId xmlns:a16="http://schemas.microsoft.com/office/drawing/2014/main" id="{98FA873E-31F2-E9F2-DF00-7ACADA227A4E}"/>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4" name="Group 103">
            <a:extLst>
              <a:ext uri="{FF2B5EF4-FFF2-40B4-BE49-F238E27FC236}">
                <a16:creationId xmlns:a16="http://schemas.microsoft.com/office/drawing/2014/main" id="{538D174E-BF50-E686-9537-E94758BAE5FE}"/>
              </a:ext>
            </a:extLst>
          </p:cNvPr>
          <p:cNvGrpSpPr/>
          <p:nvPr/>
        </p:nvGrpSpPr>
        <p:grpSpPr>
          <a:xfrm>
            <a:off x="7146463" y="5307010"/>
            <a:ext cx="2351135" cy="360000"/>
            <a:chOff x="588263" y="1217924"/>
            <a:chExt cx="2351135" cy="360000"/>
          </a:xfrm>
        </p:grpSpPr>
        <p:pic>
          <p:nvPicPr>
            <p:cNvPr id="105" name="Picture 104" descr="Zip Co logo SVG free download, id: 101874 - Brandlogos.net">
              <a:hlinkClick r:id="rId12"/>
              <a:extLst>
                <a:ext uri="{FF2B5EF4-FFF2-40B4-BE49-F238E27FC236}">
                  <a16:creationId xmlns:a16="http://schemas.microsoft.com/office/drawing/2014/main" id="{A3EF7CE2-A6E5-A89E-4673-73C3C53313F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06" name="TextBox 105">
              <a:extLst>
                <a:ext uri="{FF2B5EF4-FFF2-40B4-BE49-F238E27FC236}">
                  <a16:creationId xmlns:a16="http://schemas.microsoft.com/office/drawing/2014/main" id="{84CDABD5-DECD-94D9-BCDA-B884F46347B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p>
          </p:txBody>
        </p:sp>
      </p:grpSp>
      <p:sp>
        <p:nvSpPr>
          <p:cNvPr id="36" name="Text Placeholder 44">
            <a:extLst>
              <a:ext uri="{FF2B5EF4-FFF2-40B4-BE49-F238E27FC236}">
                <a16:creationId xmlns:a16="http://schemas.microsoft.com/office/drawing/2014/main" id="{61E9153F-75B2-38A3-E80F-9DAABB86BAAE}"/>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8"/>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8"/>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80628919"/>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466</Words>
  <Application>Microsoft Office PowerPoint</Application>
  <PresentationFormat>Widescreen</PresentationFormat>
  <Paragraphs>35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Segoe UI</vt:lpstr>
      <vt:lpstr>Segoe UI Semibold</vt:lpstr>
      <vt:lpstr>Wingdings</vt:lpstr>
      <vt:lpstr>Light 16x9</vt:lpstr>
      <vt:lpstr>A day in the life of a Product Marketing Manager at Microsoft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 (SYNAXIS CORPORATION)</cp:lastModifiedBy>
  <cp:revision>1</cp:revision>
  <dcterms:created xsi:type="dcterms:W3CDTF">2024-07-17T19:19:25Z</dcterms:created>
  <dcterms:modified xsi:type="dcterms:W3CDTF">2024-07-17T19:37:30Z</dcterms:modified>
</cp:coreProperties>
</file>