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28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7.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EB9F-B501-5FCC-C65C-28C2CB94218B}"/>
              </a:ext>
            </a:extLst>
          </p:cNvPr>
          <p:cNvSpPr>
            <a:spLocks noGrp="1"/>
          </p:cNvSpPr>
          <p:nvPr>
            <p:ph type="title"/>
          </p:nvPr>
        </p:nvSpPr>
        <p:spPr>
          <a:xfrm>
            <a:off x="584199" y="387766"/>
            <a:ext cx="6613827" cy="526298"/>
          </a:xfrm>
        </p:spPr>
        <p:txBody>
          <a:bodyPr/>
          <a:lstStyle/>
          <a:p>
            <a:r>
              <a:rPr lang="en-US" noProof="0"/>
              <a:t>A day in the life of a HR Senior Service Manager at Microsoft</a:t>
            </a:r>
          </a:p>
        </p:txBody>
      </p:sp>
      <p:sp>
        <p:nvSpPr>
          <p:cNvPr id="80" name="Text Placeholder 79">
            <a:extLst>
              <a:ext uri="{FF2B5EF4-FFF2-40B4-BE49-F238E27FC236}">
                <a16:creationId xmlns:a16="http://schemas.microsoft.com/office/drawing/2014/main" id="{ED8D5763-C645-5118-6E6A-9C09E168D763}"/>
              </a:ext>
            </a:extLst>
          </p:cNvPr>
          <p:cNvSpPr>
            <a:spLocks noGrp="1"/>
          </p:cNvSpPr>
          <p:nvPr>
            <p:ph type="body" sz="quarter" idx="17"/>
          </p:nvPr>
        </p:nvSpPr>
        <p:spPr>
          <a:xfrm>
            <a:off x="6096001" y="521099"/>
            <a:ext cx="4022928" cy="169277"/>
          </a:xfrm>
        </p:spPr>
        <p:txBody>
          <a:bodyPr/>
          <a:lstStyle/>
          <a:p>
            <a:pPr lvl="0"/>
            <a:r>
              <a:rPr kumimoji="0" lang="en-US" b="1" i="0" u="none" strike="noStrike" kern="1200" cap="none" spc="-20" normalizeH="0" baseline="0" noProof="0" dirty="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 for Service</a:t>
            </a:r>
            <a:endParaRPr lang="en-US" noProof="0" dirty="0"/>
          </a:p>
        </p:txBody>
      </p:sp>
      <p:sp>
        <p:nvSpPr>
          <p:cNvPr id="26" name="Text Placeholder 25">
            <a:extLst>
              <a:ext uri="{FF2B5EF4-FFF2-40B4-BE49-F238E27FC236}">
                <a16:creationId xmlns:a16="http://schemas.microsoft.com/office/drawing/2014/main" id="{B7BB26E1-D068-5DEB-75B3-F982EF23E14C}"/>
              </a:ext>
            </a:extLst>
          </p:cNvPr>
          <p:cNvSpPr>
            <a:spLocks noGrp="1"/>
          </p:cNvSpPr>
          <p:nvPr>
            <p:ph type="body" sz="quarter" idx="11"/>
          </p:nvPr>
        </p:nvSpPr>
        <p:spPr>
          <a:xfrm>
            <a:off x="584200" y="1593881"/>
            <a:ext cx="976461" cy="345600"/>
          </a:xfrm>
        </p:spPr>
        <p:txBody>
          <a:bodyPr/>
          <a:lstStyle/>
          <a:p>
            <a:r>
              <a:rPr lang="en-US" noProof="0"/>
              <a:t>9:00 am</a:t>
            </a:r>
          </a:p>
        </p:txBody>
      </p:sp>
      <p:sp>
        <p:nvSpPr>
          <p:cNvPr id="48" name="Text Placeholder 47">
            <a:extLst>
              <a:ext uri="{FF2B5EF4-FFF2-40B4-BE49-F238E27FC236}">
                <a16:creationId xmlns:a16="http://schemas.microsoft.com/office/drawing/2014/main" id="{26F20D9F-2DEF-A02C-0907-C1023977A940}"/>
              </a:ext>
            </a:extLst>
          </p:cNvPr>
          <p:cNvSpPr>
            <a:spLocks noGrp="1"/>
          </p:cNvSpPr>
          <p:nvPr>
            <p:ph type="body" sz="quarter" idx="18"/>
          </p:nvPr>
        </p:nvSpPr>
        <p:spPr>
          <a:xfrm>
            <a:off x="584200" y="2032188"/>
            <a:ext cx="2808000" cy="626701"/>
          </a:xfrm>
        </p:spPr>
        <p:txBody>
          <a:bodyPr/>
          <a:lstStyle/>
          <a:p>
            <a:r>
              <a:rPr lang="en-US" noProof="0"/>
              <a:t>Andrea starts her day going through her email.  There are couple of long messages, and she asks Copilot to give her a summary of those and highlight urgent topics and activities.</a:t>
            </a:r>
          </a:p>
        </p:txBody>
      </p:sp>
      <p:sp>
        <p:nvSpPr>
          <p:cNvPr id="81" name="Text Placeholder 80">
            <a:extLst>
              <a:ext uri="{FF2B5EF4-FFF2-40B4-BE49-F238E27FC236}">
                <a16:creationId xmlns:a16="http://schemas.microsoft.com/office/drawing/2014/main" id="{3CCADFC9-7CAC-2E7C-1C6A-A26D9F14A96F}"/>
              </a:ext>
            </a:extLst>
          </p:cNvPr>
          <p:cNvSpPr>
            <a:spLocks noGrp="1"/>
          </p:cNvSpPr>
          <p:nvPr>
            <p:ph type="body" sz="quarter" idx="21"/>
          </p:nvPr>
        </p:nvSpPr>
        <p:spPr>
          <a:xfrm>
            <a:off x="584200" y="32082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Please give me </a:t>
            </a:r>
            <a:r>
              <a:rPr kumimoji="0" lang="en-US" sz="900" b="1" i="0" u="none" strike="noStrike" kern="0" cap="none" spc="0" normalizeH="0" baseline="0" noProof="0">
                <a:ln>
                  <a:noFill/>
                </a:ln>
                <a:solidFill>
                  <a:srgbClr val="1A1A1A"/>
                </a:solidFill>
                <a:effectLst/>
                <a:uLnTx/>
                <a:uFillTx/>
                <a:latin typeface="Segoe UI"/>
                <a:ea typeface="+mn-ea"/>
                <a:cs typeface="+mn-cs"/>
              </a:rPr>
              <a:t>a summary of this email </a:t>
            </a:r>
            <a:r>
              <a:rPr kumimoji="0" lang="en-US" sz="900" b="0" i="0" u="none" strike="noStrike" kern="0" cap="none" spc="0" normalizeH="0" baseline="0" noProof="0">
                <a:ln>
                  <a:noFill/>
                </a:ln>
                <a:solidFill>
                  <a:srgbClr val="1A1A1A"/>
                </a:solidFill>
                <a:effectLst/>
                <a:uLnTx/>
                <a:uFillTx/>
                <a:latin typeface="Segoe UI"/>
                <a:ea typeface="+mn-ea"/>
                <a:cs typeface="+mn-cs"/>
              </a:rPr>
              <a:t>and highlight any marked as urgent or important.</a:t>
            </a:r>
          </a:p>
        </p:txBody>
      </p:sp>
      <p:sp>
        <p:nvSpPr>
          <p:cNvPr id="30" name="Text Placeholder 29">
            <a:extLst>
              <a:ext uri="{FF2B5EF4-FFF2-40B4-BE49-F238E27FC236}">
                <a16:creationId xmlns:a16="http://schemas.microsoft.com/office/drawing/2014/main" id="{A3351070-FC46-36EF-1893-DCB2026809E4}"/>
              </a:ext>
            </a:extLst>
          </p:cNvPr>
          <p:cNvSpPr>
            <a:spLocks noGrp="1"/>
          </p:cNvSpPr>
          <p:nvPr>
            <p:ph type="body" sz="quarter" idx="22"/>
          </p:nvPr>
        </p:nvSpPr>
        <p:spPr>
          <a:xfrm>
            <a:off x="3776898" y="1593881"/>
            <a:ext cx="976461" cy="345600"/>
          </a:xfrm>
        </p:spPr>
        <p:txBody>
          <a:bodyPr/>
          <a:lstStyle/>
          <a:p>
            <a:r>
              <a:rPr lang="en-US" noProof="0"/>
              <a:t>9:30 am</a:t>
            </a:r>
          </a:p>
        </p:txBody>
      </p:sp>
      <p:sp>
        <p:nvSpPr>
          <p:cNvPr id="82" name="Text Placeholder 81">
            <a:extLst>
              <a:ext uri="{FF2B5EF4-FFF2-40B4-BE49-F238E27FC236}">
                <a16:creationId xmlns:a16="http://schemas.microsoft.com/office/drawing/2014/main" id="{A0E20841-A648-5EF5-0502-04DE6EDE9B65}"/>
              </a:ext>
            </a:extLst>
          </p:cNvPr>
          <p:cNvSpPr>
            <a:spLocks noGrp="1"/>
          </p:cNvSpPr>
          <p:nvPr>
            <p:ph type="body" sz="quarter" idx="23"/>
          </p:nvPr>
        </p:nvSpPr>
        <p:spPr/>
        <p:txBody>
          <a:bodyP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latin typeface="Segoe UI"/>
                <a:cs typeface="Segoe UI" pitchFamily="34" charset="0"/>
              </a:rPr>
              <a:t>During the monthly service delivery review, Andrea uses Copilot to give her summary of the discussion per service line, and at the end of the meeting, she asks for the meeting notes and action points. </a:t>
            </a:r>
          </a:p>
        </p:txBody>
      </p:sp>
      <p:sp>
        <p:nvSpPr>
          <p:cNvPr id="83" name="Text Placeholder 82">
            <a:extLst>
              <a:ext uri="{FF2B5EF4-FFF2-40B4-BE49-F238E27FC236}">
                <a16:creationId xmlns:a16="http://schemas.microsoft.com/office/drawing/2014/main" id="{63996F7F-07EA-15C4-9E44-7391F0410E0A}"/>
              </a:ext>
            </a:extLst>
          </p:cNvPr>
          <p:cNvSpPr>
            <a:spLocks noGrp="1"/>
          </p:cNvSpPr>
          <p:nvPr>
            <p:ph type="body" sz="quarter" idx="24"/>
          </p:nvPr>
        </p:nvSpPr>
        <p:spPr>
          <a:xfrm>
            <a:off x="3719286" y="32082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Please </a:t>
            </a:r>
            <a:r>
              <a:rPr kumimoji="0" lang="en-US" sz="900" b="1" i="0" u="none" strike="noStrike" kern="0" cap="none" spc="0" normalizeH="0" baseline="0" noProof="0">
                <a:ln>
                  <a:noFill/>
                </a:ln>
                <a:solidFill>
                  <a:srgbClr val="1A1A1A"/>
                </a:solidFill>
                <a:effectLst/>
                <a:uLnTx/>
                <a:uFillTx/>
                <a:latin typeface="Segoe UI"/>
                <a:ea typeface="+mn-ea"/>
                <a:cs typeface="+mn-cs"/>
              </a:rPr>
              <a:t>summarize last 10 minutes </a:t>
            </a:r>
            <a:r>
              <a:rPr kumimoji="0" lang="en-US" sz="900" b="0" i="0" u="none" strike="noStrike" kern="0" cap="none" spc="0" normalizeH="0" baseline="0" noProof="0">
                <a:ln>
                  <a:noFill/>
                </a:ln>
                <a:solidFill>
                  <a:srgbClr val="1A1A1A"/>
                </a:solidFill>
                <a:effectLst/>
                <a:uLnTx/>
                <a:uFillTx/>
                <a:latin typeface="Segoe UI"/>
                <a:ea typeface="+mn-ea"/>
                <a:cs typeface="+mn-cs"/>
              </a:rPr>
              <a:t>of the discussion. Please </a:t>
            </a:r>
            <a:r>
              <a:rPr kumimoji="0" lang="en-US" sz="900" b="1" i="0" u="none" strike="noStrike" kern="0" cap="none" spc="0" normalizeH="0" baseline="0" noProof="0">
                <a:ln>
                  <a:noFill/>
                </a:ln>
                <a:solidFill>
                  <a:srgbClr val="1A1A1A"/>
                </a:solidFill>
                <a:effectLst/>
                <a:uLnTx/>
                <a:uFillTx/>
                <a:latin typeface="Segoe UI"/>
                <a:ea typeface="+mn-ea"/>
                <a:cs typeface="+mn-cs"/>
              </a:rPr>
              <a:t>create meeting notes </a:t>
            </a:r>
            <a:r>
              <a:rPr kumimoji="0" lang="en-US" sz="900" b="0" i="0" u="none" strike="noStrike" kern="0" cap="none" spc="0" normalizeH="0" baseline="0" noProof="0">
                <a:ln>
                  <a:noFill/>
                </a:ln>
                <a:solidFill>
                  <a:srgbClr val="1A1A1A"/>
                </a:solidFill>
                <a:effectLst/>
                <a:uLnTx/>
                <a:uFillTx/>
                <a:latin typeface="Segoe UI"/>
                <a:ea typeface="+mn-ea"/>
                <a:cs typeface="+mn-cs"/>
              </a:rPr>
              <a:t>and </a:t>
            </a:r>
            <a:r>
              <a:rPr kumimoji="0" lang="en-US" sz="900" b="1" i="0" u="none" strike="noStrike" kern="0" cap="none" spc="0" normalizeH="0" baseline="0" noProof="0">
                <a:ln>
                  <a:noFill/>
                </a:ln>
                <a:solidFill>
                  <a:srgbClr val="1A1A1A"/>
                </a:solidFill>
                <a:effectLst/>
                <a:uLnTx/>
                <a:uFillTx/>
                <a:latin typeface="Segoe UI"/>
                <a:ea typeface="+mn-ea"/>
                <a:cs typeface="+mn-cs"/>
              </a:rPr>
              <a:t>actions assigned </a:t>
            </a:r>
            <a:r>
              <a:rPr kumimoji="0" lang="en-US" sz="900" b="0" i="0" u="none" strike="noStrike" kern="0" cap="none" spc="0" normalizeH="0" baseline="0" noProof="0">
                <a:ln>
                  <a:noFill/>
                </a:ln>
                <a:solidFill>
                  <a:srgbClr val="1A1A1A"/>
                </a:solidFill>
                <a:effectLst/>
                <a:uLnTx/>
                <a:uFillTx/>
                <a:latin typeface="Segoe UI"/>
                <a:ea typeface="+mn-ea"/>
                <a:cs typeface="+mn-cs"/>
              </a:rPr>
              <a:t>to me.</a:t>
            </a:r>
          </a:p>
        </p:txBody>
      </p:sp>
      <p:sp>
        <p:nvSpPr>
          <p:cNvPr id="33" name="Text Placeholder 32">
            <a:extLst>
              <a:ext uri="{FF2B5EF4-FFF2-40B4-BE49-F238E27FC236}">
                <a16:creationId xmlns:a16="http://schemas.microsoft.com/office/drawing/2014/main" id="{4F1EFC4A-5A09-3A4D-F06C-274097CA23EF}"/>
              </a:ext>
            </a:extLst>
          </p:cNvPr>
          <p:cNvSpPr>
            <a:spLocks noGrp="1"/>
          </p:cNvSpPr>
          <p:nvPr>
            <p:ph type="body" sz="quarter" idx="25"/>
          </p:nvPr>
        </p:nvSpPr>
        <p:spPr>
          <a:xfrm>
            <a:off x="6969595" y="1593881"/>
            <a:ext cx="976461" cy="345600"/>
          </a:xfrm>
        </p:spPr>
        <p:txBody>
          <a:bodyPr/>
          <a:lstStyle/>
          <a:p>
            <a:r>
              <a:rPr lang="en-US" noProof="0"/>
              <a:t>1:00 pm</a:t>
            </a:r>
          </a:p>
        </p:txBody>
      </p:sp>
      <p:sp>
        <p:nvSpPr>
          <p:cNvPr id="84" name="Text Placeholder 83">
            <a:extLst>
              <a:ext uri="{FF2B5EF4-FFF2-40B4-BE49-F238E27FC236}">
                <a16:creationId xmlns:a16="http://schemas.microsoft.com/office/drawing/2014/main" id="{F0D85E35-0C5F-67ED-D3F0-EF6F8765B52B}"/>
              </a:ext>
            </a:extLst>
          </p:cNvPr>
          <p:cNvSpPr>
            <a:spLocks noGrp="1"/>
          </p:cNvSpPr>
          <p:nvPr>
            <p:ph type="body" sz="quarter" idx="26"/>
          </p:nvPr>
        </p:nvSpPr>
        <p:spPr/>
        <p:txBody>
          <a:bodyPr/>
          <a:lstStyle/>
          <a:p>
            <a:r>
              <a:rPr lang="en-US" noProof="0"/>
              <a:t>Andrea </a:t>
            </a:r>
            <a:r>
              <a:rPr kumimoji="0" lang="en-US" sz="900" b="0" i="0" u="none" strike="noStrike" kern="0" cap="none" spc="0" normalizeH="0" baseline="0" noProof="0">
                <a:ln>
                  <a:noFill/>
                </a:ln>
                <a:solidFill>
                  <a:srgbClr val="1A1A1A"/>
                </a:solidFill>
                <a:effectLst/>
                <a:uLnTx/>
                <a:uFillTx/>
                <a:latin typeface="Segoe UI"/>
                <a:cs typeface="Segoe UI" pitchFamily="34" charset="0"/>
              </a:rPr>
              <a:t>missed several conversations during the long call. She asks Copilot to summarize all the pings she has received and create a list of action items.</a:t>
            </a:r>
            <a:endParaRPr lang="en-US" noProof="0"/>
          </a:p>
        </p:txBody>
      </p:sp>
      <p:sp>
        <p:nvSpPr>
          <p:cNvPr id="85" name="Text Placeholder 84">
            <a:extLst>
              <a:ext uri="{FF2B5EF4-FFF2-40B4-BE49-F238E27FC236}">
                <a16:creationId xmlns:a16="http://schemas.microsoft.com/office/drawing/2014/main" id="{A2E30779-715A-00D7-BEEA-0B60172017F2}"/>
              </a:ext>
            </a:extLst>
          </p:cNvPr>
          <p:cNvSpPr>
            <a:spLocks noGrp="1"/>
          </p:cNvSpPr>
          <p:nvPr>
            <p:ph type="body" sz="quarter" idx="27"/>
          </p:nvPr>
        </p:nvSpPr>
        <p:spPr>
          <a:xfrm>
            <a:off x="6969595" y="3208260"/>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Please summarize all my messages received via Microsoft teams for the last 3 hours and </a:t>
            </a:r>
            <a:r>
              <a:rPr kumimoji="0" lang="en-US" sz="900" b="1" i="0" u="none" strike="noStrike" kern="0" cap="none" spc="0" normalizeH="0" baseline="0" noProof="0">
                <a:ln>
                  <a:noFill/>
                </a:ln>
                <a:solidFill>
                  <a:srgbClr val="1A1A1A"/>
                </a:solidFill>
                <a:effectLst/>
                <a:uLnTx/>
                <a:uFillTx/>
                <a:latin typeface="Segoe UI"/>
                <a:ea typeface="+mn-ea"/>
                <a:cs typeface="+mn-cs"/>
              </a:rPr>
              <a:t>create a list of any action items </a:t>
            </a:r>
            <a:r>
              <a:rPr kumimoji="0" lang="en-US" sz="900" b="0" i="0" u="none" strike="noStrike" kern="0" cap="none" spc="0" normalizeH="0" baseline="0" noProof="0">
                <a:ln>
                  <a:noFill/>
                </a:ln>
                <a:solidFill>
                  <a:srgbClr val="1A1A1A"/>
                </a:solidFill>
                <a:effectLst/>
                <a:uLnTx/>
                <a:uFillTx/>
                <a:latin typeface="Segoe UI"/>
                <a:ea typeface="+mn-ea"/>
                <a:cs typeface="+mn-cs"/>
              </a:rPr>
              <a:t>for me.</a:t>
            </a:r>
          </a:p>
        </p:txBody>
      </p:sp>
      <p:sp>
        <p:nvSpPr>
          <p:cNvPr id="54" name="Text Placeholder 53">
            <a:extLst>
              <a:ext uri="{FF2B5EF4-FFF2-40B4-BE49-F238E27FC236}">
                <a16:creationId xmlns:a16="http://schemas.microsoft.com/office/drawing/2014/main" id="{BF8CBE35-7735-E0D6-4D9E-F3CBBF86DA24}"/>
              </a:ext>
            </a:extLst>
          </p:cNvPr>
          <p:cNvSpPr>
            <a:spLocks noGrp="1"/>
          </p:cNvSpPr>
          <p:nvPr>
            <p:ph type="body" sz="quarter" idx="28"/>
          </p:nvPr>
        </p:nvSpPr>
        <p:spPr>
          <a:xfrm>
            <a:off x="584200" y="4053821"/>
            <a:ext cx="976461" cy="345600"/>
          </a:xfrm>
        </p:spPr>
        <p:txBody>
          <a:bodyPr/>
          <a:lstStyle/>
          <a:p>
            <a:r>
              <a:rPr lang="en-US" noProof="0"/>
              <a:t>4:00 pm</a:t>
            </a:r>
          </a:p>
        </p:txBody>
      </p:sp>
      <p:sp>
        <p:nvSpPr>
          <p:cNvPr id="86" name="Text Placeholder 85">
            <a:extLst>
              <a:ext uri="{FF2B5EF4-FFF2-40B4-BE49-F238E27FC236}">
                <a16:creationId xmlns:a16="http://schemas.microsoft.com/office/drawing/2014/main" id="{732D5C19-90B6-FEC9-A512-F40C1B804446}"/>
              </a:ext>
            </a:extLst>
          </p:cNvPr>
          <p:cNvSpPr>
            <a:spLocks noGrp="1"/>
          </p:cNvSpPr>
          <p:nvPr>
            <p:ph type="body" sz="quarter" idx="29"/>
          </p:nvPr>
        </p:nvSpPr>
        <p:spPr>
          <a:xfrm>
            <a:off x="584200" y="4488366"/>
            <a:ext cx="2881076" cy="626701"/>
          </a:xfrm>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The last hour of the day, </a:t>
            </a:r>
            <a:r>
              <a:rPr kumimoji="0" lang="en-US" b="0" i="0" u="none" strike="noStrike" kern="1200" cap="none" spc="0" normalizeH="0" baseline="0" noProof="0">
                <a:ln>
                  <a:noFill/>
                </a:ln>
                <a:solidFill>
                  <a:srgbClr val="1A1A1A"/>
                </a:solidFill>
                <a:effectLst/>
                <a:uLnTx/>
                <a:uFillTx/>
                <a:latin typeface="Segoe UI"/>
                <a:ea typeface="Segoe UI" pitchFamily="34" charset="0"/>
                <a:cs typeface="Segoe UI"/>
              </a:rPr>
              <a:t>Andrea</a:t>
            </a:r>
            <a:r>
              <a:rPr kumimoji="0" lang="en-US" b="0" i="0" u="none" strike="noStrike" kern="1200" cap="none" spc="0" normalizeH="0" baseline="0" noProof="0">
                <a:ln>
                  <a:noFill/>
                </a:ln>
                <a:solidFill>
                  <a:prstClr val="black"/>
                </a:solidFill>
                <a:effectLst/>
                <a:uLnTx/>
                <a:uFillTx/>
                <a:latin typeface="Segoe UI"/>
                <a:ea typeface="+mn-ea"/>
                <a:cs typeface="Segoe UI Semibold"/>
              </a:rPr>
              <a:t> spends time analyzing the CARE audits her managers performed over the last month. She asks Copilot to give her the key points and themes and create an action list.</a:t>
            </a:r>
          </a:p>
        </p:txBody>
      </p:sp>
      <p:sp>
        <p:nvSpPr>
          <p:cNvPr id="87" name="Text Placeholder 86">
            <a:extLst>
              <a:ext uri="{FF2B5EF4-FFF2-40B4-BE49-F238E27FC236}">
                <a16:creationId xmlns:a16="http://schemas.microsoft.com/office/drawing/2014/main" id="{88F8E079-2DCB-C6AA-D712-9A7DBFA3589B}"/>
              </a:ext>
            </a:extLst>
          </p:cNvPr>
          <p:cNvSpPr>
            <a:spLocks noGrp="1"/>
          </p:cNvSpPr>
          <p:nvPr>
            <p:ph type="body" sz="quarter" idx="30"/>
          </p:nvPr>
        </p:nvSpPr>
        <p:spPr>
          <a:xfrm>
            <a:off x="584200" y="562238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0" i="0" u="none" strike="noStrike" kern="1200" cap="none" spc="0" normalizeH="0" baseline="0" noProof="0">
                <a:ln>
                  <a:noFill/>
                </a:ln>
                <a:solidFill>
                  <a:srgbClr val="000000"/>
                </a:solidFill>
                <a:effectLst/>
                <a:uLnTx/>
                <a:uFillTx/>
                <a:latin typeface="Segoe UI"/>
                <a:ea typeface="+mn-ea"/>
                <a:cs typeface="+mn-cs"/>
              </a:rPr>
              <a:t>Please </a:t>
            </a:r>
            <a:r>
              <a:rPr kumimoji="0" lang="en-US" sz="900" b="1" i="0" u="none" strike="noStrike" kern="1200" cap="none" spc="0" normalizeH="0" baseline="0" noProof="0">
                <a:ln>
                  <a:noFill/>
                </a:ln>
                <a:solidFill>
                  <a:srgbClr val="000000"/>
                </a:solidFill>
                <a:effectLst/>
                <a:uLnTx/>
                <a:uFillTx/>
                <a:latin typeface="Segoe UI"/>
                <a:ea typeface="+mn-ea"/>
                <a:cs typeface="+mn-cs"/>
              </a:rPr>
              <a:t>give me the key points and themes </a:t>
            </a:r>
            <a:r>
              <a:rPr kumimoji="0" lang="en-US" sz="900" b="0" i="0" u="none" strike="noStrike" kern="1200" cap="none" spc="0" normalizeH="0" baseline="0" noProof="0">
                <a:ln>
                  <a:noFill/>
                </a:ln>
                <a:solidFill>
                  <a:srgbClr val="000000"/>
                </a:solidFill>
                <a:effectLst/>
                <a:uLnTx/>
                <a:uFillTx/>
                <a:latin typeface="Segoe UI"/>
                <a:ea typeface="+mn-ea"/>
                <a:cs typeface="+mn-cs"/>
              </a:rPr>
              <a:t>from the document [</a:t>
            </a:r>
            <a:r>
              <a:rPr kumimoji="0" lang="en-US" sz="900" b="0" i="0" u="none" strike="noStrike" kern="1200" cap="none" spc="0" normalizeH="0" baseline="0" noProof="0" err="1">
                <a:ln>
                  <a:noFill/>
                </a:ln>
                <a:solidFill>
                  <a:srgbClr val="000000"/>
                </a:solidFill>
                <a:effectLst/>
                <a:uLnTx/>
                <a:uFillTx/>
                <a:latin typeface="Segoe UI"/>
                <a:ea typeface="+mn-ea"/>
                <a:cs typeface="+mn-cs"/>
              </a:rPr>
              <a:t>careauditapril.xlxs</a:t>
            </a:r>
            <a:r>
              <a:rPr kumimoji="0" lang="en-US" sz="900" b="0" i="0" u="none" strike="noStrike" kern="1200" cap="none" spc="0" normalizeH="0" baseline="0" noProof="0">
                <a:ln>
                  <a:noFill/>
                </a:ln>
                <a:solidFill>
                  <a:srgbClr val="000000"/>
                </a:solidFill>
                <a:effectLst/>
                <a:uLnTx/>
                <a:uFillTx/>
                <a:latin typeface="Segoe UI"/>
                <a:ea typeface="+mn-ea"/>
                <a:cs typeface="+mn-cs"/>
              </a:rPr>
              <a:t>] and create a list of any action items for me.</a:t>
            </a:r>
          </a:p>
        </p:txBody>
      </p:sp>
      <p:sp>
        <p:nvSpPr>
          <p:cNvPr id="57" name="Text Placeholder 56">
            <a:extLst>
              <a:ext uri="{FF2B5EF4-FFF2-40B4-BE49-F238E27FC236}">
                <a16:creationId xmlns:a16="http://schemas.microsoft.com/office/drawing/2014/main" id="{ECDB5301-6E22-0FDB-1F9C-45AC1BEF871B}"/>
              </a:ext>
            </a:extLst>
          </p:cNvPr>
          <p:cNvSpPr>
            <a:spLocks noGrp="1"/>
          </p:cNvSpPr>
          <p:nvPr>
            <p:ph type="body" sz="quarter" idx="31"/>
          </p:nvPr>
        </p:nvSpPr>
        <p:spPr>
          <a:xfrm>
            <a:off x="3776898" y="4053821"/>
            <a:ext cx="976461" cy="345600"/>
          </a:xfrm>
        </p:spPr>
        <p:txBody>
          <a:bodyPr/>
          <a:lstStyle/>
          <a:p>
            <a:r>
              <a:rPr lang="en-US" noProof="0"/>
              <a:t>3:00 pm</a:t>
            </a:r>
          </a:p>
        </p:txBody>
      </p:sp>
      <p:sp>
        <p:nvSpPr>
          <p:cNvPr id="88" name="Text Placeholder 87">
            <a:extLst>
              <a:ext uri="{FF2B5EF4-FFF2-40B4-BE49-F238E27FC236}">
                <a16:creationId xmlns:a16="http://schemas.microsoft.com/office/drawing/2014/main" id="{43439F34-E8C2-098A-3C1F-4EDBBF347765}"/>
              </a:ext>
            </a:extLst>
          </p:cNvPr>
          <p:cNvSpPr>
            <a:spLocks noGrp="1"/>
          </p:cNvSpPr>
          <p:nvPr>
            <p:ph type="body" sz="quarter" idx="32"/>
          </p:nvPr>
        </p:nvSpPr>
        <p:spPr>
          <a:xfrm>
            <a:off x="3776897" y="4488366"/>
            <a:ext cx="2881077" cy="626701"/>
          </a:xfrm>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Andrea must organize a readiness session for the HR Advisory team on an updated benefits policy introduced in UK. She uses Copilot in PowerPoint to create slides out of the word document. </a:t>
            </a:r>
          </a:p>
          <a:p>
            <a:endParaRPr lang="en-US" noProof="0"/>
          </a:p>
        </p:txBody>
      </p:sp>
      <p:sp>
        <p:nvSpPr>
          <p:cNvPr id="89" name="Text Placeholder 88">
            <a:extLst>
              <a:ext uri="{FF2B5EF4-FFF2-40B4-BE49-F238E27FC236}">
                <a16:creationId xmlns:a16="http://schemas.microsoft.com/office/drawing/2014/main" id="{50D74B8E-77AF-EAAE-6050-069711A1B649}"/>
              </a:ext>
            </a:extLst>
          </p:cNvPr>
          <p:cNvSpPr>
            <a:spLocks noGrp="1"/>
          </p:cNvSpPr>
          <p:nvPr>
            <p:ph type="body" sz="quarter" idx="33"/>
          </p:nvPr>
        </p:nvSpPr>
        <p:spPr>
          <a:xfrm>
            <a:off x="3719286" y="562238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using </a:t>
            </a:r>
            <a:r>
              <a:rPr kumimoji="0" lang="en-US" sz="900" b="0" i="0" u="none" strike="noStrike" kern="1200" cap="none" spc="0" normalizeH="0" baseline="0" noProof="0">
                <a:ln>
                  <a:noFill/>
                </a:ln>
                <a:solidFill>
                  <a:srgbClr val="000000"/>
                </a:solidFill>
                <a:effectLst/>
                <a:uLnTx/>
                <a:uFillTx/>
                <a:latin typeface="Segoe UI"/>
                <a:ea typeface="+mn-ea"/>
                <a:cs typeface="+mn-cs"/>
              </a:rPr>
              <a:t>[Word document] including speakers notes for each slide. After that, Andrea uses Designer function to select the right design for each slide. </a:t>
            </a:r>
          </a:p>
        </p:txBody>
      </p:sp>
      <p:sp>
        <p:nvSpPr>
          <p:cNvPr id="60" name="Text Placeholder 59">
            <a:extLst>
              <a:ext uri="{FF2B5EF4-FFF2-40B4-BE49-F238E27FC236}">
                <a16:creationId xmlns:a16="http://schemas.microsoft.com/office/drawing/2014/main" id="{826C742A-54E7-43F1-6246-450B8891323B}"/>
              </a:ext>
            </a:extLst>
          </p:cNvPr>
          <p:cNvSpPr>
            <a:spLocks noGrp="1"/>
          </p:cNvSpPr>
          <p:nvPr>
            <p:ph type="body" sz="quarter" idx="34"/>
          </p:nvPr>
        </p:nvSpPr>
        <p:spPr>
          <a:xfrm>
            <a:off x="6969595" y="4053821"/>
            <a:ext cx="976461" cy="345600"/>
          </a:xfrm>
        </p:spPr>
        <p:txBody>
          <a:bodyPr/>
          <a:lstStyle/>
          <a:p>
            <a:r>
              <a:rPr lang="en-US" noProof="0"/>
              <a:t>2:00 pm</a:t>
            </a:r>
          </a:p>
        </p:txBody>
      </p:sp>
      <p:sp>
        <p:nvSpPr>
          <p:cNvPr id="90" name="Text Placeholder 89">
            <a:extLst>
              <a:ext uri="{FF2B5EF4-FFF2-40B4-BE49-F238E27FC236}">
                <a16:creationId xmlns:a16="http://schemas.microsoft.com/office/drawing/2014/main" id="{C9EEC65F-8F3D-7140-EB47-058B066A5163}"/>
              </a:ext>
            </a:extLst>
          </p:cNvPr>
          <p:cNvSpPr>
            <a:spLocks noGrp="1"/>
          </p:cNvSpPr>
          <p:nvPr>
            <p:ph type="body" sz="quarter" idx="35"/>
          </p:nvPr>
        </p:nvSpPr>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Segoe UI" pitchFamily="34" charset="0"/>
                <a:cs typeface="Segoe UI"/>
              </a:rPr>
              <a:t>Andrea</a:t>
            </a:r>
            <a:r>
              <a:rPr kumimoji="0" lang="en-US" b="0" i="0" u="none" strike="noStrike" kern="1200" cap="none" spc="0" normalizeH="0" baseline="0" noProof="0">
                <a:ln>
                  <a:noFill/>
                </a:ln>
                <a:solidFill>
                  <a:prstClr val="black"/>
                </a:solidFill>
                <a:effectLst/>
                <a:uLnTx/>
                <a:uFillTx/>
                <a:latin typeface="Segoe UI"/>
                <a:ea typeface="+mn-ea"/>
                <a:cs typeface="Segoe UI Semibold"/>
              </a:rPr>
              <a:t> asks Copilot to </a:t>
            </a:r>
            <a:r>
              <a:rPr kumimoji="0" lang="en-US" b="0" i="0" u="none" strike="noStrike" kern="1200" cap="none" spc="0" normalizeH="0" baseline="0" noProof="0">
                <a:ln>
                  <a:noFill/>
                </a:ln>
                <a:solidFill>
                  <a:prstClr val="black"/>
                </a:solidFill>
                <a:effectLst/>
                <a:uLnTx/>
                <a:uFillTx/>
                <a:latin typeface="Segoe UI"/>
                <a:cs typeface="Segoe UI Semibold"/>
              </a:rPr>
              <a:t>summarize all</a:t>
            </a:r>
            <a:r>
              <a:rPr kumimoji="0" lang="en-US" b="0" i="0" u="none" strike="noStrike" kern="1200" cap="none" spc="0" normalizeH="0" baseline="0" noProof="0">
                <a:ln>
                  <a:noFill/>
                </a:ln>
                <a:solidFill>
                  <a:prstClr val="black"/>
                </a:solidFill>
                <a:effectLst/>
                <a:uLnTx/>
                <a:uFillTx/>
                <a:latin typeface="Segoe UI"/>
                <a:ea typeface="+mn-ea"/>
                <a:cs typeface="Segoe UI Semibold"/>
              </a:rPr>
              <a:t> activities related to a new case, as well as to check the knowledge base articles to understand the policy.</a:t>
            </a:r>
            <a:r>
              <a:rPr kumimoji="0" lang="en-US" b="0" i="0" u="none" strike="noStrike" kern="1200" cap="none" spc="0" normalizeH="0" baseline="0" noProof="0">
                <a:ln>
                  <a:noFill/>
                </a:ln>
                <a:solidFill>
                  <a:prstClr val="black"/>
                </a:solidFill>
                <a:effectLst/>
                <a:uLnTx/>
                <a:uFillTx/>
                <a:latin typeface="Segoe UI"/>
                <a:cs typeface="Segoe UI Semibold"/>
              </a:rPr>
              <a:t> </a:t>
            </a:r>
            <a:endParaRPr kumimoji="0" lang="en-US"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91" name="Text Placeholder 90">
            <a:extLst>
              <a:ext uri="{FF2B5EF4-FFF2-40B4-BE49-F238E27FC236}">
                <a16:creationId xmlns:a16="http://schemas.microsoft.com/office/drawing/2014/main" id="{A68CED56-0DAF-E500-6F53-9F5087892C8D}"/>
              </a:ext>
            </a:extLst>
          </p:cNvPr>
          <p:cNvSpPr>
            <a:spLocks noGrp="1"/>
          </p:cNvSpPr>
          <p:nvPr>
            <p:ph type="body" sz="quarter" idx="36"/>
          </p:nvPr>
        </p:nvSpPr>
        <p:spPr>
          <a:xfrm>
            <a:off x="6969595" y="562238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Find a case and click on summarize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the case function. After that, Andrea uses Ask the question function, and finally asks Copilot to help write the answer. </a:t>
            </a:r>
          </a:p>
        </p:txBody>
      </p:sp>
      <p:sp>
        <p:nvSpPr>
          <p:cNvPr id="92" name="Text Placeholder 91">
            <a:extLst>
              <a:ext uri="{FF2B5EF4-FFF2-40B4-BE49-F238E27FC236}">
                <a16:creationId xmlns:a16="http://schemas.microsoft.com/office/drawing/2014/main" id="{4C2AD1E0-A93C-22E4-AE37-E8D8CAFCCF1D}"/>
              </a:ext>
            </a:extLst>
          </p:cNvPr>
          <p:cNvSpPr>
            <a:spLocks noGrp="1"/>
          </p:cNvSpPr>
          <p:nvPr>
            <p:ph type="body" sz="quarter" idx="37"/>
          </p:nvPr>
        </p:nvSpPr>
        <p:spPr/>
        <p:txBody>
          <a:bodyPr/>
          <a:lstStyle/>
          <a:p>
            <a:r>
              <a:rPr lang="en-US" noProof="0"/>
              <a:t>Extend</a:t>
            </a:r>
          </a:p>
        </p:txBody>
      </p:sp>
      <p:sp>
        <p:nvSpPr>
          <p:cNvPr id="93" name="Text Placeholder 92">
            <a:extLst>
              <a:ext uri="{FF2B5EF4-FFF2-40B4-BE49-F238E27FC236}">
                <a16:creationId xmlns:a16="http://schemas.microsoft.com/office/drawing/2014/main" id="{A5D09F44-CE67-07B8-05D3-1509C78E9F40}"/>
              </a:ext>
            </a:extLst>
          </p:cNvPr>
          <p:cNvSpPr>
            <a:spLocks noGrp="1"/>
          </p:cNvSpPr>
          <p:nvPr>
            <p:ph type="body" sz="quarter" idx="38"/>
          </p:nvPr>
        </p:nvSpPr>
        <p:spPr>
          <a:solidFill>
            <a:srgbClr val="0070C0"/>
          </a:solidFill>
        </p:spPr>
        <p:txBody>
          <a:bodyPr/>
          <a:lstStyle/>
          <a:p>
            <a:endParaRPr lang="en-US" noProof="0"/>
          </a:p>
        </p:txBody>
      </p:sp>
      <p:sp>
        <p:nvSpPr>
          <p:cNvPr id="94" name="Text Placeholder 93">
            <a:extLst>
              <a:ext uri="{FF2B5EF4-FFF2-40B4-BE49-F238E27FC236}">
                <a16:creationId xmlns:a16="http://schemas.microsoft.com/office/drawing/2014/main" id="{03CEE8D5-8DDA-E83C-ABC0-7C857FC93389}"/>
              </a:ext>
            </a:extLst>
          </p:cNvPr>
          <p:cNvSpPr>
            <a:spLocks noGrp="1"/>
          </p:cNvSpPr>
          <p:nvPr>
            <p:ph type="body" sz="quarter" idx="39"/>
          </p:nvPr>
        </p:nvSpPr>
        <p:spPr>
          <a:solidFill>
            <a:srgbClr val="0078D4"/>
          </a:solidFill>
        </p:spPr>
        <p:txBody>
          <a:bodyPr/>
          <a:lstStyle/>
          <a:p>
            <a:endParaRPr lang="en-US" noProof="0"/>
          </a:p>
        </p:txBody>
      </p:sp>
      <p:sp>
        <p:nvSpPr>
          <p:cNvPr id="95" name="Text Placeholder 94">
            <a:extLst>
              <a:ext uri="{FF2B5EF4-FFF2-40B4-BE49-F238E27FC236}">
                <a16:creationId xmlns:a16="http://schemas.microsoft.com/office/drawing/2014/main" id="{67A0B8F7-827D-A9F4-BBCC-E516F5E75DEC}"/>
              </a:ext>
            </a:extLst>
          </p:cNvPr>
          <p:cNvSpPr>
            <a:spLocks noGrp="1"/>
          </p:cNvSpPr>
          <p:nvPr>
            <p:ph type="body" sz="quarter" idx="40"/>
          </p:nvPr>
        </p:nvSpPr>
        <p:spPr>
          <a:solidFill>
            <a:srgbClr val="0078D4"/>
          </a:solidFill>
        </p:spPr>
        <p:txBody>
          <a:bodyPr/>
          <a:lstStyle/>
          <a:p>
            <a:endParaRPr lang="en-US" noProof="0"/>
          </a:p>
        </p:txBody>
      </p:sp>
      <p:grpSp>
        <p:nvGrpSpPr>
          <p:cNvPr id="67" name="Group 66">
            <a:extLst>
              <a:ext uri="{FF2B5EF4-FFF2-40B4-BE49-F238E27FC236}">
                <a16:creationId xmlns:a16="http://schemas.microsoft.com/office/drawing/2014/main" id="{34978122-26D2-B88B-41F1-38D34FC7B5AF}"/>
              </a:ext>
            </a:extLst>
          </p:cNvPr>
          <p:cNvGrpSpPr/>
          <p:nvPr/>
        </p:nvGrpSpPr>
        <p:grpSpPr>
          <a:xfrm>
            <a:off x="10250549" y="2469796"/>
            <a:ext cx="1696592" cy="1541899"/>
            <a:chOff x="10195084" y="1462475"/>
            <a:chExt cx="1696592" cy="1541899"/>
          </a:xfrm>
        </p:grpSpPr>
        <p:sp>
          <p:nvSpPr>
            <p:cNvPr id="68" name="TextBox 67">
              <a:extLst>
                <a:ext uri="{FF2B5EF4-FFF2-40B4-BE49-F238E27FC236}">
                  <a16:creationId xmlns:a16="http://schemas.microsoft.com/office/drawing/2014/main" id="{CE84A63F-BA50-4F13-73FF-1D5BCE302801}"/>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Andrea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HR Senior Service Manager at Microsoft </a:t>
              </a:r>
            </a:p>
          </p:txBody>
        </p:sp>
        <p:pic>
          <p:nvPicPr>
            <p:cNvPr id="69" name="Graphic 68">
              <a:extLst>
                <a:ext uri="{FF2B5EF4-FFF2-40B4-BE49-F238E27FC236}">
                  <a16:creationId xmlns:a16="http://schemas.microsoft.com/office/drawing/2014/main" id="{041F7954-CD39-595A-688E-C20608B9712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119687" y="2729584"/>
              <a:ext cx="274790" cy="274790"/>
            </a:xfrm>
            <a:prstGeom prst="rect">
              <a:avLst/>
            </a:prstGeom>
          </p:spPr>
        </p:pic>
      </p:grpSp>
      <p:grpSp>
        <p:nvGrpSpPr>
          <p:cNvPr id="96" name="Group 95">
            <a:extLst>
              <a:ext uri="{FF2B5EF4-FFF2-40B4-BE49-F238E27FC236}">
                <a16:creationId xmlns:a16="http://schemas.microsoft.com/office/drawing/2014/main" id="{EE135CF3-62EE-94C4-8506-FF67AC44C60E}"/>
              </a:ext>
            </a:extLst>
          </p:cNvPr>
          <p:cNvGrpSpPr/>
          <p:nvPr/>
        </p:nvGrpSpPr>
        <p:grpSpPr>
          <a:xfrm>
            <a:off x="3947719" y="2880746"/>
            <a:ext cx="2351135" cy="360000"/>
            <a:chOff x="588263" y="3617084"/>
            <a:chExt cx="2351135" cy="360000"/>
          </a:xfrm>
        </p:grpSpPr>
        <p:pic>
          <p:nvPicPr>
            <p:cNvPr id="97" name="Picture 96">
              <a:extLst>
                <a:ext uri="{FF2B5EF4-FFF2-40B4-BE49-F238E27FC236}">
                  <a16:creationId xmlns:a16="http://schemas.microsoft.com/office/drawing/2014/main" id="{06EA8646-A366-D5E0-CBD1-A16F70D2EC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8" name="TextBox 97">
              <a:extLst>
                <a:ext uri="{FF2B5EF4-FFF2-40B4-BE49-F238E27FC236}">
                  <a16:creationId xmlns:a16="http://schemas.microsoft.com/office/drawing/2014/main" id="{F9F2A8DB-4187-EBBC-C844-CD839F9EAD1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9" name="Group 98">
            <a:extLst>
              <a:ext uri="{FF2B5EF4-FFF2-40B4-BE49-F238E27FC236}">
                <a16:creationId xmlns:a16="http://schemas.microsoft.com/office/drawing/2014/main" id="{13679394-716C-CB28-20CE-1959C2704FDF}"/>
              </a:ext>
            </a:extLst>
          </p:cNvPr>
          <p:cNvGrpSpPr/>
          <p:nvPr/>
        </p:nvGrpSpPr>
        <p:grpSpPr>
          <a:xfrm>
            <a:off x="3947719" y="5212982"/>
            <a:ext cx="2351135" cy="360000"/>
            <a:chOff x="588263" y="2177588"/>
            <a:chExt cx="2351135" cy="360000"/>
          </a:xfrm>
        </p:grpSpPr>
        <p:pic>
          <p:nvPicPr>
            <p:cNvPr id="100" name="Picture 99">
              <a:extLst>
                <a:ext uri="{FF2B5EF4-FFF2-40B4-BE49-F238E27FC236}">
                  <a16:creationId xmlns:a16="http://schemas.microsoft.com/office/drawing/2014/main" id="{14CCDE2B-B00B-AAC6-58BB-93E04B105D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01" name="TextBox 100">
              <a:extLst>
                <a:ext uri="{FF2B5EF4-FFF2-40B4-BE49-F238E27FC236}">
                  <a16:creationId xmlns:a16="http://schemas.microsoft.com/office/drawing/2014/main" id="{EECD5884-B25F-FCB6-7900-9C8F6958534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ABDEB45F-3307-91FB-B152-C3EFB96C5C42}"/>
              </a:ext>
            </a:extLst>
          </p:cNvPr>
          <p:cNvGrpSpPr/>
          <p:nvPr/>
        </p:nvGrpSpPr>
        <p:grpSpPr>
          <a:xfrm>
            <a:off x="955344" y="5212982"/>
            <a:ext cx="1687493" cy="360000"/>
            <a:chOff x="588263" y="1217924"/>
            <a:chExt cx="1687493" cy="360000"/>
          </a:xfrm>
        </p:grpSpPr>
        <p:pic>
          <p:nvPicPr>
            <p:cNvPr id="103" name="Picture 102" descr="Zip Co logo SVG free download, id: 101874 - Brandlogos.net">
              <a:hlinkClick r:id="rId6"/>
              <a:extLst>
                <a:ext uri="{FF2B5EF4-FFF2-40B4-BE49-F238E27FC236}">
                  <a16:creationId xmlns:a16="http://schemas.microsoft.com/office/drawing/2014/main" id="{4245A0CD-B11C-B23F-54A3-7CFC4DCE016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B68F65D2-0756-FE03-FC23-25B8F6A58385}"/>
                </a:ext>
                <a:ext uri="{C183D7F6-B498-43B3-948B-1728B52AA6E4}">
                  <adec:decorative xmlns:adec="http://schemas.microsoft.com/office/drawing/2017/decorative" val="0"/>
                </a:ext>
              </a:extLst>
            </p:cNvPr>
            <p:cNvSpPr txBox="1"/>
            <p:nvPr/>
          </p:nvSpPr>
          <p:spPr>
            <a:xfrm>
              <a:off x="1047213" y="1313286"/>
              <a:ext cx="122854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105" name="Group 104">
            <a:extLst>
              <a:ext uri="{FF2B5EF4-FFF2-40B4-BE49-F238E27FC236}">
                <a16:creationId xmlns:a16="http://schemas.microsoft.com/office/drawing/2014/main" id="{78DCDF2A-57EA-2128-9FCF-DD1A0D598D2F}"/>
              </a:ext>
            </a:extLst>
          </p:cNvPr>
          <p:cNvGrpSpPr/>
          <p:nvPr/>
        </p:nvGrpSpPr>
        <p:grpSpPr>
          <a:xfrm>
            <a:off x="955344" y="2880746"/>
            <a:ext cx="2065713" cy="360000"/>
            <a:chOff x="588263" y="1697756"/>
            <a:chExt cx="2065713" cy="360000"/>
          </a:xfrm>
        </p:grpSpPr>
        <p:pic>
          <p:nvPicPr>
            <p:cNvPr id="106" name="Picture 105">
              <a:extLst>
                <a:ext uri="{FF2B5EF4-FFF2-40B4-BE49-F238E27FC236}">
                  <a16:creationId xmlns:a16="http://schemas.microsoft.com/office/drawing/2014/main" id="{7463E06E-0D2A-684B-FD99-82F886275F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76825F60-85EF-8778-2FB3-B7A2353A0567}"/>
                </a:ext>
                <a:ext uri="{C183D7F6-B498-43B3-948B-1728B52AA6E4}">
                  <adec:decorative xmlns:adec="http://schemas.microsoft.com/office/drawing/2017/decorative" val="0"/>
                </a:ext>
              </a:extLst>
            </p:cNvPr>
            <p:cNvSpPr txBox="1"/>
            <p:nvPr/>
          </p:nvSpPr>
          <p:spPr>
            <a:xfrm>
              <a:off x="1047214" y="1793118"/>
              <a:ext cx="160676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8" name="Group 107">
            <a:extLst>
              <a:ext uri="{FF2B5EF4-FFF2-40B4-BE49-F238E27FC236}">
                <a16:creationId xmlns:a16="http://schemas.microsoft.com/office/drawing/2014/main" id="{68DDC694-42BF-9755-A550-6A99A7EA08C4}"/>
              </a:ext>
            </a:extLst>
          </p:cNvPr>
          <p:cNvGrpSpPr/>
          <p:nvPr/>
        </p:nvGrpSpPr>
        <p:grpSpPr>
          <a:xfrm>
            <a:off x="7198028" y="2880746"/>
            <a:ext cx="2351135" cy="360000"/>
            <a:chOff x="588263" y="3617084"/>
            <a:chExt cx="2351135" cy="360000"/>
          </a:xfrm>
        </p:grpSpPr>
        <p:pic>
          <p:nvPicPr>
            <p:cNvPr id="109" name="Picture 108">
              <a:extLst>
                <a:ext uri="{FF2B5EF4-FFF2-40B4-BE49-F238E27FC236}">
                  <a16:creationId xmlns:a16="http://schemas.microsoft.com/office/drawing/2014/main" id="{91C38504-898F-E180-4C73-24C415992C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10" name="TextBox 109">
              <a:extLst>
                <a:ext uri="{FF2B5EF4-FFF2-40B4-BE49-F238E27FC236}">
                  <a16:creationId xmlns:a16="http://schemas.microsoft.com/office/drawing/2014/main" id="{9878BC7E-6B0F-9120-F0A6-71009F6B9D8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4" name="Rectangle: Rounded Corners 6">
            <a:extLst>
              <a:ext uri="{FF2B5EF4-FFF2-40B4-BE49-F238E27FC236}">
                <a16:creationId xmlns:a16="http://schemas.microsoft.com/office/drawing/2014/main" id="{E1665C8B-F726-FF9B-9223-E1210CDD2A8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5" name="Group 4">
            <a:extLst>
              <a:ext uri="{FF2B5EF4-FFF2-40B4-BE49-F238E27FC236}">
                <a16:creationId xmlns:a16="http://schemas.microsoft.com/office/drawing/2014/main" id="{AA53E395-D0C1-158B-F329-7DA61F084348}"/>
              </a:ext>
            </a:extLst>
          </p:cNvPr>
          <p:cNvGrpSpPr/>
          <p:nvPr/>
        </p:nvGrpSpPr>
        <p:grpSpPr>
          <a:xfrm>
            <a:off x="1286540" y="1134767"/>
            <a:ext cx="1571031" cy="216000"/>
            <a:chOff x="1372194" y="969899"/>
            <a:chExt cx="1571031" cy="216000"/>
          </a:xfrm>
        </p:grpSpPr>
        <p:sp>
          <p:nvSpPr>
            <p:cNvPr id="6" name="Rectangle: Rounded Corners 6">
              <a:extLst>
                <a:ext uri="{FF2B5EF4-FFF2-40B4-BE49-F238E27FC236}">
                  <a16:creationId xmlns:a16="http://schemas.microsoft.com/office/drawing/2014/main" id="{AC305EA1-BEB3-722A-1B61-474F14C9F92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hours per week</a:t>
              </a:r>
            </a:p>
          </p:txBody>
        </p:sp>
        <p:pic>
          <p:nvPicPr>
            <p:cNvPr id="7" name="Graphic 6">
              <a:extLst>
                <a:ext uri="{FF2B5EF4-FFF2-40B4-BE49-F238E27FC236}">
                  <a16:creationId xmlns:a16="http://schemas.microsoft.com/office/drawing/2014/main" id="{242CD735-36E9-CB04-1AFB-A9D0FEF48E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8" name="Group 7">
            <a:extLst>
              <a:ext uri="{FF2B5EF4-FFF2-40B4-BE49-F238E27FC236}">
                <a16:creationId xmlns:a16="http://schemas.microsoft.com/office/drawing/2014/main" id="{9DE8A1A6-3D99-E882-DAC8-EBC9772A38B3}"/>
              </a:ext>
            </a:extLst>
          </p:cNvPr>
          <p:cNvGrpSpPr/>
          <p:nvPr/>
        </p:nvGrpSpPr>
        <p:grpSpPr>
          <a:xfrm>
            <a:off x="5754503" y="1134766"/>
            <a:ext cx="2808000" cy="237257"/>
            <a:chOff x="6235579" y="969898"/>
            <a:chExt cx="2808000" cy="237257"/>
          </a:xfrm>
        </p:grpSpPr>
        <p:sp>
          <p:nvSpPr>
            <p:cNvPr id="9" name="Rectangle: Rounded Corners 6">
              <a:extLst>
                <a:ext uri="{FF2B5EF4-FFF2-40B4-BE49-F238E27FC236}">
                  <a16:creationId xmlns:a16="http://schemas.microsoft.com/office/drawing/2014/main" id="{3ABEFCE1-C3CC-1431-7051-EFFED0A85D99}"/>
                </a:ext>
                <a:ext uri="{C183D7F6-B498-43B3-948B-1728B52AA6E4}">
                  <adec:decorative xmlns:adec="http://schemas.microsoft.com/office/drawing/2017/decorative" val="1"/>
                </a:ext>
              </a:extLst>
            </p:cNvPr>
            <p:cNvSpPr/>
            <p:nvPr/>
          </p:nvSpPr>
          <p:spPr bwMode="auto">
            <a:xfrm>
              <a:off x="6235579" y="969898"/>
              <a:ext cx="2808000" cy="23725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&amp; higher self confidence </a:t>
              </a:r>
            </a:p>
          </p:txBody>
        </p:sp>
        <p:pic>
          <p:nvPicPr>
            <p:cNvPr id="10" name="Graphic 9">
              <a:extLst>
                <a:ext uri="{FF2B5EF4-FFF2-40B4-BE49-F238E27FC236}">
                  <a16:creationId xmlns:a16="http://schemas.microsoft.com/office/drawing/2014/main" id="{BB314549-270A-4B68-E748-802005D7FB2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11" name="Group 10">
            <a:extLst>
              <a:ext uri="{FF2B5EF4-FFF2-40B4-BE49-F238E27FC236}">
                <a16:creationId xmlns:a16="http://schemas.microsoft.com/office/drawing/2014/main" id="{D886767E-94B3-A422-DB71-6101AA59453D}"/>
              </a:ext>
            </a:extLst>
          </p:cNvPr>
          <p:cNvGrpSpPr/>
          <p:nvPr/>
        </p:nvGrpSpPr>
        <p:grpSpPr>
          <a:xfrm>
            <a:off x="2908241" y="1134767"/>
            <a:ext cx="2795593" cy="216000"/>
            <a:chOff x="3133720" y="969899"/>
            <a:chExt cx="2795593" cy="216000"/>
          </a:xfrm>
        </p:grpSpPr>
        <p:sp>
          <p:nvSpPr>
            <p:cNvPr id="12" name="Rectangle: Rounded Corners 6">
              <a:extLst>
                <a:ext uri="{FF2B5EF4-FFF2-40B4-BE49-F238E27FC236}">
                  <a16:creationId xmlns:a16="http://schemas.microsoft.com/office/drawing/2014/main" id="{B1DFB802-F812-53C3-2191-EA5E269FD9BF}"/>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&amp; new initiatives</a:t>
              </a:r>
            </a:p>
          </p:txBody>
        </p:sp>
        <p:pic>
          <p:nvPicPr>
            <p:cNvPr id="13" name="Graphic 12">
              <a:extLst>
                <a:ext uri="{FF2B5EF4-FFF2-40B4-BE49-F238E27FC236}">
                  <a16:creationId xmlns:a16="http://schemas.microsoft.com/office/drawing/2014/main" id="{A8D1E2F5-4081-F3D7-8BBB-D6E14C0C37F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pic>
        <p:nvPicPr>
          <p:cNvPr id="70" name="Picture 69">
            <a:extLst>
              <a:ext uri="{FF2B5EF4-FFF2-40B4-BE49-F238E27FC236}">
                <a16:creationId xmlns:a16="http://schemas.microsoft.com/office/drawing/2014/main" id="{97BDD26A-DAD7-9286-9C27-3E52D0CC315D}"/>
              </a:ext>
            </a:extLst>
          </p:cNvPr>
          <p:cNvPicPr>
            <a:picLocks noChangeAspect="1"/>
          </p:cNvPicPr>
          <p:nvPr/>
        </p:nvPicPr>
        <p:blipFill rotWithShape="1">
          <a:blip r:embed="rId15" cstate="screen">
            <a:extLst>
              <a:ext uri="{BEBA8EAE-BF5A-486C-A8C5-ECC9F3942E4B}">
                <a14:imgProps xmlns:a14="http://schemas.microsoft.com/office/drawing/2010/main">
                  <a14:imgLayer r:embed="rId16">
                    <a14:imgEffect>
                      <a14:backgroundRemoval t="4096" b="100000" l="0" r="100000">
                        <a14:foregroundMark x1="5568" y1="91573" x2="5017" y2="99859"/>
                        <a14:foregroundMark x1="8863" y1="42053" x2="5972" y2="85509"/>
                        <a14:foregroundMark x1="9030" y1="42053" x2="17391" y2="16878"/>
                        <a14:foregroundMark x1="17391" y1="16878" x2="45318" y2="7314"/>
                        <a14:foregroundMark x1="45318" y1="7314" x2="65719" y2="68354"/>
                        <a14:foregroundMark x1="74394" y1="77803" x2="78856" y2="82664"/>
                        <a14:foregroundMark x1="65719" y1="68354" x2="68434" y2="71312"/>
                        <a14:foregroundMark x1="78098" y1="92123" x2="38796" y2="99859"/>
                        <a14:foregroundMark x1="53512" y1="99015" x2="20903" y2="92405"/>
                        <a14:foregroundMark x1="20903" y1="92405" x2="15050" y2="64557"/>
                        <a14:foregroundMark x1="15050" y1="64557" x2="39799" y2="49086"/>
                        <a14:foregroundMark x1="39799" y1="49086" x2="68559" y2="65433"/>
                        <a14:foregroundMark x1="68660" y1="73886" x2="64214" y2="95077"/>
                        <a14:foregroundMark x1="70165" y1="66712" x2="70105" y2="66999"/>
                        <a14:foregroundMark x1="64214" y1="95077" x2="53512" y2="99015"/>
                        <a14:foregroundMark x1="66890" y1="95921" x2="66221" y2="67370"/>
                        <a14:foregroundMark x1="66221" y1="67370" x2="34950" y2="59494"/>
                        <a14:foregroundMark x1="34950" y1="59494" x2="14047" y2="75527"/>
                        <a14:foregroundMark x1="14047" y1="75527" x2="31438" y2="94655"/>
                        <a14:foregroundMark x1="31438" y1="94655" x2="66890" y2="96484"/>
                        <a14:foregroundMark x1="52007" y1="80169" x2="50502" y2="80731"/>
                        <a14:foregroundMark x1="46656" y1="72011" x2="48161" y2="67511"/>
                        <a14:foregroundMark x1="39298" y1="67511" x2="53512" y2="75105"/>
                        <a14:foregroundMark x1="42308" y1="79466" x2="58696" y2="77637"/>
                        <a14:foregroundMark x1="32441" y1="81435" x2="39298" y2="85795"/>
                        <a14:foregroundMark x1="39967" y1="85232" x2="39967" y2="85232"/>
                        <a14:foregroundMark x1="68395" y1="91421" x2="78361" y2="88842"/>
                        <a14:foregroundMark x1="69231" y1="94655" x2="77982" y2="93559"/>
                        <a14:foregroundMark x1="72241" y1="96484" x2="78583" y2="86075"/>
                        <a14:foregroundMark x1="79007" y1="99656" x2="78595" y2="99859"/>
                        <a14:foregroundMark x1="31104" y1="34322" x2="31104" y2="34322"/>
                        <a14:foregroundMark x1="59866" y1="27119" x2="59866" y2="27119"/>
                        <a14:foregroundMark x1="56856" y1="26977" x2="56856" y2="26977"/>
                        <a14:foregroundMark x1="57860" y1="29944" x2="57860" y2="29944"/>
                        <a14:foregroundMark x1="57023" y1="31215" x2="57023" y2="31215"/>
                        <a14:foregroundMark x1="58027" y1="26977" x2="58027" y2="26977"/>
                        <a14:foregroundMark x1="14110" y1="18216" x2="18562" y2="12006"/>
                        <a14:foregroundMark x1="8483" y1="26064" x2="9013" y2="25325"/>
                        <a14:foregroundMark x1="7525" y1="27401" x2="8195" y2="26466"/>
                        <a14:foregroundMark x1="18562" y1="12006" x2="28261" y2="6073"/>
                        <a14:foregroundMark x1="28261" y1="6073" x2="40635" y2="3955"/>
                        <a14:foregroundMark x1="40635" y1="3955" x2="58027" y2="9040"/>
                        <a14:foregroundMark x1="58027" y1="9040" x2="64716" y2="25706"/>
                        <a14:foregroundMark x1="62112" y1="23153" x2="55351" y2="16525"/>
                        <a14:foregroundMark x1="55351" y1="16525" x2="46321" y2="12006"/>
                        <a14:foregroundMark x1="46321" y1="12006" x2="33445" y2="11158"/>
                        <a14:foregroundMark x1="33445" y1="11158" x2="20736" y2="15395"/>
                        <a14:foregroundMark x1="20736" y1="15395" x2="14335" y2="19536"/>
                        <a14:foregroundMark x1="10119" y1="25772" x2="9197" y2="27542"/>
                        <a14:foregroundMark x1="9197" y1="27542" x2="7692" y2="27684"/>
                        <a14:foregroundMark x1="334" y1="69633" x2="5853" y2="75989"/>
                        <a14:foregroundMark x1="5853" y1="75989" x2="8027" y2="82910"/>
                        <a14:foregroundMark x1="8027" y1="82910" x2="7525" y2="93220"/>
                        <a14:foregroundMark x1="7525" y1="93220" x2="167" y2="84322"/>
                        <a14:foregroundMark x1="167" y1="84322" x2="502" y2="72458"/>
                        <a14:foregroundMark x1="502" y1="72458" x2="0" y2="75000"/>
                        <a14:foregroundMark x1="1171" y1="84181" x2="12542" y2="85593"/>
                        <a14:foregroundMark x1="12542" y1="85593" x2="6856" y2="91949"/>
                        <a14:foregroundMark x1="6856" y1="91949" x2="2174" y2="85593"/>
                        <a14:foregroundMark x1="2174" y1="85593" x2="3010" y2="84746"/>
                        <a14:foregroundMark x1="4515" y1="87006" x2="3846" y2="86441"/>
                        <a14:foregroundMark x1="10201" y1="23305" x2="14548" y2="16667"/>
                        <a14:foregroundMark x1="14548" y1="16667" x2="10201" y2="23164"/>
                        <a14:foregroundMark x1="13880" y1="16243" x2="17726" y2="12994"/>
                        <a14:foregroundMark x1="27592" y1="5650" x2="33110" y2="5226"/>
                        <a14:foregroundMark x1="27926" y1="5508" x2="37291" y2="4661"/>
                        <a14:foregroundMark x1="37291" y1="4661" x2="39632" y2="4661"/>
                        <a14:foregroundMark x1="28261" y1="5367" x2="38629" y2="4096"/>
                        <a14:foregroundMark x1="38629" y1="4096" x2="40134" y2="4237"/>
                        <a14:foregroundMark x1="61204" y1="13418" x2="60535" y2="11582"/>
                        <a14:foregroundMark x1="63378" y1="21751" x2="62207" y2="18503"/>
                        <a14:foregroundMark x1="63378" y1="21045" x2="61538" y2="14972"/>
                        <a14:foregroundMark x1="4181" y1="92090" x2="27926" y2="92090"/>
                        <a14:foregroundMark x1="27926" y1="92090" x2="36288" y2="98446"/>
                        <a14:foregroundMark x1="36288" y1="98446" x2="6689" y2="98588"/>
                        <a14:foregroundMark x1="6689" y1="98588" x2="3846" y2="92232"/>
                        <a14:foregroundMark x1="77926" y1="87712" x2="80769" y2="95056"/>
                        <a14:foregroundMark x1="80769" y1="95056" x2="80769" y2="99576"/>
                        <a14:foregroundMark x1="69565" y1="69209" x2="72241" y2="74153"/>
                        <a14:foregroundMark x1="74415" y1="71469" x2="77759" y2="76412"/>
                        <a14:foregroundMark x1="70569" y1="73588" x2="72241" y2="73870"/>
                        <a14:foregroundMark x1="73746" y1="74718" x2="74415" y2="76130"/>
                        <a14:foregroundMark x1="72910" y1="74718" x2="72910" y2="74718"/>
                        <a14:foregroundMark x1="72241" y1="75000" x2="73411" y2="74294"/>
                        <a14:foregroundMark x1="77425" y1="71751" x2="80769" y2="81497"/>
                        <a14:foregroundMark x1="80769" y1="81497" x2="80769" y2="81780"/>
                        <a14:foregroundMark x1="80569" y1="88393" x2="80100" y2="91243"/>
                        <a14:foregroundMark x1="82776" y1="75000" x2="81007" y2="85740"/>
                        <a14:foregroundMark x1="38629" y1="79944" x2="42308" y2="87147"/>
                        <a14:foregroundMark x1="42308" y1="87147" x2="57191" y2="96751"/>
                        <a14:foregroundMark x1="57191" y1="96751" x2="65217" y2="94209"/>
                        <a14:foregroundMark x1="65217" y1="94209" x2="55351" y2="77401"/>
                        <a14:foregroundMark x1="55351" y1="77401" x2="35452" y2="78672"/>
                        <a14:foregroundMark x1="5686" y1="31497" x2="5518" y2="32768"/>
                        <a14:foregroundMark x1="64548" y1="27542" x2="64548" y2="29661"/>
                        <a14:foregroundMark x1="65886" y1="36723" x2="65886" y2="34322"/>
                        <a14:foregroundMark x1="67057" y1="34322" x2="65719" y2="31356"/>
                        <a14:foregroundMark x1="65886" y1="30932" x2="65217" y2="29661"/>
                        <a14:foregroundMark x1="69398" y1="45339" x2="67224" y2="38418"/>
                        <a14:foregroundMark x1="68562" y1="40395" x2="67726" y2="37288"/>
                        <a14:foregroundMark x1="70569" y1="49011" x2="69565" y2="41808"/>
                        <a14:backgroundMark x1="86455" y1="65541" x2="99833" y2="65120"/>
                        <a14:backgroundMark x1="7860" y1="21097" x2="6522" y2="21097"/>
                        <a14:backgroundMark x1="3010" y1="29114" x2="3010" y2="31224"/>
                        <a14:backgroundMark x1="66855" y1="29661" x2="74916" y2="58475"/>
                        <a14:backgroundMark x1="61204" y1="9463" x2="66262" y2="27542"/>
                        <a14:backgroundMark x1="74916" y1="58475" x2="70903" y2="66949"/>
                        <a14:backgroundMark x1="70903" y1="66949" x2="71054" y2="68670"/>
                        <a14:backgroundMark x1="71572" y1="74576" x2="72347" y2="74804"/>
                        <a14:backgroundMark x1="80911" y1="95019" x2="81940" y2="99859"/>
                        <a14:backgroundMark x1="3846" y1="33757" x2="2742" y2="33058"/>
                        <a14:backgroundMark x1="2701" y1="32437" x2="167" y2="30791"/>
                        <a14:backgroundMark x1="4515" y1="33616" x2="2822" y2="32516"/>
                        <a14:backgroundMark x1="3846" y1="34181" x2="1338" y2="32203"/>
                        <a14:backgroundMark x1="85505" y1="75861" x2="94482" y2="74153"/>
                        <a14:backgroundMark x1="94482" y1="74153" x2="99666" y2="87994"/>
                        <a14:backgroundMark x1="99666" y1="87994" x2="99666" y2="96469"/>
                        <a14:backgroundMark x1="99666" y1="96469" x2="84281" y2="98870"/>
                        <a14:backgroundMark x1="84281" y1="98870" x2="83317" y2="89152"/>
                        <a14:backgroundMark x1="85452" y1="77966" x2="94482" y2="82486"/>
                        <a14:backgroundMark x1="94482" y1="82486" x2="94983" y2="91808"/>
                        <a14:backgroundMark x1="94983" y1="91808" x2="86455" y2="97316"/>
                        <a14:backgroundMark x1="86455" y1="97316" x2="84751" y2="80442"/>
                        <a14:backgroundMark x1="84667" y1="80950" x2="93144" y2="85169"/>
                        <a14:backgroundMark x1="93144" y1="85169" x2="91806" y2="94068"/>
                        <a14:backgroundMark x1="91806" y1="94068" x2="83445" y2="89266"/>
                        <a14:backgroundMark x1="83445" y1="89266" x2="83525" y2="87884"/>
                        <a14:backgroundMark x1="84448" y1="86299" x2="92977" y2="89124"/>
                        <a14:backgroundMark x1="92977" y1="89124" x2="85284" y2="94774"/>
                        <a14:backgroundMark x1="85284" y1="94774" x2="83612" y2="87288"/>
                        <a14:backgroundMark x1="85953" y1="90395" x2="85619" y2="89548"/>
                        <a14:backgroundMark x1="84950" y1="89124" x2="84615" y2="89831"/>
                        <a14:backgroundMark x1="83314" y1="89165" x2="84281" y2="88983"/>
                        <a14:backgroundMark x1="84281" y1="90960" x2="83278" y2="89831"/>
                        <a14:backgroundMark x1="9176" y1="22718" x2="7860" y2="24859"/>
                        <a14:backgroundMark x1="7860" y1="24859" x2="6522" y2="23870"/>
                        <a14:backgroundMark x1="72742" y1="54237" x2="73244" y2="58051"/>
                        <a14:backgroundMark x1="81271" y1="90254" x2="81271" y2="86441"/>
                      </a14:backgroundRemoval>
                    </a14:imgEffect>
                  </a14:imgLayer>
                </a14:imgProps>
              </a:ext>
              <a:ext uri="{28A0092B-C50C-407E-A947-70E740481C1C}">
                <a14:useLocalDpi xmlns:a14="http://schemas.microsoft.com/office/drawing/2010/main"/>
              </a:ext>
            </a:extLst>
          </a:blip>
          <a:srcRect/>
          <a:stretch/>
        </p:blipFill>
        <p:spPr>
          <a:xfrm>
            <a:off x="9936877" y="4179254"/>
            <a:ext cx="2255124" cy="2678746"/>
          </a:xfrm>
          <a:prstGeom prst="rect">
            <a:avLst/>
          </a:prstGeom>
          <a:ln>
            <a:noFill/>
          </a:ln>
          <a:effectLst>
            <a:softEdge rad="112500"/>
          </a:effectLst>
        </p:spPr>
      </p:pic>
      <p:grpSp>
        <p:nvGrpSpPr>
          <p:cNvPr id="17" name="Group 16">
            <a:extLst>
              <a:ext uri="{FF2B5EF4-FFF2-40B4-BE49-F238E27FC236}">
                <a16:creationId xmlns:a16="http://schemas.microsoft.com/office/drawing/2014/main" id="{109E5898-6DB9-5444-4873-93E3B4185460}"/>
              </a:ext>
            </a:extLst>
          </p:cNvPr>
          <p:cNvGrpSpPr/>
          <p:nvPr/>
        </p:nvGrpSpPr>
        <p:grpSpPr>
          <a:xfrm>
            <a:off x="7198027" y="5209127"/>
            <a:ext cx="2351135" cy="360000"/>
            <a:chOff x="588263" y="1217924"/>
            <a:chExt cx="2351135" cy="360000"/>
          </a:xfrm>
        </p:grpSpPr>
        <p:pic>
          <p:nvPicPr>
            <p:cNvPr id="18" name="Picture 17" descr="Zip Co logo SVG free download, id: 101874 - Brandlogos.net">
              <a:hlinkClick r:id="rId6"/>
              <a:extLst>
                <a:ext uri="{FF2B5EF4-FFF2-40B4-BE49-F238E27FC236}">
                  <a16:creationId xmlns:a16="http://schemas.microsoft.com/office/drawing/2014/main" id="{F1062238-083A-2AAB-78D1-2E50E1041CE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2DA1AF5C-1D07-8EB7-105A-7A6311D605A9}"/>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spTree>
    <p:extLst>
      <p:ext uri="{BB962C8B-B14F-4D97-AF65-F5344CB8AC3E}">
        <p14:creationId xmlns:p14="http://schemas.microsoft.com/office/powerpoint/2010/main" val="218330533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449</Words>
  <Application>Microsoft Office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HR Senior Service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2025-02-11T22:01:52Z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