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1.sv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704106" cy="526298"/>
          </a:xfrm>
        </p:spPr>
        <p:txBody>
          <a:bodyPr/>
          <a:lstStyle/>
          <a:p>
            <a:r>
              <a:rPr lang="en-US" sz="1800" noProof="0">
                <a:ln w="3175">
                  <a:noFill/>
                </a:ln>
                <a:ea typeface="+mn-ea"/>
                <a:cs typeface="Segoe UI" panose="020B0502040204020203" pitchFamily="34" charset="0"/>
              </a:rPr>
              <a:t>A day in the life of a Digital Sales Specialist at Microsoft</a:t>
            </a:r>
            <a:endParaRPr lang="en-US" noProof="0"/>
          </a:p>
        </p:txBody>
      </p: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863" y="520700"/>
            <a:ext cx="3598862" cy="169863"/>
          </a:xfrm>
        </p:spPr>
        <p:txBody>
          <a:bodyPr/>
          <a:lstStyle/>
          <a:p>
            <a:r>
              <a:rPr lang="en-US" noProof="0"/>
              <a:t>Microsoft 365 Copilot for Sales</a:t>
            </a:r>
            <a:endParaRPr lang="en-US" sz="800" i="1" noProof="0"/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sz="1100" noProof="0"/>
              <a:t>Extend</a:t>
            </a:r>
          </a:p>
        </p:txBody>
      </p:sp>
      <p:sp>
        <p:nvSpPr>
          <p:cNvPr id="291" name="Text Placeholder 60">
            <a:extLst>
              <a:ext uri="{FF2B5EF4-FFF2-40B4-BE49-F238E27FC236}">
                <a16:creationId xmlns:a16="http://schemas.microsoft.com/office/drawing/2014/main" id="{CA1729E6-AB88-7198-7616-AD16F97AFA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2" name="Text Placeholder 61">
            <a:extLst>
              <a:ext uri="{FF2B5EF4-FFF2-40B4-BE49-F238E27FC236}">
                <a16:creationId xmlns:a16="http://schemas.microsoft.com/office/drawing/2014/main" id="{BCA3CDD9-F6B4-4C41-5522-B5EBB970157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3" name="Text Placeholder 62">
            <a:extLst>
              <a:ext uri="{FF2B5EF4-FFF2-40B4-BE49-F238E27FC236}">
                <a16:creationId xmlns:a16="http://schemas.microsoft.com/office/drawing/2014/main" id="{A56B58E5-1027-A880-42C1-1C07AE1C16A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479F9710-4F5F-B272-DEE1-17FD2A54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5690595"/>
            <a:ext cx="2834640" cy="64008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a detailed summary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of my meeting with [customer name] that took place today. Include outstanding questions from the conversation and recommendations for next steps.</a:t>
            </a:r>
          </a:p>
        </p:txBody>
      </p:sp>
      <p:sp>
        <p:nvSpPr>
          <p:cNvPr id="54" name="Rectangle: Rounded Corners 4">
            <a:extLst>
              <a:ext uri="{FF2B5EF4-FFF2-40B4-BE49-F238E27FC236}">
                <a16:creationId xmlns:a16="http://schemas.microsoft.com/office/drawing/2014/main" id="{862E8C08-7344-B724-41D0-5AC270796241}"/>
              </a:ext>
            </a:extLst>
          </p:cNvPr>
          <p:cNvSpPr/>
          <p:nvPr/>
        </p:nvSpPr>
        <p:spPr bwMode="auto">
          <a:xfrm>
            <a:off x="518791" y="402937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4:00 pm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0A5D52-4517-7870-2B91-8DACCC6CA6B5}"/>
              </a:ext>
            </a:extLst>
          </p:cNvPr>
          <p:cNvSpPr txBox="1"/>
          <p:nvPr/>
        </p:nvSpPr>
        <p:spPr>
          <a:xfrm>
            <a:off x="518789" y="4478275"/>
            <a:ext cx="3043201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rPr>
              <a:t>Adam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drafts a concise meeting summary detailing 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utstanding questions and recommended next steps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from their discussion. This ensures clear communication and sets the stage for future engagement.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021B6B77-3B30-BF6B-B7F3-77E7EF88C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09455" y="5635510"/>
            <a:ext cx="2834640" cy="64008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using the meeting prep document [ContosoMeetingPrep.docx]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7" name="Rectangle: Rounded Corners 7">
            <a:extLst>
              <a:ext uri="{FF2B5EF4-FFF2-40B4-BE49-F238E27FC236}">
                <a16:creationId xmlns:a16="http://schemas.microsoft.com/office/drawing/2014/main" id="{519402FC-12FE-307B-13AF-287612F4E760}"/>
              </a:ext>
            </a:extLst>
          </p:cNvPr>
          <p:cNvSpPr/>
          <p:nvPr/>
        </p:nvSpPr>
        <p:spPr bwMode="auto">
          <a:xfrm>
            <a:off x="7026870" y="403153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11:00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FE6258-FC19-693C-BD42-C70A2BF15C55}"/>
              </a:ext>
            </a:extLst>
          </p:cNvPr>
          <p:cNvSpPr txBox="1"/>
          <p:nvPr/>
        </p:nvSpPr>
        <p:spPr>
          <a:xfrm>
            <a:off x="3766169" y="4505190"/>
            <a:ext cx="2898648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rPr>
              <a:t>Adam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uses the meeting preparation guide as a foundation to create a draft of a pitch deck for the meeting.</a:t>
            </a:r>
          </a:p>
        </p:txBody>
      </p:sp>
      <p:sp>
        <p:nvSpPr>
          <p:cNvPr id="59" name="Rectangle: Rounded Corners 6">
            <a:extLst>
              <a:ext uri="{FF2B5EF4-FFF2-40B4-BE49-F238E27FC236}">
                <a16:creationId xmlns:a16="http://schemas.microsoft.com/office/drawing/2014/main" id="{1E5742FB-E912-EC4B-112F-39DD7A9B0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3060440"/>
            <a:ext cx="2834640" cy="668170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me a detailed summary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of all the email communication regarding AI with [customer name].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B0DEEB-1813-0710-82B4-3EA25871EC3D}"/>
              </a:ext>
            </a:extLst>
          </p:cNvPr>
          <p:cNvSpPr txBox="1"/>
          <p:nvPr/>
        </p:nvSpPr>
        <p:spPr>
          <a:xfrm>
            <a:off x="518789" y="1990628"/>
            <a:ext cx="2896701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rPr>
              <a:t>Adam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is gearing up to introduce a new Modern Work product to Contoso. Using Copilot, he reviews prior communication with the customer.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463668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Rectangle: Rounded Corners 11">
            <a:extLst>
              <a:ext uri="{FF2B5EF4-FFF2-40B4-BE49-F238E27FC236}">
                <a16:creationId xmlns:a16="http://schemas.microsoft.com/office/drawing/2014/main" id="{9D679C28-2955-26CA-FF17-DF30A584156C}"/>
              </a:ext>
            </a:extLst>
          </p:cNvPr>
          <p:cNvSpPr/>
          <p:nvPr/>
        </p:nvSpPr>
        <p:spPr bwMode="auto">
          <a:xfrm>
            <a:off x="518791" y="157233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8:00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A6F3C38A-4AA6-BACF-5A19-7BAC2AF96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71626" y="3064212"/>
            <a:ext cx="2834640" cy="6681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Find information about [Customer name]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Highlight news articles that mention [Customer name] over the last two weeks.</a:t>
            </a:r>
          </a:p>
        </p:txBody>
      </p:sp>
      <p:sp>
        <p:nvSpPr>
          <p:cNvPr id="63" name="Rectangle: Rounded Corners 13">
            <a:extLst>
              <a:ext uri="{FF2B5EF4-FFF2-40B4-BE49-F238E27FC236}">
                <a16:creationId xmlns:a16="http://schemas.microsoft.com/office/drawing/2014/main" id="{02260A96-B758-351A-817A-58BF3A80C392}"/>
              </a:ext>
            </a:extLst>
          </p:cNvPr>
          <p:cNvSpPr/>
          <p:nvPr/>
        </p:nvSpPr>
        <p:spPr bwMode="auto">
          <a:xfrm>
            <a:off x="3772830" y="157233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8:15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61878E0-D3CB-03EE-FD2C-534147A03DB8}"/>
              </a:ext>
            </a:extLst>
          </p:cNvPr>
          <p:cNvSpPr txBox="1"/>
          <p:nvPr/>
        </p:nvSpPr>
        <p:spPr>
          <a:xfrm>
            <a:off x="3772830" y="1990628"/>
            <a:ext cx="2896698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To be up to date with the latest news,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rPr>
              <a:t>Adam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commands Copilot to compile information regarding the customer’s initiatives.</a:t>
            </a:r>
          </a:p>
        </p:txBody>
      </p:sp>
      <p:sp>
        <p:nvSpPr>
          <p:cNvPr id="129" name="Rectangle: Rounded Corners 15">
            <a:extLst>
              <a:ext uri="{FF2B5EF4-FFF2-40B4-BE49-F238E27FC236}">
                <a16:creationId xmlns:a16="http://schemas.microsoft.com/office/drawing/2014/main" id="{33063B09-8375-4E1D-49DF-F55D81399ECF}"/>
              </a:ext>
            </a:extLst>
          </p:cNvPr>
          <p:cNvSpPr/>
          <p:nvPr/>
        </p:nvSpPr>
        <p:spPr bwMode="auto">
          <a:xfrm>
            <a:off x="7026870" y="157233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9:00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30" name="Rectangle: Rounded Corners 6">
            <a:extLst>
              <a:ext uri="{FF2B5EF4-FFF2-40B4-BE49-F238E27FC236}">
                <a16:creationId xmlns:a16="http://schemas.microsoft.com/office/drawing/2014/main" id="{83BAE277-AF97-4495-4D12-DDFD68550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0708" y="3179839"/>
            <a:ext cx="2834640" cy="6681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Write a short email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my client [customer name] to remind them about today's session. Show product information, and highlight excitement about the session.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4487E76-4322-653A-FB21-66B2F8A23BB8}"/>
              </a:ext>
            </a:extLst>
          </p:cNvPr>
          <p:cNvSpPr txBox="1"/>
          <p:nvPr/>
        </p:nvSpPr>
        <p:spPr>
          <a:xfrm>
            <a:off x="7026867" y="1990628"/>
            <a:ext cx="2944911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rPr>
              <a:t>Adam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sends a reminder to his customer about the upcoming meeting,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using C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opilot for Sales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to quickly draft his message, including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relevant product and pricing details from his CRM.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32" name="Rectangle: Rounded Corners 6">
            <a:extLst>
              <a:ext uri="{FF2B5EF4-FFF2-40B4-BE49-F238E27FC236}">
                <a16:creationId xmlns:a16="http://schemas.microsoft.com/office/drawing/2014/main" id="{D8B214B5-8320-76D8-52CC-D0FAD24E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56337" y="5706400"/>
            <a:ext cx="2834640" cy="4810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-1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meeting preparation document </a:t>
            </a:r>
            <a:r>
              <a:rPr kumimoji="0" lang="en-US" sz="900" b="0" i="0" u="none" strike="noStrike" kern="0" cap="none" spc="-1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[customer name], including relevant details from the open opportunity. </a:t>
            </a:r>
          </a:p>
        </p:txBody>
      </p:sp>
      <p:sp>
        <p:nvSpPr>
          <p:cNvPr id="133" name="Rectangle: Rounded Corners 19">
            <a:extLst>
              <a:ext uri="{FF2B5EF4-FFF2-40B4-BE49-F238E27FC236}">
                <a16:creationId xmlns:a16="http://schemas.microsoft.com/office/drawing/2014/main" id="{16FD4AF9-E964-6151-3804-44E69FE751AB}"/>
              </a:ext>
            </a:extLst>
          </p:cNvPr>
          <p:cNvSpPr/>
          <p:nvPr/>
        </p:nvSpPr>
        <p:spPr bwMode="auto">
          <a:xfrm>
            <a:off x="3766169" y="4046274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2:00 pm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0355FCF-59CD-4339-FD9E-5BDFC86A7FAE}"/>
              </a:ext>
            </a:extLst>
          </p:cNvPr>
          <p:cNvSpPr txBox="1"/>
          <p:nvPr/>
        </p:nvSpPr>
        <p:spPr>
          <a:xfrm>
            <a:off x="7075079" y="4510566"/>
            <a:ext cx="2896700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/>
              </a:rPr>
              <a:t>Adam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generates a meeting prep document, including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MS Mincho" panose="02020609040205080304" pitchFamily="49" charset="-128"/>
                <a:cs typeface="Segoe UI" pitchFamily="34" charset="0"/>
              </a:rPr>
              <a:t>participant details, an opportunity summary, recent meeting insights, email summaries and related CRM records so the team is prepared going into the call.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pic>
        <p:nvPicPr>
          <p:cNvPr id="172" name="Picture 171" descr="A person with a beard smiling&#10;&#10;Description automatically generated">
            <a:extLst>
              <a:ext uri="{FF2B5EF4-FFF2-40B4-BE49-F238E27FC236}">
                <a16:creationId xmlns:a16="http://schemas.microsoft.com/office/drawing/2014/main" id="{2408EC16-2F7F-D72D-539A-5EF4E528F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500" l="10000" r="97875">
                        <a14:foregroundMark x1="37875" y1="87250" x2="81375" y2="99125"/>
                        <a14:foregroundMark x1="81375" y1="99125" x2="50125" y2="84250"/>
                        <a14:foregroundMark x1="50125" y1="84250" x2="48125" y2="85250"/>
                        <a14:foregroundMark x1="86750" y1="89375" x2="90750" y2="91375"/>
                        <a14:foregroundMark x1="96875" y1="92375" x2="94875" y2="90375"/>
                        <a14:foregroundMark x1="77625" y1="83250" x2="71500" y2="85250"/>
                        <a14:foregroundMark x1="69375" y1="79125" x2="76500" y2="81250"/>
                        <a14:foregroundMark x1="68375" y1="86250" x2="97875" y2="89375"/>
                        <a14:foregroundMark x1="69375" y1="82250" x2="83625" y2="88375"/>
                        <a14:foregroundMark x1="69375" y1="73125" x2="64375" y2="74125"/>
                        <a14:foregroundMark x1="21625" y1="91375" x2="18625" y2="99500"/>
                        <a14:foregroundMark x1="27750" y1="20250" x2="32875" y2="12125"/>
                        <a14:foregroundMark x1="24750" y1="27375" x2="22625" y2="2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692" y="3629869"/>
            <a:ext cx="3226208" cy="3226208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5BD75DE8-A857-E681-90D4-BBC827DA04B2}"/>
              </a:ext>
            </a:extLst>
          </p:cNvPr>
          <p:cNvSpPr txBox="1"/>
          <p:nvPr/>
        </p:nvSpPr>
        <p:spPr>
          <a:xfrm>
            <a:off x="10308321" y="2122959"/>
            <a:ext cx="128741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Adam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Digital Sales Specialist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00" name="Graphic 199">
            <a:extLst>
              <a:ext uri="{FF2B5EF4-FFF2-40B4-BE49-F238E27FC236}">
                <a16:creationId xmlns:a16="http://schemas.microsoft.com/office/drawing/2014/main" id="{6F8C65FE-B954-765B-C5EB-A754A642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814634" y="3179840"/>
            <a:ext cx="274790" cy="274790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51C88736-F319-9F6E-2CCB-600EC7DB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201CA-2501-B11F-683D-C56E79EAE49F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B69BDF6-13B0-43F5-584B-0DCD8DECA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~5 hours per week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5C0BFE9-0DBC-F636-666E-8DD083FD0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63D99-7B94-EC8A-D87C-D28EDDEFF464}"/>
              </a:ext>
            </a:extLst>
          </p:cNvPr>
          <p:cNvGrpSpPr/>
          <p:nvPr/>
        </p:nvGrpSpPr>
        <p:grpSpPr>
          <a:xfrm>
            <a:off x="5897724" y="1134767"/>
            <a:ext cx="2673696" cy="216000"/>
            <a:chOff x="6323715" y="969899"/>
            <a:chExt cx="2673696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9B0BABDE-60E1-0E5C-96D6-66A0F0C57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323715" y="969899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communication with colleagues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E55B848-9CBE-7CD8-B6BE-42B01F37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59831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9B0A09-ECB9-B0D7-9979-B5E7F5BECE18}"/>
              </a:ext>
            </a:extLst>
          </p:cNvPr>
          <p:cNvGrpSpPr/>
          <p:nvPr/>
        </p:nvGrpSpPr>
        <p:grpSpPr>
          <a:xfrm>
            <a:off x="2908241" y="1134766"/>
            <a:ext cx="2901347" cy="229387"/>
            <a:chOff x="3133720" y="969898"/>
            <a:chExt cx="2901347" cy="229387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A49FBBBA-4E29-F498-AD8E-F6C7B464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8"/>
              <a:ext cx="2901347" cy="22938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 and new initiatives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4F6C5CB-7E6C-7341-3A6D-CA4C856E4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7654DB-CADF-EDD5-962D-480F1E406F2B}"/>
              </a:ext>
            </a:extLst>
          </p:cNvPr>
          <p:cNvGrpSpPr/>
          <p:nvPr/>
        </p:nvGrpSpPr>
        <p:grpSpPr>
          <a:xfrm>
            <a:off x="691414" y="2761669"/>
            <a:ext cx="2351135" cy="360000"/>
            <a:chOff x="588263" y="1217924"/>
            <a:chExt cx="2351135" cy="360000"/>
          </a:xfrm>
        </p:grpSpPr>
        <p:pic>
          <p:nvPicPr>
            <p:cNvPr id="28" name="Picture 27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3079A0EF-A132-8F5F-B304-861FFB9692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DDA862-4D44-7769-316F-A5B67BBCA82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FAF037-E95D-0CD2-4653-DBCF51B6FECD}"/>
              </a:ext>
            </a:extLst>
          </p:cNvPr>
          <p:cNvGrpSpPr/>
          <p:nvPr/>
        </p:nvGrpSpPr>
        <p:grpSpPr>
          <a:xfrm>
            <a:off x="3954012" y="2780106"/>
            <a:ext cx="2351135" cy="360000"/>
            <a:chOff x="588263" y="1217924"/>
            <a:chExt cx="2351135" cy="360000"/>
          </a:xfrm>
        </p:grpSpPr>
        <p:pic>
          <p:nvPicPr>
            <p:cNvPr id="31" name="Picture 30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4DB63D3A-0261-BFDC-FE9E-370F2EEF8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E672B1-4C95-C29B-EB8D-DEA55640E31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EAAB3A-4DF0-AC62-E390-4D193DE04A29}"/>
              </a:ext>
            </a:extLst>
          </p:cNvPr>
          <p:cNvGrpSpPr/>
          <p:nvPr/>
        </p:nvGrpSpPr>
        <p:grpSpPr>
          <a:xfrm>
            <a:off x="718744" y="5239051"/>
            <a:ext cx="2351135" cy="360000"/>
            <a:chOff x="588263" y="3617084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BAC86AE-CD1C-737B-18B8-04BF61158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EAA0B8-DE7E-97A9-226D-65F868258E0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08DFFC-0196-B9C1-DE30-2CC9D2008F17}"/>
              </a:ext>
            </a:extLst>
          </p:cNvPr>
          <p:cNvGrpSpPr/>
          <p:nvPr/>
        </p:nvGrpSpPr>
        <p:grpSpPr>
          <a:xfrm>
            <a:off x="3947719" y="5239051"/>
            <a:ext cx="2351135" cy="360000"/>
            <a:chOff x="588263" y="2177588"/>
            <a:chExt cx="2351135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6C9A46-82B1-0F00-3EBE-17ED78B1D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AC1457-CD02-15CC-100E-226FAB3E0EB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748612-3BE9-851C-8337-A409471983D9}"/>
              </a:ext>
            </a:extLst>
          </p:cNvPr>
          <p:cNvGrpSpPr/>
          <p:nvPr/>
        </p:nvGrpSpPr>
        <p:grpSpPr>
          <a:xfrm>
            <a:off x="7198028" y="5239051"/>
            <a:ext cx="2351135" cy="360000"/>
            <a:chOff x="588263" y="2657420"/>
            <a:chExt cx="2351135" cy="360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7544E24-FFD4-F826-B1B9-5A8AA2C07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D21179-8DC9-ED26-0126-BC12765C2F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69C1E7-0B59-FD49-0BA3-158F19D98A21}"/>
              </a:ext>
            </a:extLst>
          </p:cNvPr>
          <p:cNvGrpSpPr/>
          <p:nvPr/>
        </p:nvGrpSpPr>
        <p:grpSpPr>
          <a:xfrm>
            <a:off x="7214794" y="2721252"/>
            <a:ext cx="2351135" cy="360000"/>
            <a:chOff x="588263" y="1697756"/>
            <a:chExt cx="2351135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CB2A238-309C-F7C4-65F3-363C4CDE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C1880B-C01F-ACB6-E4CD-D5D044A372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8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44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389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Digital Sales Specialist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2025-02-11T16:59:29Z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