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6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3737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65794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965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755837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333502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03504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56723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05651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3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hyperlink" Target="https://copilot.microsoft.com/" TargetMode="External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6.sv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hyperlink" Target="https://www.microsoft.com/en-us/videoplayer/embed/RW1lDvX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 of an Account Manager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05C2E09-351A-7289-1A7A-794657165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13" y="6491288"/>
            <a:ext cx="9598025" cy="107722"/>
          </a:xfrm>
        </p:spPr>
        <p:txBody>
          <a:bodyPr/>
          <a:lstStyle/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3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  <a:endParaRPr lang="en-US" baseline="30000"/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Copilot for Sales </a:t>
            </a:r>
            <a:r>
              <a:rPr lang="en-US" sz="800" i="1"/>
              <a:t>(includes Copilot for Microsoft 365)</a:t>
            </a:r>
            <a:endParaRPr lang="en-US" sz="800" i="1" noProof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noProof="0"/>
              <a:t>8:00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7E3677D-D7BC-DC48-74A3-5AE759249B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784426"/>
          </a:xfrm>
        </p:spPr>
        <p:txBody>
          <a:bodyPr>
            <a:normAutofit/>
          </a:bodyPr>
          <a:lstStyle/>
          <a:p>
            <a:r>
              <a:rPr lang="en-US" noProof="0"/>
              <a:t>Cassandra needs to prepare for her big pitch to Contoso so she uses Copilot</a:t>
            </a:r>
            <a:r>
              <a:rPr lang="en-US" baseline="30000" noProof="0"/>
              <a:t>1</a:t>
            </a:r>
            <a:r>
              <a:rPr lang="en-US" noProof="0"/>
              <a:t> to summarize emails and chats. Microsoft Copilot for Sales provides a summary of the opportunity for more context.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ECD5F265-1735-5187-07E0-59E7184F64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 the emails and Teams chats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the past month from Contoso highlighting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primary asks and open items.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zh-TW" noProof="0"/>
              <a:t>8:15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E513950-5865-343F-8740-54F5947D6B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noProof="0"/>
              <a:t>Cassandra asks Copilot in Outlook to create a message to confirm the meeting. Copilot for Sales includes relevant product and pricing details from her CRM system.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AC1E6677-D5DF-FE29-9DF5-9CD0B71483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an email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confirm the meeting this afternoon. Highlight how excited we are to present the latest product updates and new pricing. 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a formal tone and keep the email concise.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zh-TW" noProof="0"/>
              <a:t>9:00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A241A013-6947-7442-9D23-43F3CC5F5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Cassandra received the latest financial numbers from her business planning lead. She uses Copilot in Excel to create some amazing charts to showcase the value of the offer.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3E1C71C6-370C-EBC9-8720-1761746990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Show all data insights.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9B71A71-82A6-309C-41D4-38ECA93CF5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zh-TW" noProof="0"/>
              <a:t>4:00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80EEB0F1-7ADA-231D-B3F1-74A5193D12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Cassandra has missed a few chats during the day. She sees that her team has been discussing a new product launch and asks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to summarize the conversation to quickly catch up.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6B65270-E369-6E27-6309-FCF1DDBC88A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team chat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make sure to include the key points and who made them.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US" altLang="zh-TW" noProof="0"/>
              <a:t>2:00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A34A2DC5-BB93-5BA1-6C3F-FEBB0E617A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It's time for the pitch. Cassandra can focus on her presentation. Copilot for Sales in Teams captures meeting notes, outstanding questions, and sales keywords and KPIs.  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48F7FD91-4CC7-959C-723E-829D16DD5A0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What questions were asked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during the meeting that have not been answered?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0F9A379-1E39-4C5C-CC0A-EE3070586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altLang="zh-TW" noProof="0"/>
              <a:t>11:00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24E03427-3337-1852-ACDF-3B8903E464D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Cassandra puts the final touches on the pitch presentation by having Copilot create a slide based on a summary of the annual report.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22D116A7-C2E1-69EE-4ED2-F4E21F6AA1D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 a slide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based on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[copy in annual report summary].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916D14-9732-1289-3A7F-3CAE7C63F3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100"/>
              <a:t>Get started</a:t>
            </a:r>
          </a:p>
        </p:txBody>
      </p:sp>
      <p:sp>
        <p:nvSpPr>
          <p:cNvPr id="184" name="Text Placeholder 60">
            <a:extLst>
              <a:ext uri="{FF2B5EF4-FFF2-40B4-BE49-F238E27FC236}">
                <a16:creationId xmlns:a16="http://schemas.microsoft.com/office/drawing/2014/main" id="{DD54BC61-D352-2F5A-1D97-F896D8A92A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85" name="Text Placeholder 61">
            <a:extLst>
              <a:ext uri="{FF2B5EF4-FFF2-40B4-BE49-F238E27FC236}">
                <a16:creationId xmlns:a16="http://schemas.microsoft.com/office/drawing/2014/main" id="{385D5FDC-4D38-056F-DAA1-BA15EE8068A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B1B3B3"/>
          </a:solidFill>
        </p:spPr>
        <p:txBody>
          <a:bodyPr/>
          <a:lstStyle/>
          <a:p>
            <a:endParaRPr lang="en-US"/>
          </a:p>
        </p:txBody>
      </p:sp>
      <p:sp>
        <p:nvSpPr>
          <p:cNvPr id="186" name="Text Placeholder 62">
            <a:extLst>
              <a:ext uri="{FF2B5EF4-FFF2-40B4-BE49-F238E27FC236}">
                <a16:creationId xmlns:a16="http://schemas.microsoft.com/office/drawing/2014/main" id="{23E9B948-097D-167A-BDFB-62581CBDF5F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231837"/>
            <a:chOff x="10195084" y="1462475"/>
            <a:chExt cx="1696592" cy="123183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Cassandra </a:t>
              </a:r>
              <a:b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sales lead 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at Contoso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1616886" y="2419522"/>
              <a:ext cx="274790" cy="274790"/>
            </a:xfrm>
            <a:prstGeom prst="rect">
              <a:avLst/>
            </a:prstGeom>
          </p:spPr>
        </p:pic>
      </p:grpSp>
      <p:pic>
        <p:nvPicPr>
          <p:cNvPr id="2" name="Picture 1" descr="A person holding a tablet&#10;&#10;Description automatically generated">
            <a:extLst>
              <a:ext uri="{FF2B5EF4-FFF2-40B4-BE49-F238E27FC236}">
                <a16:creationId xmlns:a16="http://schemas.microsoft.com/office/drawing/2014/main" id="{753D78D0-10E9-8E8F-294B-A6875A02C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595" y="3267375"/>
            <a:ext cx="2446355" cy="3609499"/>
          </a:xfrm>
          <a:prstGeom prst="rect">
            <a:avLst/>
          </a:prstGeom>
        </p:spPr>
      </p:pic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66BFFD5-793D-7205-D3DE-040FC48E6E50}"/>
              </a:ext>
            </a:extLst>
          </p:cNvPr>
          <p:cNvGrpSpPr/>
          <p:nvPr/>
        </p:nvGrpSpPr>
        <p:grpSpPr>
          <a:xfrm>
            <a:off x="812633" y="2829406"/>
            <a:ext cx="2351135" cy="360000"/>
            <a:chOff x="588263" y="1217924"/>
            <a:chExt cx="2351135" cy="360000"/>
          </a:xfrm>
        </p:grpSpPr>
        <p:pic>
          <p:nvPicPr>
            <p:cNvPr id="167" name="Picture 166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09637A7A-9EDB-155A-546F-F371786B6A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018D751-C8CC-C15F-5BD7-9F8042DD1AF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5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E6AD311-36DB-A09A-0232-01F9DA71D806}"/>
              </a:ext>
            </a:extLst>
          </p:cNvPr>
          <p:cNvGrpSpPr/>
          <p:nvPr/>
        </p:nvGrpSpPr>
        <p:grpSpPr>
          <a:xfrm>
            <a:off x="3947719" y="2829406"/>
            <a:ext cx="2351135" cy="360000"/>
            <a:chOff x="588263" y="1697756"/>
            <a:chExt cx="2351135" cy="360000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79F43F76-CD89-0DF9-29D5-FA309A1E3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4453C75-9A6C-E31D-DF5D-419B4E4A184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23868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C78E463-4EB2-4646-4E66-FF701B9B51BB}"/>
              </a:ext>
            </a:extLst>
          </p:cNvPr>
          <p:cNvGrpSpPr/>
          <p:nvPr/>
        </p:nvGrpSpPr>
        <p:grpSpPr>
          <a:xfrm>
            <a:off x="7198028" y="2829406"/>
            <a:ext cx="2361959" cy="360000"/>
            <a:chOff x="577439" y="3137252"/>
            <a:chExt cx="2361959" cy="360000"/>
          </a:xfrm>
        </p:grpSpPr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D3102E3A-2345-C3A7-5E63-031C0194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CD90B8C-032D-1C8A-857E-C7546A39DE9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C1F4293-F29B-C7DE-9190-24AF3026E2AC}"/>
              </a:ext>
            </a:extLst>
          </p:cNvPr>
          <p:cNvGrpSpPr/>
          <p:nvPr/>
        </p:nvGrpSpPr>
        <p:grpSpPr>
          <a:xfrm>
            <a:off x="812633" y="5156688"/>
            <a:ext cx="2351135" cy="360000"/>
            <a:chOff x="588263" y="1217924"/>
            <a:chExt cx="2351135" cy="360000"/>
          </a:xfrm>
        </p:grpSpPr>
        <p:pic>
          <p:nvPicPr>
            <p:cNvPr id="176" name="Picture 175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23269752-BD6E-5390-4570-42DBCD6EE2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0744B64-F13A-1CC5-0EE7-6A6BEB47F49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4DCFF90-2A45-CAE0-C3A3-83ADCA1C16A8}"/>
              </a:ext>
            </a:extLst>
          </p:cNvPr>
          <p:cNvGrpSpPr/>
          <p:nvPr/>
        </p:nvGrpSpPr>
        <p:grpSpPr>
          <a:xfrm>
            <a:off x="3947719" y="5156688"/>
            <a:ext cx="2351135" cy="360000"/>
            <a:chOff x="588263" y="3617084"/>
            <a:chExt cx="2351135" cy="360000"/>
          </a:xfrm>
        </p:grpSpPr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0E05BF80-4384-3825-5EF2-7ACC11A75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9E09251-63A3-3C0B-908C-0EE0B2D0A0D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64319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D86BDCA-A9E5-953C-C88E-7A4B96857785}"/>
              </a:ext>
            </a:extLst>
          </p:cNvPr>
          <p:cNvGrpSpPr/>
          <p:nvPr/>
        </p:nvGrpSpPr>
        <p:grpSpPr>
          <a:xfrm>
            <a:off x="7198028" y="5156688"/>
            <a:ext cx="2351135" cy="360000"/>
            <a:chOff x="588263" y="2177588"/>
            <a:chExt cx="2351135" cy="360000"/>
          </a:xfrm>
        </p:grpSpPr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4EF72E14-2465-897A-9F41-86A77DD09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4C721E9-2FD3-898C-4B20-53B637DB19F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E639433D-BD68-FEDB-8752-667C2C73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9D1D21-F63A-EEC9-FB03-759A7F12A919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F80EE2EC-337F-AA39-F6C0-A466D59C0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CF272DC-1AD1-86A8-FCAF-DA7628316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EC5E6-A511-D124-F244-AACE342696D2}"/>
              </a:ext>
            </a:extLst>
          </p:cNvPr>
          <p:cNvGrpSpPr/>
          <p:nvPr/>
        </p:nvGrpSpPr>
        <p:grpSpPr>
          <a:xfrm>
            <a:off x="5754503" y="1134767"/>
            <a:ext cx="1913300" cy="219456"/>
            <a:chOff x="6235579" y="969899"/>
            <a:chExt cx="1913300" cy="240254"/>
          </a:xfrm>
        </p:grpSpPr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568D22E2-2CDB-CEC7-72A3-70820910A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1913300" cy="24025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Wellbeing &amp; communication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698A695-6A8D-2C94-2161-376B9ACEC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FD60AD-6A47-63EB-587D-D36DF905B083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857DC378-070E-426A-6450-550139E27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Customer engagement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762704AE-15A2-A60F-CCB7-01F3BF6B4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34" name="Graphic 2">
            <a:hlinkClick r:id="rId19"/>
            <a:extLst>
              <a:ext uri="{FF2B5EF4-FFF2-40B4-BE49-F238E27FC236}">
                <a16:creationId xmlns:a16="http://schemas.microsoft.com/office/drawing/2014/main" id="{924188F5-9CCC-941C-C83F-3FBB103FA3E8}"/>
              </a:ext>
            </a:extLst>
          </p:cNvPr>
          <p:cNvSpPr/>
          <p:nvPr/>
        </p:nvSpPr>
        <p:spPr>
          <a:xfrm>
            <a:off x="4782868" y="412087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41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Override1.xml><?xml version="1.0" encoding="utf-8"?>
<a:themeOverride xmlns:a="http://schemas.openxmlformats.org/drawingml/2006/main">
  <a:clrScheme name="Theme Colors Light">
    <a:dk1>
      <a:srgbClr val="000000"/>
    </a:dk1>
    <a:lt1>
      <a:srgbClr val="FFFFFF"/>
    </a:lt1>
    <a:dk2>
      <a:srgbClr val="463668"/>
    </a:dk2>
    <a:lt2>
      <a:srgbClr val="E8E6DF"/>
    </a:lt2>
    <a:accent1>
      <a:srgbClr val="463668"/>
    </a:accent1>
    <a:accent2>
      <a:srgbClr val="C5B4E3"/>
    </a:accent2>
    <a:accent3>
      <a:srgbClr val="C03BC4"/>
    </a:accent3>
    <a:accent4>
      <a:srgbClr val="8C8279"/>
    </a:accent4>
    <a:accent5>
      <a:srgbClr val="D59ED7"/>
    </a:accent5>
    <a:accent6>
      <a:srgbClr val="D7D2CB"/>
    </a:accent6>
    <a:hlink>
      <a:srgbClr val="8661C5"/>
    </a:hlink>
    <a:folHlink>
      <a:srgbClr val="8661C5"/>
    </a:folHlink>
  </a:clrScheme>
</a:themeOverrid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A day in the life of an Account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an Account Manager</dc:title>
  <dc:creator>Chad Christian (Unify Consulting LLC)</dc:creator>
  <cp:lastModifiedBy>Chad Christian (Unify Consulting LLC)</cp:lastModifiedBy>
  <cp:revision>3</cp:revision>
  <dcterms:created xsi:type="dcterms:W3CDTF">2024-06-05T19:16:20Z</dcterms:created>
  <dcterms:modified xsi:type="dcterms:W3CDTF">2024-06-06T20:31:21Z</dcterms:modified>
</cp:coreProperties>
</file>