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principles.5</a:t>
            </a:r>
          </a:p>
        </p:txBody>
      </p:sp>
    </p:spTree>
    <p:extLst>
      <p:ext uri="{BB962C8B-B14F-4D97-AF65-F5344CB8AC3E}">
        <p14:creationId xmlns:p14="http://schemas.microsoft.com/office/powerpoint/2010/main" val="5665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8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microsoft.com/en/customers/story/1558909662014453187-fashable-retail-azure?msockid=37bfc8b260486a8122a0dde861396b98" TargetMode="External"/><Relationship Id="rId7" Type="http://schemas.openxmlformats.org/officeDocument/2006/relationships/image" Target="../media/image11.svg"/><Relationship Id="rId2" Type="http://schemas.openxmlformats.org/officeDocument/2006/relationships/hyperlink" Target="https://www.microsoft.com/en/customers/story/1403555873105018969-dow-chemicals-azure-en-united-stat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54AF8-C3B3-8583-3283-6DF5FB798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11E79A-0100-B7F9-83F9-8631D02F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predictive capabilities</a:t>
            </a:r>
            <a:endParaRPr lang="en-US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D37597B-CFE7-21BE-FEEB-C82AE64B589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noProof="0" dirty="0"/>
              <a:t>Manufacturing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6D36D-A72D-EA62-02CA-227D5C44F9D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noProof="0" dirty="0"/>
              <a:t>Azure AI Foundry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3FC08-0777-5DFF-888A-012C35FF76C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Build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509955-AEE4-29D1-9277-CFED85B3BC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noProof="0" dirty="0"/>
              <a:t>AI can help manufacturers respond to customer requests for new products and even predict future customer needs for products that do not exist today.</a:t>
            </a:r>
          </a:p>
          <a:p>
            <a:endParaRPr lang="en-US" dirty="0"/>
          </a:p>
          <a:p>
            <a:r>
              <a:rPr lang="en-US" sz="1050" noProof="0" dirty="0">
                <a:latin typeface="+mj-lt"/>
              </a:rPr>
              <a:t>Customer reference: </a:t>
            </a:r>
            <a:r>
              <a:rPr lang="en-US" sz="1050" noProof="0" dirty="0">
                <a:hlinkClick r:id="rId2"/>
              </a:rPr>
              <a:t>Dow Inc. uses AI to create new products</a:t>
            </a:r>
            <a:endParaRPr lang="en-US" sz="1050" noProof="0" dirty="0"/>
          </a:p>
          <a:p>
            <a:endParaRPr lang="en-US" dirty="0"/>
          </a:p>
          <a:p>
            <a:r>
              <a:rPr lang="en-US" sz="1050" noProof="0" dirty="0">
                <a:latin typeface="+mj-lt"/>
              </a:rPr>
              <a:t>Customer reference: </a:t>
            </a:r>
            <a:r>
              <a:rPr lang="en-US" sz="1050" noProof="0" dirty="0" err="1">
                <a:hlinkClick r:id="rId3"/>
              </a:rPr>
              <a:t>Fashable</a:t>
            </a:r>
            <a:r>
              <a:rPr lang="en-US" sz="1050" noProof="0" dirty="0">
                <a:hlinkClick r:id="rId3"/>
              </a:rPr>
              <a:t> reimagines the future of fashion design</a:t>
            </a:r>
            <a:endParaRPr lang="en-US" sz="1050" noProof="0" dirty="0"/>
          </a:p>
          <a:p>
            <a:endParaRPr lang="en-US" sz="1050" noProof="0" dirty="0"/>
          </a:p>
          <a:p>
            <a:endParaRPr lang="en-US" noProof="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05CECA4-73F7-49B4-7821-6281E838B42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DFD5B68-6ACB-D60E-91C6-2250F478A18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081E7D-8CA4-47F6-B518-B0A55BB0C52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Gather customer requirements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45465-D4FF-B92C-236E-8678869CA18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noProof="0" dirty="0"/>
              <a:t>Work with customers to understand their needs and enter the requirements into the product agent.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749704-6777-062C-0038-5AA6507EB35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noProof="0" dirty="0"/>
              <a:t>Benefit: Enable customers to communicate requirements is a way that makes sense to them.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21FE6B-9787-D5AC-6EB4-8DFA618662A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Search product catalog</a:t>
            </a:r>
            <a:endParaRPr lang="en-US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2F4988-AE8A-2D54-166F-C3B87AC4C1F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noProof="0" dirty="0"/>
              <a:t>The agent translates the design requirements into product specifications and searches the product catalog for matching products.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4BE1E0B-3744-B329-6119-0CDB153D1CB6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noProof="0" dirty="0"/>
              <a:t>Benefit: Engineers can quickly find a suitable product design or formulation. The site can offer detailed images and design specifications to help guide the decision.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D42C90-8C3B-6D81-84B3-C2351E0A429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noProof="0" dirty="0"/>
              <a:t>Speed product development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FCE34-72E7-4070-0C05-CD09242E770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noProof="0" dirty="0"/>
              <a:t>If there are no existing products that fit the design requirements offer to generate a design prototype</a:t>
            </a:r>
            <a:r>
              <a:rPr lang="en-US" dirty="0"/>
              <a:t> for the customer.</a:t>
            </a:r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D5C12D3-E0E7-878C-C49C-6D26C5FB9F8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noProof="0" dirty="0"/>
              <a:t>Benefit: The product engineer can use the agent to analyze prior product research to speed development time.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0404F9-FAF7-3666-6173-892C32E3C40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noProof="0" dirty="0"/>
              <a:t>Ask the agent for new product ideas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4311B67-F022-3FE4-AA2D-6E4EAE465B1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noProof="0" dirty="0"/>
              <a:t>With access to the customer’s past requests, the current product database and available research the agent can make predictions about future customer needs.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02BF0C-FDB7-DE92-F8ED-B0EAA73CEC5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noProof="0" dirty="0"/>
              <a:t>Benefit: Propose new products or product updates to customers to drive increased sales.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ED8EEC-BFB3-CFB4-3C6E-7DB2F5130A3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noProof="0" dirty="0"/>
              <a:t>Finalize the design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CC7983-6CC6-DEB3-C65E-6844A27CB17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noProof="0" dirty="0"/>
              <a:t>A technical resource can now meet with the customer to finalize new product designs.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42CA365-6FC5-DC00-10FF-2BA16E4461C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noProof="0" dirty="0"/>
              <a:t>Benefit: Engineers can focus on complex tasks and research, while repetitive work is automated.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8ADE8C-E347-F5DA-AA9A-A795F83C9555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6F98FC9-E107-2C0C-0210-F7A13E25DCB5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29" name="Rectangle: Rounded Corners 6">
                <a:extLst>
                  <a:ext uri="{FF2B5EF4-FFF2-40B4-BE49-F238E27FC236}">
                    <a16:creationId xmlns:a16="http://schemas.microsoft.com/office/drawing/2014/main" id="{71CEE112-4AD4-93B0-1AFE-5124969332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742">
                  <a:lnSpc>
                    <a:spcPct val="100000"/>
                  </a:lnSpc>
                  <a:defRPr/>
                </a:pPr>
                <a:r>
                  <a:rPr lang="en-US" sz="900" noProof="0" dirty="0">
                    <a:solidFill>
                      <a:srgbClr val="0078D4"/>
                    </a:solidFill>
                    <a:latin typeface="+mj-lt"/>
                    <a:cs typeface="Segoe UI Semibold" panose="020B0702040204020203" pitchFamily="34" charset="0"/>
                  </a:rPr>
                  <a:t>Time to market</a:t>
                </a:r>
              </a:p>
            </p:txBody>
          </p:sp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2D66145E-8CC7-8DA3-680F-441BA5E593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B9FEC52-CE2D-C488-9ECC-6A9A0FCACEF0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27" name="Rectangle: Rounded Corners 6">
                <a:extLst>
                  <a:ext uri="{FF2B5EF4-FFF2-40B4-BE49-F238E27FC236}">
                    <a16:creationId xmlns:a16="http://schemas.microsoft.com/office/drawing/2014/main" id="{CC8E6727-EB5D-EF46-410C-FA0AF76B40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742">
                  <a:defRPr/>
                </a:pPr>
                <a:r>
                  <a:rPr lang="en-US" sz="900" noProof="0" dirty="0">
                    <a:solidFill>
                      <a:srgbClr val="0078D4"/>
                    </a:solidFill>
                    <a:latin typeface="Segoe UI Semibold"/>
                    <a:cs typeface="Segoe UI Semibold"/>
                  </a:rPr>
                  <a:t>Customer satisfaction</a:t>
                </a:r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8D9E00F6-DC38-87DB-ABA4-3759006F3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859DDE-A0E6-9CF4-CD5D-4E8965B3A4A4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512E9DD2-866A-7CD2-8DB4-BDFCB6116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+mj-lt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B826D1EE-EDE0-C700-3039-6F4E7D94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035B5F-FF72-E0A3-E7A9-77874D03C206}"/>
              </a:ext>
            </a:extLst>
          </p:cNvPr>
          <p:cNvGrpSpPr/>
          <p:nvPr/>
        </p:nvGrpSpPr>
        <p:grpSpPr>
          <a:xfrm>
            <a:off x="3437607" y="2177460"/>
            <a:ext cx="2210744" cy="400110"/>
            <a:chOff x="8931568" y="2174339"/>
            <a:chExt cx="2210744" cy="4001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CCC67C-987C-A18C-B4E5-86DD61EDE73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174339"/>
              <a:ext cx="1851798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product catalog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research database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897B313-E20F-4F92-B838-0E3020B2C25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224EB3-CD30-B7C5-4120-4AFE583A4250}"/>
              </a:ext>
            </a:extLst>
          </p:cNvPr>
          <p:cNvGrpSpPr/>
          <p:nvPr/>
        </p:nvGrpSpPr>
        <p:grpSpPr>
          <a:xfrm>
            <a:off x="6282073" y="2177460"/>
            <a:ext cx="2210744" cy="400110"/>
            <a:chOff x="8931568" y="2174339"/>
            <a:chExt cx="2210744" cy="4001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F85271-69E9-46D8-2BD0-D4001509271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174339"/>
              <a:ext cx="1851798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product catalog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research database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807E8F4-2EBA-4CFF-461A-4879E0F777A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072C30-0F8C-CB74-A388-8434CAB0EEF7}"/>
              </a:ext>
            </a:extLst>
          </p:cNvPr>
          <p:cNvGrpSpPr/>
          <p:nvPr/>
        </p:nvGrpSpPr>
        <p:grpSpPr>
          <a:xfrm>
            <a:off x="9131234" y="2177460"/>
            <a:ext cx="2210744" cy="400110"/>
            <a:chOff x="8931568" y="2174339"/>
            <a:chExt cx="2210744" cy="4001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B53B7B-E8E9-3C83-034D-AC288D7CC77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174339"/>
              <a:ext cx="1851798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product catalog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research database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29919AC-722F-26F2-3AB4-C1AF981700D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73502FC-6BA1-BB69-D97A-9587E5590997}"/>
              </a:ext>
            </a:extLst>
          </p:cNvPr>
          <p:cNvGrpSpPr/>
          <p:nvPr/>
        </p:nvGrpSpPr>
        <p:grpSpPr>
          <a:xfrm>
            <a:off x="4401534" y="4693222"/>
            <a:ext cx="2210744" cy="400110"/>
            <a:chOff x="8931568" y="2174339"/>
            <a:chExt cx="2210744" cy="4001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DC5F5D-D9DC-8089-0D29-BCE094766B2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174339"/>
              <a:ext cx="1851798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product catalog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research database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8CFB692-84D7-1B20-0026-7EE3D51837D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68F8433-1907-C579-7B0D-7809CC494C24}"/>
              </a:ext>
            </a:extLst>
          </p:cNvPr>
          <p:cNvGrpSpPr/>
          <p:nvPr/>
        </p:nvGrpSpPr>
        <p:grpSpPr>
          <a:xfrm>
            <a:off x="7908301" y="4741002"/>
            <a:ext cx="2210744" cy="400110"/>
            <a:chOff x="8931568" y="2174339"/>
            <a:chExt cx="2210744" cy="4001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25496F-41A1-0DE0-811B-457CF4A69C8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174339"/>
              <a:ext cx="1851798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product catalog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research database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51A76E8-0C9D-122B-8414-0B69B1BE3B2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776348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335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Product predictive capabilities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