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5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EE017-A379-C319-8629-8EBDD99BE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3D43605-CAD1-5C3A-C2F4-28BC76A5517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A healthcare provider can use Copilot to streamline patient discharge by summarizing medical records, drafting clear instructions, generating checklists, and creating personalized education materials.</a:t>
            </a:r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F3B4857-816D-2AEF-7A6C-05529D53EAC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Extend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1A094D6-5476-094A-5475-3DEA180033D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and Copilot Studio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43EA139-1E18-26DC-1D59-40A6CE1C261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Save time, </a:t>
            </a:r>
            <a:r>
              <a:rPr lang="en-US" noProof="0" dirty="0"/>
              <a:t>ensure all relevant details are included, and reduce manual review effort.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C4973EC-DBE7-E996-FB73-A44133E2AF2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Summarize patient records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51AB788-193F-C152-43B2-703D842A918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 dirty="0"/>
              <a:t>Once a patient is ready to leave a provider’s care, an agent can help summarize the patient’s medical record, recent notes, and treatment history </a:t>
            </a:r>
            <a:r>
              <a:rPr lang="en-US" dirty="0"/>
              <a:t>with a prompt like, </a:t>
            </a:r>
            <a:r>
              <a:rPr lang="en-US" i="1" dirty="0"/>
              <a:t>“Summarize the key events and treatments for patient [Name] during this admission.”</a:t>
            </a:r>
            <a:r>
              <a:rPr lang="en-US" i="1" noProof="0" dirty="0"/>
              <a:t> 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B1F861A-B7DB-E310-96A8-B602B229E36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Draft discharge instructions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B54AA5E1-8353-4B82-EAA9-E1AED0257C1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Now, </a:t>
            </a:r>
            <a:r>
              <a:rPr lang="en-US" dirty="0"/>
              <a:t>care teams can u</a:t>
            </a:r>
            <a:r>
              <a:rPr lang="en-US" noProof="0" dirty="0"/>
              <a:t>se Copilot Chat to draft clear, patient-friendly discharge instructions based on the summarized record with the prompt, </a:t>
            </a:r>
            <a:r>
              <a:rPr lang="en-US" i="1" noProof="0" dirty="0"/>
              <a:t>“Draft discharge instructions for [Name] including medication changes and follow-up appointments.”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0886A83B-E445-C7B3-CA30-7E3C412AAD6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b="1" noProof="0" dirty="0"/>
              <a:t>Help</a:t>
            </a:r>
            <a:r>
              <a:rPr lang="en-US" noProof="0" dirty="0"/>
              <a:t> </a:t>
            </a:r>
            <a:r>
              <a:rPr lang="en-US" b="1" noProof="0" dirty="0"/>
              <a:t>r</a:t>
            </a:r>
            <a:r>
              <a:rPr lang="en-US" dirty="0">
                <a:latin typeface="+mj-lt"/>
              </a:rPr>
              <a:t>educe risk </a:t>
            </a:r>
            <a:r>
              <a:rPr lang="en-US" noProof="0" dirty="0"/>
              <a:t>of missing paperwork, supports compliance. 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D23CC33E-FABD-CB7B-BBBD-4DCE6D72720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Checklist for required documentation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8414C1FF-8409-1CD4-560D-932EA1D854D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680460" cy="626701"/>
          </a:xfrm>
        </p:spPr>
        <p:txBody>
          <a:bodyPr/>
          <a:lstStyle/>
          <a:p>
            <a:r>
              <a:rPr lang="en-US" noProof="0" dirty="0"/>
              <a:t>By asking Copilot Chat to generate a checklist of required forms and documentation, care teams can expedite the final discharge processes: </a:t>
            </a:r>
            <a:r>
              <a:rPr lang="en-US" i="1" noProof="0" dirty="0"/>
              <a:t>“List all required discharge forms and documentation for a cardiac patient.”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F6D2AEA6-2E6C-84B4-79A1-57C7C344EDB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Improve </a:t>
            </a:r>
            <a:r>
              <a:rPr lang="en-US" noProof="0" dirty="0"/>
              <a:t>clarity, </a:t>
            </a:r>
            <a:r>
              <a:rPr lang="en-US" dirty="0"/>
              <a:t>consistency</a:t>
            </a:r>
            <a:r>
              <a:rPr lang="en-US" noProof="0" dirty="0"/>
              <a:t>, and patient understanding.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73E7D275-4C83-7FED-1EB1-3D6A5430377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 dirty="0"/>
              <a:t>Patient education content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431DCC35-3B13-8F67-C807-6632BC6469E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7013" y="4051300"/>
            <a:ext cx="3160712" cy="627063"/>
          </a:xfrm>
        </p:spPr>
        <p:txBody>
          <a:bodyPr/>
          <a:lstStyle/>
          <a:p>
            <a:r>
              <a:rPr lang="en-US" dirty="0"/>
              <a:t>Finally, </a:t>
            </a:r>
            <a:r>
              <a:rPr lang="en-US" noProof="0" dirty="0"/>
              <a:t>Copilot Chat can be used to draft personalized education materials for the patient—inclusive of medication guides, lifestyle tips, important definitions, and even translations: </a:t>
            </a:r>
            <a:r>
              <a:rPr lang="en-US" i="1" noProof="0" dirty="0"/>
              <a:t>“Create a simple guide for [Name] on managing hypertension after discharge.”</a:t>
            </a:r>
            <a:endParaRPr lang="en-US" noProof="0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EF79466-67B9-82A1-339A-E588F85DF05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Help ensure </a:t>
            </a:r>
            <a:r>
              <a:rPr lang="en-US" noProof="0" dirty="0"/>
              <a:t>smooth handoff, keeps everyone informed. 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6D3A4FFC-5110-B870-B299-0BB9E0557D6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Summarize communication for care team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62386F57-0242-2AF6-0A79-AF7B0C36CF1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pPr lvl="0"/>
            <a:r>
              <a:rPr lang="en-US" dirty="0"/>
              <a:t>To close the loop on any follow-up care—either planned or emergent—the </a:t>
            </a:r>
            <a:r>
              <a:rPr lang="en-US" noProof="0" dirty="0"/>
              <a:t>discharge team can prompt Copilot Chat to draft a summary email or message for the patient’s care team, highlighting key discharge details and next steps, </a:t>
            </a:r>
            <a:r>
              <a:rPr lang="en-US" i="1" noProof="0" dirty="0"/>
              <a:t>“Draft an email to the care team summarizing [Name]’s discharge plan and follow-up needs</a:t>
            </a:r>
            <a:r>
              <a:rPr lang="en-US" noProof="0" dirty="0"/>
              <a:t>.”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2664ED8-AFFC-CC5D-DB77-279921B4231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Enhances patient engagement </a:t>
            </a:r>
            <a:r>
              <a:rPr lang="en-US" dirty="0"/>
              <a:t>and outcomes.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7133C7F-2690-ECE5-3ABF-68DD88507F0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1B18BD0-002F-738F-98B5-CAE5F11385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/>
          <a:lstStyle/>
          <a:p>
            <a:r>
              <a:rPr lang="en-US" noProof="0" dirty="0"/>
              <a:t>Health Provider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E8744C-27C1-0649-E591-93C23D98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06934"/>
            <a:ext cx="4144817" cy="276999"/>
          </a:xfrm>
        </p:spPr>
        <p:txBody>
          <a:bodyPr>
            <a:spAutoFit/>
          </a:bodyPr>
          <a:lstStyle/>
          <a:p>
            <a:r>
              <a:rPr lang="en-US" noProof="0" dirty="0"/>
              <a:t>Streamline patient discharge summaries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E7B7BB5-E6F4-5EE8-2EC5-B8D86A14993C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126" name="Rectangle: Rounded Corners 6">
              <a:extLst>
                <a:ext uri="{FF2B5EF4-FFF2-40B4-BE49-F238E27FC236}">
                  <a16:creationId xmlns:a16="http://schemas.microsoft.com/office/drawing/2014/main" id="{BB08F7A9-BBF2-C7CD-E87E-98A520898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759C8884-E221-107E-D1B9-9AF272763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35A72FA-CEED-5FAD-4BC1-DDEB1F3A70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243705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8" name="Picture 50">
            <a:hlinkClick r:id="rId4"/>
            <a:extLst>
              <a:ext uri="{FF2B5EF4-FFF2-40B4-BE49-F238E27FC236}">
                <a16:creationId xmlns:a16="http://schemas.microsoft.com/office/drawing/2014/main" id="{769D3843-442A-7F53-19FF-7A254F81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475" y="239281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7D1B1C-928E-D2D9-4612-9CFD1A145E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4" y="243705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50">
            <a:hlinkClick r:id="rId4"/>
            <a:extLst>
              <a:ext uri="{FF2B5EF4-FFF2-40B4-BE49-F238E27FC236}">
                <a16:creationId xmlns:a16="http://schemas.microsoft.com/office/drawing/2014/main" id="{66EA9E71-4F15-3D2D-02D6-8FC85D02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682" y="239281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C00E53-213B-E054-9027-FE49F62158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86085" y="504538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2" name="Picture 50">
            <a:hlinkClick r:id="rId4"/>
            <a:extLst>
              <a:ext uri="{FF2B5EF4-FFF2-40B4-BE49-F238E27FC236}">
                <a16:creationId xmlns:a16="http://schemas.microsoft.com/office/drawing/2014/main" id="{E6A5E943-6CFE-AF52-7390-158C62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483" y="5001144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455074-E717-DE90-2C04-3673141B69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011" y="504538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4" name="Picture 50">
            <a:hlinkClick r:id="rId4"/>
            <a:extLst>
              <a:ext uri="{FF2B5EF4-FFF2-40B4-BE49-F238E27FC236}">
                <a16:creationId xmlns:a16="http://schemas.microsoft.com/office/drawing/2014/main" id="{B16A32A3-6BE1-F483-15DE-2100706F5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409" y="5001144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181E6611-798B-8BEB-F89D-8AC45F122EA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976CE4-0A19-BBFD-5AED-99D0BF617B8E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BA63929-EDEE-7D4C-639C-D27CD096257E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40" name="Rectangle: Rounded Corners 6">
                <a:extLst>
                  <a:ext uri="{FF2B5EF4-FFF2-40B4-BE49-F238E27FC236}">
                    <a16:creationId xmlns:a16="http://schemas.microsoft.com/office/drawing/2014/main" id="{6044CF4C-5934-4945-5894-9651110303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Compliance rate</a:t>
                </a:r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47457EA9-BAA1-A727-EA3C-79FD7C57E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40204C-3115-EE57-73A5-F5230B4CD4B6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38" name="Rectangle: Rounded Corners 6">
                <a:extLst>
                  <a:ext uri="{FF2B5EF4-FFF2-40B4-BE49-F238E27FC236}">
                    <a16:creationId xmlns:a16="http://schemas.microsoft.com/office/drawing/2014/main" id="{CC4EC468-DB79-A81F-A88B-6BF7E88571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Patient satisfaction</a:t>
                </a:r>
              </a:p>
            </p:txBody>
          </p:sp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79BA994B-598A-437D-0699-46C316440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CAE333-0905-FA8F-E907-1ABF667B9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83" y="2383198"/>
            <a:ext cx="2021715" cy="2616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EMR System</a:t>
            </a:r>
          </a:p>
        </p:txBody>
      </p:sp>
      <p:pic>
        <p:nvPicPr>
          <p:cNvPr id="15" name="Graphic 14" descr="Copilot for Sales logo">
            <a:extLst>
              <a:ext uri="{FF2B5EF4-FFF2-40B4-BE49-F238E27FC236}">
                <a16:creationId xmlns:a16="http://schemas.microsoft.com/office/drawing/2014/main" id="{8A498BBA-397C-06A8-35EC-107762214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2890" y="2381441"/>
            <a:ext cx="265126" cy="2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93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Streamline patient discharge summaries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2025-10-26T04:05:59Z</dcterms:modified>
</cp:coreProperties>
</file>