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 Placeholder 381">
            <a:extLst>
              <a:ext uri="{FF2B5EF4-FFF2-40B4-BE49-F238E27FC236}">
                <a16:creationId xmlns:a16="http://schemas.microsoft.com/office/drawing/2014/main" id="{AFC57489-1AC2-B611-73BA-1180D6E87C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Use Copilot to help organize and conduct clinical trials to reduce the time and effort required.</a:t>
            </a:r>
          </a:p>
        </p:txBody>
      </p:sp>
      <p:sp>
        <p:nvSpPr>
          <p:cNvPr id="82" name="Title 81">
            <a:extLst>
              <a:ext uri="{FF2B5EF4-FFF2-40B4-BE49-F238E27FC236}">
                <a16:creationId xmlns:a16="http://schemas.microsoft.com/office/drawing/2014/main" id="{E27230FC-BF34-12CB-0C1C-39CC418A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291327"/>
            <a:ext cx="3994781" cy="553998"/>
          </a:xfrm>
        </p:spPr>
        <p:txBody>
          <a:bodyPr/>
          <a:lstStyle/>
          <a:p>
            <a:r>
              <a:rPr lang="en-US" dirty="0"/>
              <a:t>Streamline clinical trial development and submission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04CF5ACD-C561-314C-D132-BA8488BC81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3CA1E8E5-2EC3-18AB-602C-8738808FA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94E8816-BF19-3849-200B-CBC91951DBD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60603"/>
            <a:ext cx="2001393" cy="215444"/>
          </a:xfrm>
        </p:spPr>
        <p:txBody>
          <a:bodyPr/>
          <a:lstStyle/>
          <a:p>
            <a:r>
              <a:rPr lang="en-US" dirty="0"/>
              <a:t>Pharma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80FCE3F7-5445-C6AD-F4EC-7B97F59E605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938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Rapidly create a protocol document </a:t>
            </a:r>
            <a:r>
              <a:rPr lang="en-US" noProof="0" dirty="0"/>
              <a:t>first draft from a few source documents.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57AEF56-8786-D35D-6420-DD52E0317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Get ideas for protocols</a:t>
            </a:r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E2A42655-E63E-217B-FC82-566A4FCE0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The clinical researcher uses Copilot to get ideas for the study protocol document.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0B78BA39-83A9-0ECF-43A1-A2694A72D0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Selection and training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4DAE0B42-DA99-6D17-5F5A-4699CE465E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Organize clinical team discussions to select the site, coordinate patient recruitment, and ensure proper training for trial.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81A2FC95-C735-7C20-ECBD-1DA628718C7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Quickly update a prior consent form </a:t>
            </a:r>
            <a:r>
              <a:rPr lang="en-US" noProof="0" dirty="0"/>
              <a:t>with appropriate information for desired clinical trial.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8E174B0A-71F6-DB28-47A2-6FF7CD38A5D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Informed consent</a:t>
            </a:r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35D7EFC1-EB79-E65A-D7AC-184E4F409B6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Clinical team member creates form to obtain consent from study patients.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4B0A9938-0300-9550-553A-F52A3CD2BA1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Retrieve and summarize relevant chats, emails, and documents</a:t>
            </a:r>
            <a:r>
              <a:rPr lang="en-US" noProof="0" dirty="0"/>
              <a:t> that may be referenced for selection and training faster.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CD75EEB9-8CCB-5A63-FE87-A35BBFDB106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Coordinate with communications team for external reporting </a:t>
            </a:r>
            <a:r>
              <a:rPr lang="en-US" noProof="0" dirty="0"/>
              <a:t>and share/locate attachments easily.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DC41C95B-A3E9-DF0C-1FF6-5037F3F5684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Publication and communication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5AB140D6-13FE-C05D-75D5-DD35145AE87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Clinical team seeks regulatory approval to market product.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5D81F2F2-E3C1-0DC4-4F84-4731C6F63A6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Closeout and reporting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0F37B69F-356F-D301-35C7-8652135E343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 dirty="0"/>
              <a:t>Clinical team collaborates to create a clinical study presentation.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2FC22E80-67D6-FC5B-F7D8-72B03EB9011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325" y="5334000"/>
            <a:ext cx="2571750" cy="712788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Create metrics and visualizations</a:t>
            </a:r>
            <a:r>
              <a:rPr lang="en-US" noProof="0" dirty="0"/>
              <a:t> to track clinical trial performance/key milestones.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4F8C3F6-3478-780D-4B9E-9818FAAC484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Data collection and management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7DFD2D0-C5AB-A915-4B5F-24FC5252B3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 dirty="0"/>
              <a:t>Clinical researcher gathers and analyzes trial data.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5790F63B-AC76-8AC5-5BE2-ADFDB09B143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7425" y="5334000"/>
            <a:ext cx="2571750" cy="712788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Apply branding guidelines, adjust layouts, and reformat text </a:t>
            </a:r>
            <a:r>
              <a:rPr lang="en-US" noProof="0" dirty="0"/>
              <a:t>for stakeholder presentations.</a:t>
            </a:r>
          </a:p>
        </p:txBody>
      </p:sp>
      <p:sp>
        <p:nvSpPr>
          <p:cNvPr id="383" name="Text Placeholder 382">
            <a:extLst>
              <a:ext uri="{FF2B5EF4-FFF2-40B4-BE49-F238E27FC236}">
                <a16:creationId xmlns:a16="http://schemas.microsoft.com/office/drawing/2014/main" id="{2BF78927-455B-6C2E-3E69-2526B0BD82A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358" name="Text Placeholder 357">
            <a:extLst>
              <a:ext uri="{FF2B5EF4-FFF2-40B4-BE49-F238E27FC236}">
                <a16:creationId xmlns:a16="http://schemas.microsoft.com/office/drawing/2014/main" id="{674BD74A-79EC-432B-8BC1-39051E9A0E1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6F4A33F-D39D-BA0A-FB50-7C1F94CC66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3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D6FD351-266F-A8F4-7209-7E0B62E5CD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0" y="487126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906576C-B327-D699-E688-0370B284FB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3" y="487126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68" name="Picture 50">
            <a:hlinkClick r:id="rId2"/>
            <a:extLst>
              <a:ext uri="{FF2B5EF4-FFF2-40B4-BE49-F238E27FC236}">
                <a16:creationId xmlns:a16="http://schemas.microsoft.com/office/drawing/2014/main" id="{C1731BB1-076A-4784-1255-213132B7900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890" y="4829399"/>
            <a:ext cx="237610" cy="2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AA031B69-CE33-B1D6-7F2B-A56CC3C42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0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269" name="Picture 50">
            <a:hlinkClick r:id="rId2"/>
            <a:extLst>
              <a:ext uri="{FF2B5EF4-FFF2-40B4-BE49-F238E27FC236}">
                <a16:creationId xmlns:a16="http://schemas.microsoft.com/office/drawing/2014/main" id="{5A25782E-B7D3-2989-FFA8-3CD98BC74E2B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217886"/>
            <a:ext cx="220682" cy="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Rectangle: Rounded Corners 6">
            <a:extLst>
              <a:ext uri="{FF2B5EF4-FFF2-40B4-BE49-F238E27FC236}">
                <a16:creationId xmlns:a16="http://schemas.microsoft.com/office/drawing/2014/main" id="{38FE1974-4782-2CEE-4EB6-B6D47EE55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19" y="377883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Product time to market</a:t>
            </a:r>
          </a:p>
        </p:txBody>
      </p:sp>
      <p:pic>
        <p:nvPicPr>
          <p:cNvPr id="216" name="Graphic 215">
            <a:extLst>
              <a:ext uri="{FF2B5EF4-FFF2-40B4-BE49-F238E27FC236}">
                <a16:creationId xmlns:a16="http://schemas.microsoft.com/office/drawing/2014/main" id="{6A661030-4CF0-D249-CDB5-6D1D0119A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506" y="3814270"/>
            <a:ext cx="144000" cy="141732"/>
          </a:xfrm>
          <a:prstGeom prst="rect">
            <a:avLst/>
          </a:prstGeom>
        </p:spPr>
      </p:pic>
      <p:sp>
        <p:nvSpPr>
          <p:cNvPr id="218" name="Rectangle: Rounded Corners 6">
            <a:extLst>
              <a:ext uri="{FF2B5EF4-FFF2-40B4-BE49-F238E27FC236}">
                <a16:creationId xmlns:a16="http://schemas.microsoft.com/office/drawing/2014/main" id="{D6300506-B6D4-1D56-A07F-C5414180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1" y="40674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Customer satisfaction</a:t>
            </a:r>
          </a:p>
        </p:txBody>
      </p:sp>
      <p:pic>
        <p:nvPicPr>
          <p:cNvPr id="219" name="Graphic 218">
            <a:extLst>
              <a:ext uri="{FF2B5EF4-FFF2-40B4-BE49-F238E27FC236}">
                <a16:creationId xmlns:a16="http://schemas.microsoft.com/office/drawing/2014/main" id="{E71DA637-A243-8E66-49F4-8E0EF3F89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507" y="4102892"/>
            <a:ext cx="144000" cy="141732"/>
          </a:xfrm>
          <a:prstGeom prst="rect">
            <a:avLst/>
          </a:prstGeom>
        </p:spPr>
      </p:pic>
      <p:sp>
        <p:nvSpPr>
          <p:cNvPr id="221" name="Rectangle: Rounded Corners 6">
            <a:extLst>
              <a:ext uri="{FF2B5EF4-FFF2-40B4-BE49-F238E27FC236}">
                <a16:creationId xmlns:a16="http://schemas.microsoft.com/office/drawing/2014/main" id="{6A2CF181-1C0B-A0C2-1D3F-AA304F9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0206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Revenue growth</a:t>
            </a:r>
          </a:p>
        </p:txBody>
      </p:sp>
      <p:pic>
        <p:nvPicPr>
          <p:cNvPr id="222" name="Graphic 221">
            <a:extLst>
              <a:ext uri="{FF2B5EF4-FFF2-40B4-BE49-F238E27FC236}">
                <a16:creationId xmlns:a16="http://schemas.microsoft.com/office/drawing/2014/main" id="{CB6BEA3C-8722-C8A9-9A40-77867A01D2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505" y="5056658"/>
            <a:ext cx="144000" cy="144000"/>
          </a:xfrm>
          <a:prstGeom prst="rect">
            <a:avLst/>
          </a:prstGeom>
        </p:spPr>
      </p:pic>
      <p:sp>
        <p:nvSpPr>
          <p:cNvPr id="224" name="Rectangle: Rounded Corners 6">
            <a:extLst>
              <a:ext uri="{FF2B5EF4-FFF2-40B4-BE49-F238E27FC236}">
                <a16:creationId xmlns:a16="http://schemas.microsoft.com/office/drawing/2014/main" id="{62AB781B-87B3-6F5D-38BC-B543AFBEA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30672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Cost savings</a:t>
            </a:r>
          </a:p>
        </p:txBody>
      </p:sp>
      <p:pic>
        <p:nvPicPr>
          <p:cNvPr id="225" name="Graphic 224">
            <a:extLst>
              <a:ext uri="{FF2B5EF4-FFF2-40B4-BE49-F238E27FC236}">
                <a16:creationId xmlns:a16="http://schemas.microsoft.com/office/drawing/2014/main" id="{6D852E2B-D207-D3BB-0324-923E1E7CAC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505" y="5342726"/>
            <a:ext cx="144000" cy="144000"/>
          </a:xfrm>
          <a:prstGeom prst="rect">
            <a:avLst/>
          </a:prstGeom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8333EB03-5E99-C68F-F432-66F4BF751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0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D8EEF07-46ED-2A10-DFF9-3FE262D3F9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0" y="487126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56768-7F41-B855-5D7E-C12D411FA9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4789640"/>
            <a:ext cx="265860" cy="26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483B5-FF16-18A6-3781-F2CE271C83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2167691"/>
            <a:ext cx="265176" cy="26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959A8-97EE-CBF6-D1D0-32A553FF49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90" y="2184238"/>
            <a:ext cx="265176" cy="265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D697C-9DE1-3F37-9BD9-74312B7B50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82" y="4816887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8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clinical trial development and submission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2025-10-26T04:10:37Z</dcterms:modified>
</cp:coreProperties>
</file>