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214748355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51CEF-BBCC-423A-A43D-FD3B80DE7527}" v="243" dt="2025-10-26T00:57:51.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1026" y="2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10/26/2025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2541166"/>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2743986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AI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F838D-713B-E31B-4D9E-AFA93776CB70}"/>
            </a:ext>
          </a:extLst>
        </p:cNvPr>
        <p:cNvGrpSpPr/>
        <p:nvPr/>
      </p:nvGrpSpPr>
      <p:grpSpPr>
        <a:xfrm>
          <a:off x="0" y="0"/>
          <a:ext cx="0" cy="0"/>
          <a:chOff x="0" y="0"/>
          <a:chExt cx="0" cy="0"/>
        </a:xfrm>
      </p:grpSpPr>
      <p:sp>
        <p:nvSpPr>
          <p:cNvPr id="50" name="Text Placeholder 49">
            <a:extLst>
              <a:ext uri="{FF2B5EF4-FFF2-40B4-BE49-F238E27FC236}">
                <a16:creationId xmlns:a16="http://schemas.microsoft.com/office/drawing/2014/main" id="{8CBAF35A-B62F-B232-C062-7F1F3F20B63E}"/>
              </a:ext>
            </a:extLst>
          </p:cNvPr>
          <p:cNvSpPr>
            <a:spLocks noGrp="1"/>
          </p:cNvSpPr>
          <p:nvPr>
            <p:ph type="body" sz="quarter" idx="42"/>
          </p:nvPr>
        </p:nvSpPr>
        <p:spPr>
          <a:xfrm>
            <a:off x="311388" y="1026303"/>
            <a:ext cx="2431246" cy="1131079"/>
          </a:xfrm>
        </p:spPr>
        <p:txBody>
          <a:bodyPr/>
          <a:lstStyle/>
          <a:p>
            <a:r>
              <a:rPr lang="en-US" dirty="0"/>
              <a:t>Quickly surface the latest trends, best practices, and guidance for healthcare staffing and coordination, ensuring managers stay up to speed.</a:t>
            </a:r>
            <a:endParaRPr lang="en-US" noProof="0" dirty="0"/>
          </a:p>
        </p:txBody>
      </p:sp>
      <p:sp>
        <p:nvSpPr>
          <p:cNvPr id="29" name="Text Placeholder 28">
            <a:extLst>
              <a:ext uri="{FF2B5EF4-FFF2-40B4-BE49-F238E27FC236}">
                <a16:creationId xmlns:a16="http://schemas.microsoft.com/office/drawing/2014/main" id="{A5BD3D9C-D966-C3B8-0272-8FE9F8CE41E5}"/>
              </a:ext>
            </a:extLst>
          </p:cNvPr>
          <p:cNvSpPr>
            <a:spLocks noGrp="1"/>
          </p:cNvSpPr>
          <p:nvPr>
            <p:ph type="body" sz="quarter" idx="43"/>
          </p:nvPr>
        </p:nvSpPr>
        <p:spPr>
          <a:xfrm>
            <a:off x="10430351" y="521099"/>
            <a:ext cx="1456966" cy="175614"/>
          </a:xfrm>
        </p:spPr>
        <p:txBody>
          <a:bodyPr/>
          <a:lstStyle/>
          <a:p>
            <a:r>
              <a:rPr lang="en-US" noProof="0" dirty="0"/>
              <a:t>Start</a:t>
            </a:r>
          </a:p>
        </p:txBody>
      </p:sp>
      <p:sp>
        <p:nvSpPr>
          <p:cNvPr id="34" name="Text Placeholder 33">
            <a:extLst>
              <a:ext uri="{FF2B5EF4-FFF2-40B4-BE49-F238E27FC236}">
                <a16:creationId xmlns:a16="http://schemas.microsoft.com/office/drawing/2014/main" id="{AE1A8CD1-AA29-2BB8-A039-6E6CB750181D}"/>
              </a:ext>
            </a:extLst>
          </p:cNvPr>
          <p:cNvSpPr>
            <a:spLocks noGrp="1"/>
          </p:cNvSpPr>
          <p:nvPr>
            <p:ph type="body" sz="quarter" idx="44"/>
          </p:nvPr>
        </p:nvSpPr>
        <p:spPr>
          <a:xfrm>
            <a:off x="7149557" y="521100"/>
            <a:ext cx="2969488" cy="169277"/>
          </a:xfrm>
        </p:spPr>
        <p:txBody>
          <a:bodyPr/>
          <a:lstStyle/>
          <a:p>
            <a:r>
              <a:rPr lang="en-US" noProof="0" dirty="0"/>
              <a:t>Microsoft 365 Copilot Chat</a:t>
            </a:r>
          </a:p>
        </p:txBody>
      </p:sp>
      <p:sp>
        <p:nvSpPr>
          <p:cNvPr id="23" name="Text Placeholder 22">
            <a:extLst>
              <a:ext uri="{FF2B5EF4-FFF2-40B4-BE49-F238E27FC236}">
                <a16:creationId xmlns:a16="http://schemas.microsoft.com/office/drawing/2014/main" id="{12AD4430-F7D2-5D51-E61A-8BB3D96686DD}"/>
              </a:ext>
            </a:extLst>
          </p:cNvPr>
          <p:cNvSpPr>
            <a:spLocks noGrp="1"/>
          </p:cNvSpPr>
          <p:nvPr>
            <p:ph type="body" sz="quarter" idx="46"/>
          </p:nvPr>
        </p:nvSpPr>
        <p:spPr>
          <a:xfrm>
            <a:off x="3182889" y="2725494"/>
            <a:ext cx="2572262" cy="712876"/>
          </a:xfrm>
        </p:spPr>
        <p:txBody>
          <a:bodyPr/>
          <a:lstStyle/>
          <a:p>
            <a:r>
              <a:rPr lang="en-US" noProof="0" dirty="0"/>
              <a:t>Sample prompt: “</a:t>
            </a:r>
            <a:r>
              <a:rPr lang="en-US" i="1" dirty="0"/>
              <a:t>Summarize recent web articles, relevant newspapers, and healthcare periodicals about staffing challenges and shift management in healthcare.”</a:t>
            </a:r>
            <a:endParaRPr lang="en-US" i="1" noProof="0" dirty="0"/>
          </a:p>
        </p:txBody>
      </p:sp>
      <p:sp>
        <p:nvSpPr>
          <p:cNvPr id="49" name="Text Placeholder 48">
            <a:extLst>
              <a:ext uri="{FF2B5EF4-FFF2-40B4-BE49-F238E27FC236}">
                <a16:creationId xmlns:a16="http://schemas.microsoft.com/office/drawing/2014/main" id="{46DE04DF-9FEE-EBAC-8A6D-DD4B8D6001A9}"/>
              </a:ext>
            </a:extLst>
          </p:cNvPr>
          <p:cNvSpPr>
            <a:spLocks noGrp="1"/>
          </p:cNvSpPr>
          <p:nvPr>
            <p:ph type="body" sz="quarter" idx="47"/>
          </p:nvPr>
        </p:nvSpPr>
        <p:spPr>
          <a:xfrm>
            <a:off x="3182890" y="1112478"/>
            <a:ext cx="2572262" cy="153888"/>
          </a:xfrm>
        </p:spPr>
        <p:txBody>
          <a:bodyPr/>
          <a:lstStyle/>
          <a:p>
            <a:r>
              <a:rPr lang="en-US" noProof="0" dirty="0"/>
              <a:t>Gather recent trends and guidance </a:t>
            </a:r>
          </a:p>
        </p:txBody>
      </p:sp>
      <p:sp>
        <p:nvSpPr>
          <p:cNvPr id="59" name="Text Placeholder 58">
            <a:extLst>
              <a:ext uri="{FF2B5EF4-FFF2-40B4-BE49-F238E27FC236}">
                <a16:creationId xmlns:a16="http://schemas.microsoft.com/office/drawing/2014/main" id="{9D159C69-F439-F373-9913-4BFD3DBF75D9}"/>
              </a:ext>
            </a:extLst>
          </p:cNvPr>
          <p:cNvSpPr>
            <a:spLocks noGrp="1"/>
          </p:cNvSpPr>
          <p:nvPr>
            <p:ph type="body" sz="quarter" idx="48"/>
          </p:nvPr>
        </p:nvSpPr>
        <p:spPr>
          <a:xfrm>
            <a:off x="3182890" y="1438715"/>
            <a:ext cx="2572262" cy="626701"/>
          </a:xfrm>
        </p:spPr>
        <p:txBody>
          <a:bodyPr/>
          <a:lstStyle/>
          <a:p>
            <a:r>
              <a:rPr lang="en-US" dirty="0"/>
              <a:t>A nurse manager uses Copilot Chat to research recent web articles, industry reports, and best practices about healthcare staffing. This provides quick help staying up to speed on what matters most by quickly surfacing the latest updates through inboxes and chats.</a:t>
            </a:r>
          </a:p>
          <a:p>
            <a:endParaRPr lang="en-US" i="1" dirty="0"/>
          </a:p>
        </p:txBody>
      </p:sp>
      <p:sp>
        <p:nvSpPr>
          <p:cNvPr id="66" name="Text Placeholder 65">
            <a:extLst>
              <a:ext uri="{FF2B5EF4-FFF2-40B4-BE49-F238E27FC236}">
                <a16:creationId xmlns:a16="http://schemas.microsoft.com/office/drawing/2014/main" id="{92EFD16E-7FC4-F041-95B5-28811DC674FB}"/>
              </a:ext>
            </a:extLst>
          </p:cNvPr>
          <p:cNvSpPr>
            <a:spLocks noGrp="1"/>
          </p:cNvSpPr>
          <p:nvPr>
            <p:ph type="body" sz="quarter" idx="49"/>
          </p:nvPr>
        </p:nvSpPr>
        <p:spPr>
          <a:xfrm>
            <a:off x="6066682" y="1112478"/>
            <a:ext cx="2572262" cy="153888"/>
          </a:xfrm>
        </p:spPr>
        <p:txBody>
          <a:bodyPr/>
          <a:lstStyle/>
          <a:p>
            <a:r>
              <a:rPr lang="en-US" dirty="0"/>
              <a:t>Team brainstorm projects and tasks</a:t>
            </a:r>
          </a:p>
        </p:txBody>
      </p:sp>
      <p:sp>
        <p:nvSpPr>
          <p:cNvPr id="68" name="Text Placeholder 67">
            <a:extLst>
              <a:ext uri="{FF2B5EF4-FFF2-40B4-BE49-F238E27FC236}">
                <a16:creationId xmlns:a16="http://schemas.microsoft.com/office/drawing/2014/main" id="{0AD904D6-8E9F-118B-9579-C1AAE7D530BA}"/>
              </a:ext>
            </a:extLst>
          </p:cNvPr>
          <p:cNvSpPr>
            <a:spLocks noGrp="1"/>
          </p:cNvSpPr>
          <p:nvPr>
            <p:ph type="body" sz="quarter" idx="50"/>
          </p:nvPr>
        </p:nvSpPr>
        <p:spPr>
          <a:xfrm>
            <a:off x="6066682" y="1438715"/>
            <a:ext cx="2640890" cy="626701"/>
          </a:xfrm>
        </p:spPr>
        <p:txBody>
          <a:bodyPr/>
          <a:lstStyle/>
          <a:p>
            <a:r>
              <a:rPr lang="en-US" dirty="0"/>
              <a:t>During the next meeting, the staffing team can use the summarized research to begin brainstorming actions to improve shift management. Copilot Chat surfaces actionable insights that reflect industry standards to improve communication and reduce confusion about top priorities.</a:t>
            </a:r>
            <a:endParaRPr lang="en-US" i="1" dirty="0"/>
          </a:p>
        </p:txBody>
      </p:sp>
      <p:sp>
        <p:nvSpPr>
          <p:cNvPr id="109" name="Text Placeholder 108">
            <a:extLst>
              <a:ext uri="{FF2B5EF4-FFF2-40B4-BE49-F238E27FC236}">
                <a16:creationId xmlns:a16="http://schemas.microsoft.com/office/drawing/2014/main" id="{70B85BBB-BDFE-578F-B6B1-AC0C8C2F093A}"/>
              </a:ext>
            </a:extLst>
          </p:cNvPr>
          <p:cNvSpPr>
            <a:spLocks noGrp="1"/>
          </p:cNvSpPr>
          <p:nvPr>
            <p:ph type="body" sz="quarter" idx="67"/>
          </p:nvPr>
        </p:nvSpPr>
        <p:spPr>
          <a:xfrm>
            <a:off x="8950475" y="2725494"/>
            <a:ext cx="2572262" cy="712876"/>
          </a:xfrm>
        </p:spPr>
        <p:txBody>
          <a:bodyPr/>
          <a:lstStyle/>
          <a:p>
            <a:r>
              <a:rPr lang="en-US" dirty="0"/>
              <a:t>Sample prompt: “</a:t>
            </a:r>
            <a:r>
              <a:rPr lang="en-US" i="1" dirty="0"/>
              <a:t>Draft a short survey for our healthcare staff to understand workplace satisfaction, pros and cons in of existing policies, and beliefs about current shift coverage.”</a:t>
            </a:r>
            <a:endParaRPr lang="en-US" i="1" noProof="0" dirty="0"/>
          </a:p>
        </p:txBody>
      </p:sp>
      <p:sp>
        <p:nvSpPr>
          <p:cNvPr id="72" name="Text Placeholder 71">
            <a:extLst>
              <a:ext uri="{FF2B5EF4-FFF2-40B4-BE49-F238E27FC236}">
                <a16:creationId xmlns:a16="http://schemas.microsoft.com/office/drawing/2014/main" id="{12F0CB8A-1E60-BA0A-4176-B396931E1D3C}"/>
              </a:ext>
            </a:extLst>
          </p:cNvPr>
          <p:cNvSpPr>
            <a:spLocks noGrp="1"/>
          </p:cNvSpPr>
          <p:nvPr>
            <p:ph type="body" sz="quarter" idx="52"/>
          </p:nvPr>
        </p:nvSpPr>
        <p:spPr>
          <a:xfrm>
            <a:off x="8963209" y="1112478"/>
            <a:ext cx="2546794" cy="153888"/>
          </a:xfrm>
        </p:spPr>
        <p:txBody>
          <a:bodyPr/>
          <a:lstStyle/>
          <a:p>
            <a:r>
              <a:rPr lang="en-US" noProof="0" dirty="0"/>
              <a:t>Draft a survey for onsite employees</a:t>
            </a:r>
          </a:p>
        </p:txBody>
      </p:sp>
      <p:sp>
        <p:nvSpPr>
          <p:cNvPr id="74" name="Text Placeholder 73">
            <a:extLst>
              <a:ext uri="{FF2B5EF4-FFF2-40B4-BE49-F238E27FC236}">
                <a16:creationId xmlns:a16="http://schemas.microsoft.com/office/drawing/2014/main" id="{33FE78CD-8136-45DC-EA6F-4A8876C808B2}"/>
              </a:ext>
            </a:extLst>
          </p:cNvPr>
          <p:cNvSpPr>
            <a:spLocks noGrp="1"/>
          </p:cNvSpPr>
          <p:nvPr>
            <p:ph type="body" sz="quarter" idx="53"/>
          </p:nvPr>
        </p:nvSpPr>
        <p:spPr>
          <a:xfrm>
            <a:off x="8950474" y="1438715"/>
            <a:ext cx="2733525" cy="626701"/>
          </a:xfrm>
        </p:spPr>
        <p:txBody>
          <a:bodyPr/>
          <a:lstStyle/>
          <a:p>
            <a:r>
              <a:rPr lang="en-US" dirty="0"/>
              <a:t>One of the actions Copilot Chat recommended was to gather feedback from onsite employees. The leadership team can efficiently draft research plans to collect actionable feedback—all while ensuring survey questions are relevant, unbiased, and informed by the latest trends and expert guidance on the web.</a:t>
            </a:r>
            <a:endParaRPr lang="en-US" i="1" dirty="0"/>
          </a:p>
        </p:txBody>
      </p:sp>
      <p:sp>
        <p:nvSpPr>
          <p:cNvPr id="82" name="Text Placeholder 81">
            <a:extLst>
              <a:ext uri="{FF2B5EF4-FFF2-40B4-BE49-F238E27FC236}">
                <a16:creationId xmlns:a16="http://schemas.microsoft.com/office/drawing/2014/main" id="{A7AD94AD-12AF-0036-C305-BA36F6037BC2}"/>
              </a:ext>
            </a:extLst>
          </p:cNvPr>
          <p:cNvSpPr>
            <a:spLocks noGrp="1"/>
          </p:cNvSpPr>
          <p:nvPr>
            <p:ph type="body" sz="quarter" idx="66"/>
          </p:nvPr>
        </p:nvSpPr>
        <p:spPr>
          <a:xfrm>
            <a:off x="6066682" y="2725494"/>
            <a:ext cx="2572262" cy="712876"/>
          </a:xfrm>
        </p:spPr>
        <p:txBody>
          <a:bodyPr/>
          <a:lstStyle/>
          <a:p>
            <a:r>
              <a:rPr lang="en-US" noProof="0" dirty="0"/>
              <a:t>Sample prompt: “</a:t>
            </a:r>
            <a:r>
              <a:rPr lang="en-US" i="1" dirty="0"/>
              <a:t>Suggest a list of projects and the key tasks for each that the team to improve shift coverage and update staffing policies.“</a:t>
            </a:r>
            <a:endParaRPr lang="en-US" i="1" noProof="0" dirty="0"/>
          </a:p>
        </p:txBody>
      </p:sp>
      <p:sp>
        <p:nvSpPr>
          <p:cNvPr id="78" name="Text Placeholder 77">
            <a:extLst>
              <a:ext uri="{FF2B5EF4-FFF2-40B4-BE49-F238E27FC236}">
                <a16:creationId xmlns:a16="http://schemas.microsoft.com/office/drawing/2014/main" id="{0F1A04C9-2422-E17A-B009-1E62A6939E6C}"/>
              </a:ext>
            </a:extLst>
          </p:cNvPr>
          <p:cNvSpPr>
            <a:spLocks noGrp="1"/>
          </p:cNvSpPr>
          <p:nvPr>
            <p:ph type="body" sz="quarter" idx="58"/>
          </p:nvPr>
        </p:nvSpPr>
        <p:spPr>
          <a:xfrm>
            <a:off x="4036409" y="3725103"/>
            <a:ext cx="3161734" cy="153888"/>
          </a:xfrm>
        </p:spPr>
        <p:txBody>
          <a:bodyPr/>
          <a:lstStyle/>
          <a:p>
            <a:r>
              <a:rPr lang="en-US" noProof="0" dirty="0"/>
              <a:t>Prepare a summary for leadership</a:t>
            </a:r>
          </a:p>
        </p:txBody>
      </p:sp>
      <p:sp>
        <p:nvSpPr>
          <p:cNvPr id="80" name="Text Placeholder 79">
            <a:extLst>
              <a:ext uri="{FF2B5EF4-FFF2-40B4-BE49-F238E27FC236}">
                <a16:creationId xmlns:a16="http://schemas.microsoft.com/office/drawing/2014/main" id="{FCDE2031-F1EF-D0FB-8078-8681422BB09E}"/>
              </a:ext>
            </a:extLst>
          </p:cNvPr>
          <p:cNvSpPr>
            <a:spLocks noGrp="1"/>
          </p:cNvSpPr>
          <p:nvPr>
            <p:ph type="body" sz="quarter" idx="59"/>
          </p:nvPr>
        </p:nvSpPr>
        <p:spPr>
          <a:xfrm>
            <a:off x="4037013" y="4051300"/>
            <a:ext cx="3160712" cy="627063"/>
          </a:xfrm>
        </p:spPr>
        <p:txBody>
          <a:bodyPr/>
          <a:lstStyle/>
          <a:p>
            <a:r>
              <a:rPr lang="en-US" dirty="0"/>
              <a:t>At the end of the week, the manager needs to report up. Copilot Chat can help produce a polished summary that highlights the research, the action items, and survey research for future policies—supporting transparency and strategic decision-making. </a:t>
            </a:r>
            <a:endParaRPr lang="en-US" i="1" dirty="0"/>
          </a:p>
        </p:txBody>
      </p:sp>
      <p:sp>
        <p:nvSpPr>
          <p:cNvPr id="36" name="Text Placeholder 35">
            <a:extLst>
              <a:ext uri="{FF2B5EF4-FFF2-40B4-BE49-F238E27FC236}">
                <a16:creationId xmlns:a16="http://schemas.microsoft.com/office/drawing/2014/main" id="{6E8DDC86-AE1F-77B6-A72C-EA9F1BF615B1}"/>
              </a:ext>
            </a:extLst>
          </p:cNvPr>
          <p:cNvSpPr>
            <a:spLocks noGrp="1"/>
          </p:cNvSpPr>
          <p:nvPr>
            <p:ph type="body" sz="quarter" idx="69"/>
          </p:nvPr>
        </p:nvSpPr>
        <p:spPr>
          <a:xfrm>
            <a:off x="7507483" y="5338502"/>
            <a:ext cx="3161734" cy="712876"/>
          </a:xfrm>
        </p:spPr>
        <p:txBody>
          <a:bodyPr/>
          <a:lstStyle/>
          <a:p>
            <a:r>
              <a:rPr lang="en-US" noProof="0" dirty="0"/>
              <a:t>Sample prompt: “</a:t>
            </a:r>
            <a:r>
              <a:rPr lang="en-US" i="1" dirty="0"/>
              <a:t>Translate the onsite employee survey into Spanish and French and customize the language examples to be culturally relevant.”</a:t>
            </a:r>
            <a:endParaRPr lang="en-US" i="1" noProof="0" dirty="0"/>
          </a:p>
        </p:txBody>
      </p:sp>
      <p:sp>
        <p:nvSpPr>
          <p:cNvPr id="84" name="Text Placeholder 83">
            <a:extLst>
              <a:ext uri="{FF2B5EF4-FFF2-40B4-BE49-F238E27FC236}">
                <a16:creationId xmlns:a16="http://schemas.microsoft.com/office/drawing/2014/main" id="{857F983A-2C84-F9C7-FE8A-0B563BAA2D8C}"/>
              </a:ext>
            </a:extLst>
          </p:cNvPr>
          <p:cNvSpPr>
            <a:spLocks noGrp="1"/>
          </p:cNvSpPr>
          <p:nvPr>
            <p:ph type="body" sz="quarter" idx="61"/>
          </p:nvPr>
        </p:nvSpPr>
        <p:spPr>
          <a:xfrm>
            <a:off x="7507482" y="3725103"/>
            <a:ext cx="3384355" cy="153888"/>
          </a:xfrm>
        </p:spPr>
        <p:txBody>
          <a:bodyPr/>
          <a:lstStyle/>
          <a:p>
            <a:r>
              <a:rPr lang="en-US" noProof="0" dirty="0"/>
              <a:t>Translate and customize the survey</a:t>
            </a:r>
          </a:p>
        </p:txBody>
      </p:sp>
      <p:sp>
        <p:nvSpPr>
          <p:cNvPr id="108" name="Text Placeholder 107">
            <a:extLst>
              <a:ext uri="{FF2B5EF4-FFF2-40B4-BE49-F238E27FC236}">
                <a16:creationId xmlns:a16="http://schemas.microsoft.com/office/drawing/2014/main" id="{BFE53EBF-79BA-8FEB-D0C6-476A26A9ED41}"/>
              </a:ext>
            </a:extLst>
          </p:cNvPr>
          <p:cNvSpPr>
            <a:spLocks noGrp="1"/>
          </p:cNvSpPr>
          <p:nvPr>
            <p:ph type="body" sz="quarter" idx="62"/>
          </p:nvPr>
        </p:nvSpPr>
        <p:spPr>
          <a:xfrm>
            <a:off x="7507483" y="4050957"/>
            <a:ext cx="3161734" cy="626701"/>
          </a:xfrm>
        </p:spPr>
        <p:txBody>
          <a:bodyPr/>
          <a:lstStyle/>
          <a:p>
            <a:r>
              <a:rPr lang="en-US" dirty="0"/>
              <a:t>Once the preliminary survey draft is approved, the nurse manager will need to customize some fields and questions for various departments and shifts. This incudes translating and adapting the survey content for different languages to ensure surveys are clear, inclusive, and tailored to the needs of all employees.</a:t>
            </a:r>
            <a:endParaRPr lang="en-US" i="1" dirty="0"/>
          </a:p>
        </p:txBody>
      </p:sp>
      <p:sp>
        <p:nvSpPr>
          <p:cNvPr id="35" name="Text Placeholder 34">
            <a:extLst>
              <a:ext uri="{FF2B5EF4-FFF2-40B4-BE49-F238E27FC236}">
                <a16:creationId xmlns:a16="http://schemas.microsoft.com/office/drawing/2014/main" id="{1B6B8D2D-40CC-3247-7FCC-99D0B91FC7AC}"/>
              </a:ext>
            </a:extLst>
          </p:cNvPr>
          <p:cNvSpPr>
            <a:spLocks noGrp="1"/>
          </p:cNvSpPr>
          <p:nvPr>
            <p:ph type="body" sz="quarter" idx="68"/>
          </p:nvPr>
        </p:nvSpPr>
        <p:spPr>
          <a:xfrm>
            <a:off x="4036409" y="5338502"/>
            <a:ext cx="3161734" cy="712876"/>
          </a:xfrm>
        </p:spPr>
        <p:txBody>
          <a:bodyPr/>
          <a:lstStyle/>
          <a:p>
            <a:r>
              <a:rPr lang="en-US" dirty="0"/>
              <a:t>Sample prompt: “</a:t>
            </a:r>
            <a:r>
              <a:rPr lang="en-US" i="1" dirty="0"/>
              <a:t>Summarize the main staffing challenges and solutions from /meetingnotes and /surveyresults for a leadership report.”</a:t>
            </a:r>
          </a:p>
        </p:txBody>
      </p:sp>
      <p:sp>
        <p:nvSpPr>
          <p:cNvPr id="27" name="Text Placeholder 26">
            <a:extLst>
              <a:ext uri="{FF2B5EF4-FFF2-40B4-BE49-F238E27FC236}">
                <a16:creationId xmlns:a16="http://schemas.microsoft.com/office/drawing/2014/main" id="{A30CE65E-B99B-4F00-74BB-44E32C412A7E}"/>
              </a:ext>
            </a:extLst>
          </p:cNvPr>
          <p:cNvSpPr>
            <a:spLocks noGrp="1"/>
          </p:cNvSpPr>
          <p:nvPr>
            <p:ph type="body" sz="quarter" idx="64"/>
          </p:nvPr>
        </p:nvSpPr>
        <p:spPr>
          <a:xfrm>
            <a:off x="320721" y="4709762"/>
            <a:ext cx="1131651" cy="219456"/>
          </a:xfrm>
        </p:spPr>
        <p:txBody>
          <a:bodyPr/>
          <a:lstStyle/>
          <a:p>
            <a:r>
              <a:rPr lang="en-US" noProof="0" dirty="0"/>
              <a:t>Value benefit</a:t>
            </a:r>
          </a:p>
        </p:txBody>
      </p:sp>
      <p:sp>
        <p:nvSpPr>
          <p:cNvPr id="25" name="Text Placeholder 24">
            <a:extLst>
              <a:ext uri="{FF2B5EF4-FFF2-40B4-BE49-F238E27FC236}">
                <a16:creationId xmlns:a16="http://schemas.microsoft.com/office/drawing/2014/main" id="{C2819751-DF22-0D5E-806A-9760962496B0}"/>
              </a:ext>
            </a:extLst>
          </p:cNvPr>
          <p:cNvSpPr>
            <a:spLocks noGrp="1"/>
          </p:cNvSpPr>
          <p:nvPr>
            <p:ph type="body" sz="quarter" idx="65"/>
          </p:nvPr>
        </p:nvSpPr>
        <p:spPr>
          <a:xfrm>
            <a:off x="320721" y="3467940"/>
            <a:ext cx="1131650" cy="219456"/>
          </a:xfrm>
        </p:spPr>
        <p:txBody>
          <a:bodyPr/>
          <a:lstStyle/>
          <a:p>
            <a:r>
              <a:rPr lang="en-US" noProof="0" dirty="0"/>
              <a:t>KPIs impacted</a:t>
            </a:r>
          </a:p>
        </p:txBody>
      </p:sp>
      <p:sp>
        <p:nvSpPr>
          <p:cNvPr id="22" name="Text Placeholder 21">
            <a:extLst>
              <a:ext uri="{FF2B5EF4-FFF2-40B4-BE49-F238E27FC236}">
                <a16:creationId xmlns:a16="http://schemas.microsoft.com/office/drawing/2014/main" id="{D84F8052-9D0C-0016-AFAB-CCC4CB507891}"/>
              </a:ext>
            </a:extLst>
          </p:cNvPr>
          <p:cNvSpPr>
            <a:spLocks noGrp="1"/>
          </p:cNvSpPr>
          <p:nvPr>
            <p:ph type="body" sz="quarter" idx="33"/>
          </p:nvPr>
        </p:nvSpPr>
        <p:spPr>
          <a:xfrm>
            <a:off x="304796" y="413987"/>
            <a:ext cx="1941119" cy="307777"/>
          </a:xfrm>
        </p:spPr>
        <p:txBody>
          <a:bodyPr/>
          <a:lstStyle/>
          <a:p>
            <a:r>
              <a:rPr lang="en-US" noProof="0" dirty="0"/>
              <a:t>Health provider</a:t>
            </a:r>
          </a:p>
        </p:txBody>
      </p:sp>
      <p:sp>
        <p:nvSpPr>
          <p:cNvPr id="3" name="Title 2">
            <a:extLst>
              <a:ext uri="{FF2B5EF4-FFF2-40B4-BE49-F238E27FC236}">
                <a16:creationId xmlns:a16="http://schemas.microsoft.com/office/drawing/2014/main" id="{15A54E79-CD2F-3976-BC29-8081C6C95C09}"/>
              </a:ext>
            </a:extLst>
          </p:cNvPr>
          <p:cNvSpPr>
            <a:spLocks noGrp="1"/>
          </p:cNvSpPr>
          <p:nvPr>
            <p:ph type="title"/>
          </p:nvPr>
        </p:nvSpPr>
        <p:spPr>
          <a:xfrm>
            <a:off x="2492556" y="417991"/>
            <a:ext cx="4144817" cy="276999"/>
          </a:xfrm>
        </p:spPr>
        <p:txBody>
          <a:bodyPr>
            <a:spAutoFit/>
          </a:bodyPr>
          <a:lstStyle/>
          <a:p>
            <a:r>
              <a:rPr lang="en-US" noProof="0" dirty="0"/>
              <a:t>Review workforce needs and planning</a:t>
            </a:r>
          </a:p>
        </p:txBody>
      </p:sp>
      <p:grpSp>
        <p:nvGrpSpPr>
          <p:cNvPr id="115" name="Group 114">
            <a:extLst>
              <a:ext uri="{FF2B5EF4-FFF2-40B4-BE49-F238E27FC236}">
                <a16:creationId xmlns:a16="http://schemas.microsoft.com/office/drawing/2014/main" id="{A3D7C82A-7D12-EB6C-0D9C-5E6322B31075}"/>
              </a:ext>
            </a:extLst>
          </p:cNvPr>
          <p:cNvGrpSpPr/>
          <p:nvPr/>
        </p:nvGrpSpPr>
        <p:grpSpPr>
          <a:xfrm>
            <a:off x="320719" y="3778836"/>
            <a:ext cx="1771605" cy="216000"/>
            <a:chOff x="320719" y="4224848"/>
            <a:chExt cx="1771605" cy="219456"/>
          </a:xfrm>
        </p:grpSpPr>
        <p:sp>
          <p:nvSpPr>
            <p:cNvPr id="119" name="Rectangle: Rounded Corners 6">
              <a:extLst>
                <a:ext uri="{FF2B5EF4-FFF2-40B4-BE49-F238E27FC236}">
                  <a16:creationId xmlns:a16="http://schemas.microsoft.com/office/drawing/2014/main" id="{030D68AA-790C-1ADD-6726-BFF845EC82A2}"/>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Wait times</a:t>
              </a:r>
            </a:p>
          </p:txBody>
        </p:sp>
        <p:pic>
          <p:nvPicPr>
            <p:cNvPr id="120" name="Graphic 119">
              <a:extLst>
                <a:ext uri="{FF2B5EF4-FFF2-40B4-BE49-F238E27FC236}">
                  <a16:creationId xmlns:a16="http://schemas.microsoft.com/office/drawing/2014/main" id="{74305216-3F3C-41CF-9957-ADD2842A818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122" name="Group 121">
            <a:extLst>
              <a:ext uri="{FF2B5EF4-FFF2-40B4-BE49-F238E27FC236}">
                <a16:creationId xmlns:a16="http://schemas.microsoft.com/office/drawing/2014/main" id="{75737F91-81BB-928A-ED8E-3E9255B1E2D2}"/>
              </a:ext>
            </a:extLst>
          </p:cNvPr>
          <p:cNvGrpSpPr/>
          <p:nvPr/>
        </p:nvGrpSpPr>
        <p:grpSpPr>
          <a:xfrm>
            <a:off x="320719" y="5020658"/>
            <a:ext cx="1771605" cy="216000"/>
            <a:chOff x="320719" y="5270676"/>
            <a:chExt cx="1771605" cy="216000"/>
          </a:xfrm>
        </p:grpSpPr>
        <p:sp>
          <p:nvSpPr>
            <p:cNvPr id="126" name="Rectangle: Rounded Corners 6">
              <a:extLst>
                <a:ext uri="{FF2B5EF4-FFF2-40B4-BE49-F238E27FC236}">
                  <a16:creationId xmlns:a16="http://schemas.microsoft.com/office/drawing/2014/main" id="{088A8FA3-BFA7-206C-6314-0DA075D1FD65}"/>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27" name="Graphic 126">
              <a:extLst>
                <a:ext uri="{FF2B5EF4-FFF2-40B4-BE49-F238E27FC236}">
                  <a16:creationId xmlns:a16="http://schemas.microsoft.com/office/drawing/2014/main" id="{1CEE561B-B730-08ED-C0A2-043C60BEE4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sp>
        <p:nvSpPr>
          <p:cNvPr id="94" name="TextBox 93">
            <a:extLst>
              <a:ext uri="{FF2B5EF4-FFF2-40B4-BE49-F238E27FC236}">
                <a16:creationId xmlns:a16="http://schemas.microsoft.com/office/drawing/2014/main" id="{32B8A092-3A2D-7071-4B01-1814BAEEA967}"/>
              </a:ext>
              <a:ext uri="{C183D7F6-B498-43B3-948B-1728B52AA6E4}">
                <adec:decorative xmlns:adec="http://schemas.microsoft.com/office/drawing/2017/decorative" val="0"/>
              </a:ext>
            </a:extLst>
          </p:cNvPr>
          <p:cNvSpPr txBox="1"/>
          <p:nvPr/>
        </p:nvSpPr>
        <p:spPr>
          <a:xfrm>
            <a:off x="7886085" y="505591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  </a:t>
            </a: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in Word</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sp>
        <p:nvSpPr>
          <p:cNvPr id="96" name="TextBox 95">
            <a:extLst>
              <a:ext uri="{FF2B5EF4-FFF2-40B4-BE49-F238E27FC236}">
                <a16:creationId xmlns:a16="http://schemas.microsoft.com/office/drawing/2014/main" id="{7FE051D0-AA95-81D2-424A-D27BB81423BA}"/>
              </a:ext>
              <a:ext uri="{C183D7F6-B498-43B3-948B-1728B52AA6E4}">
                <adec:decorative xmlns:adec="http://schemas.microsoft.com/office/drawing/2017/decorative" val="0"/>
              </a:ext>
            </a:extLst>
          </p:cNvPr>
          <p:cNvSpPr txBox="1"/>
          <p:nvPr/>
        </p:nvSpPr>
        <p:spPr>
          <a:xfrm>
            <a:off x="3561491" y="240312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97" name="Picture 50">
            <a:hlinkClick r:id="rId6"/>
            <a:extLst>
              <a:ext uri="{FF2B5EF4-FFF2-40B4-BE49-F238E27FC236}">
                <a16:creationId xmlns:a16="http://schemas.microsoft.com/office/drawing/2014/main" id="{B9B9A733-9B67-46AE-72A0-5F69B54F37A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82889" y="2358879"/>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FB1977BD-DBC1-B062-0863-C6D83B8EA902}"/>
              </a:ext>
              <a:ext uri="{C183D7F6-B498-43B3-948B-1728B52AA6E4}">
                <adec:decorative xmlns:adec="http://schemas.microsoft.com/office/drawing/2017/decorative" val="0"/>
              </a:ext>
            </a:extLst>
          </p:cNvPr>
          <p:cNvSpPr txBox="1"/>
          <p:nvPr/>
        </p:nvSpPr>
        <p:spPr>
          <a:xfrm>
            <a:off x="9329077" y="240312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  </a:t>
            </a: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in Word</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B83DD9FB-C0E6-68BC-040A-8130FD3C9D3D}"/>
              </a:ext>
              <a:ext uri="{C183D7F6-B498-43B3-948B-1728B52AA6E4}">
                <adec:decorative xmlns:adec="http://schemas.microsoft.com/office/drawing/2017/decorative" val="0"/>
              </a:ext>
            </a:extLst>
          </p:cNvPr>
          <p:cNvSpPr txBox="1"/>
          <p:nvPr/>
        </p:nvSpPr>
        <p:spPr>
          <a:xfrm>
            <a:off x="6445284" y="240709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10" name="Picture 50">
            <a:hlinkClick r:id="rId6"/>
            <a:extLst>
              <a:ext uri="{FF2B5EF4-FFF2-40B4-BE49-F238E27FC236}">
                <a16:creationId xmlns:a16="http://schemas.microsoft.com/office/drawing/2014/main" id="{0174E8EE-1C63-33F5-EDF6-65FDCAB55F9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66682" y="2362847"/>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E99CD5E-2399-EC3C-B7F8-2123EE1D70B4}"/>
              </a:ext>
              <a:ext uri="{C183D7F6-B498-43B3-948B-1728B52AA6E4}">
                <adec:decorative xmlns:adec="http://schemas.microsoft.com/office/drawing/2017/decorative" val="0"/>
              </a:ext>
            </a:extLst>
          </p:cNvPr>
          <p:cNvSpPr txBox="1"/>
          <p:nvPr/>
        </p:nvSpPr>
        <p:spPr>
          <a:xfrm>
            <a:off x="4415011" y="506149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14" name="Picture 50">
            <a:hlinkClick r:id="rId6"/>
            <a:extLst>
              <a:ext uri="{FF2B5EF4-FFF2-40B4-BE49-F238E27FC236}">
                <a16:creationId xmlns:a16="http://schemas.microsoft.com/office/drawing/2014/main" id="{E9CED4A3-C21F-CF3E-FB79-2211C52F991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36409" y="5017249"/>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ED6DC64-DCA0-2293-EF5C-5448781B6D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07482" y="4979379"/>
            <a:ext cx="265176" cy="265176"/>
          </a:xfrm>
          <a:prstGeom prst="rect">
            <a:avLst/>
          </a:prstGeom>
        </p:spPr>
      </p:pic>
      <p:pic>
        <p:nvPicPr>
          <p:cNvPr id="5" name="Picture 4">
            <a:extLst>
              <a:ext uri="{FF2B5EF4-FFF2-40B4-BE49-F238E27FC236}">
                <a16:creationId xmlns:a16="http://schemas.microsoft.com/office/drawing/2014/main" id="{CE1A0D95-6B8D-3CC7-1E99-AADCD5BC8D8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63209" y="2340045"/>
            <a:ext cx="265176" cy="265176"/>
          </a:xfrm>
          <a:prstGeom prst="rect">
            <a:avLst/>
          </a:prstGeom>
        </p:spPr>
      </p:pic>
    </p:spTree>
    <p:extLst>
      <p:ext uri="{BB962C8B-B14F-4D97-AF65-F5344CB8AC3E}">
        <p14:creationId xmlns:p14="http://schemas.microsoft.com/office/powerpoint/2010/main" val="2575503763"/>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446</Words>
  <Application>Microsoft Office PowerPoint</Application>
  <PresentationFormat>Widescreen</PresentationFormat>
  <Paragraphs>29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Review workforce needs and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2025-10-26T02:13:36Z</dcterms:created>
  <dcterms:modified xsi:type="dcterms:W3CDTF">2025-10-26T04:02:58Z</dcterms:modified>
</cp:coreProperties>
</file>