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14748356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1CEF-BBCC-423A-A43D-FD3B80DE7527}" v="243" dt="2025-10-26T00:57:5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026" y="2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7A0A2-CD48-B18B-CCB4-DC6B3C752F8C}"/>
            </a:ext>
          </a:extLst>
        </p:cNvPr>
        <p:cNvGrpSpPr/>
        <p:nvPr/>
      </p:nvGrpSpPr>
      <p:grpSpPr>
        <a:xfrm>
          <a:off x="0" y="0"/>
          <a:ext cx="0" cy="0"/>
          <a:chOff x="0" y="0"/>
          <a:chExt cx="0" cy="0"/>
        </a:xfrm>
      </p:grpSpPr>
      <p:sp>
        <p:nvSpPr>
          <p:cNvPr id="50" name="Text Placeholder 49">
            <a:extLst>
              <a:ext uri="{FF2B5EF4-FFF2-40B4-BE49-F238E27FC236}">
                <a16:creationId xmlns:a16="http://schemas.microsoft.com/office/drawing/2014/main" id="{14ECE7E2-7870-88FF-128B-94EF6BA286FC}"/>
              </a:ext>
            </a:extLst>
          </p:cNvPr>
          <p:cNvSpPr>
            <a:spLocks noGrp="1"/>
          </p:cNvSpPr>
          <p:nvPr>
            <p:ph type="body" sz="quarter" idx="42"/>
          </p:nvPr>
        </p:nvSpPr>
        <p:spPr>
          <a:xfrm>
            <a:off x="311388" y="1026303"/>
            <a:ext cx="2431246" cy="1131079"/>
          </a:xfrm>
        </p:spPr>
        <p:txBody>
          <a:bodyPr/>
          <a:lstStyle/>
          <a:p>
            <a:r>
              <a:rPr lang="en-US" dirty="0"/>
              <a:t>Copilot Chat enables healthcare organizations to rapidly create, refine, and share tailored educational materials for members, improving onboarding, satisfaction, and understanding while reducing manual effort and support burden.</a:t>
            </a:r>
            <a:endParaRPr lang="en-US" noProof="0" dirty="0"/>
          </a:p>
        </p:txBody>
      </p:sp>
      <p:sp>
        <p:nvSpPr>
          <p:cNvPr id="29" name="Text Placeholder 28">
            <a:extLst>
              <a:ext uri="{FF2B5EF4-FFF2-40B4-BE49-F238E27FC236}">
                <a16:creationId xmlns:a16="http://schemas.microsoft.com/office/drawing/2014/main" id="{C80D105C-BC91-16DE-825F-1ED6C3338123}"/>
              </a:ext>
            </a:extLst>
          </p:cNvPr>
          <p:cNvSpPr>
            <a:spLocks noGrp="1"/>
          </p:cNvSpPr>
          <p:nvPr>
            <p:ph type="body" sz="quarter" idx="43"/>
          </p:nvPr>
        </p:nvSpPr>
        <p:spPr>
          <a:xfrm>
            <a:off x="10430351" y="521099"/>
            <a:ext cx="1456966" cy="175614"/>
          </a:xfrm>
        </p:spPr>
        <p:txBody>
          <a:bodyPr/>
          <a:lstStyle/>
          <a:p>
            <a:r>
              <a:rPr lang="en-US" noProof="0" dirty="0"/>
              <a:t>Start</a:t>
            </a:r>
          </a:p>
        </p:txBody>
      </p:sp>
      <p:sp>
        <p:nvSpPr>
          <p:cNvPr id="34" name="Text Placeholder 33">
            <a:extLst>
              <a:ext uri="{FF2B5EF4-FFF2-40B4-BE49-F238E27FC236}">
                <a16:creationId xmlns:a16="http://schemas.microsoft.com/office/drawing/2014/main" id="{AED0572C-952E-1E43-0C62-ED6E80098327}"/>
              </a:ext>
            </a:extLst>
          </p:cNvPr>
          <p:cNvSpPr>
            <a:spLocks noGrp="1"/>
          </p:cNvSpPr>
          <p:nvPr>
            <p:ph type="body" sz="quarter" idx="44"/>
          </p:nvPr>
        </p:nvSpPr>
        <p:spPr>
          <a:xfrm>
            <a:off x="7149557" y="521100"/>
            <a:ext cx="2969488" cy="169277"/>
          </a:xfrm>
        </p:spPr>
        <p:txBody>
          <a:bodyPr/>
          <a:lstStyle/>
          <a:p>
            <a:r>
              <a:rPr lang="en-US" noProof="0" dirty="0"/>
              <a:t>Microsoft 365 Copilot Chat</a:t>
            </a:r>
          </a:p>
        </p:txBody>
      </p:sp>
      <p:sp>
        <p:nvSpPr>
          <p:cNvPr id="23" name="Text Placeholder 22">
            <a:extLst>
              <a:ext uri="{FF2B5EF4-FFF2-40B4-BE49-F238E27FC236}">
                <a16:creationId xmlns:a16="http://schemas.microsoft.com/office/drawing/2014/main" id="{6FA0A168-38E2-D411-D4DB-B68CB47E4575}"/>
              </a:ext>
            </a:extLst>
          </p:cNvPr>
          <p:cNvSpPr>
            <a:spLocks noGrp="1"/>
          </p:cNvSpPr>
          <p:nvPr>
            <p:ph type="body" sz="quarter" idx="46"/>
          </p:nvPr>
        </p:nvSpPr>
        <p:spPr>
          <a:xfrm>
            <a:off x="3182889" y="2725494"/>
            <a:ext cx="2572262" cy="712876"/>
          </a:xfrm>
        </p:spPr>
        <p:txBody>
          <a:bodyPr/>
          <a:lstStyle/>
          <a:p>
            <a:r>
              <a:rPr lang="en-US" dirty="0"/>
              <a:t>Sample prompt: “</a:t>
            </a:r>
            <a:r>
              <a:rPr lang="en-US" i="1" dirty="0"/>
              <a:t>Source recent web articles and reviews about virtual healthcare and benefits onboarding.”</a:t>
            </a:r>
            <a:endParaRPr lang="en-US" i="1" noProof="0" dirty="0"/>
          </a:p>
        </p:txBody>
      </p:sp>
      <p:sp>
        <p:nvSpPr>
          <p:cNvPr id="49" name="Text Placeholder 48">
            <a:extLst>
              <a:ext uri="{FF2B5EF4-FFF2-40B4-BE49-F238E27FC236}">
                <a16:creationId xmlns:a16="http://schemas.microsoft.com/office/drawing/2014/main" id="{B687848F-F220-5024-E56E-776D22E46C75}"/>
              </a:ext>
            </a:extLst>
          </p:cNvPr>
          <p:cNvSpPr>
            <a:spLocks noGrp="1"/>
          </p:cNvSpPr>
          <p:nvPr>
            <p:ph type="body" sz="quarter" idx="47"/>
          </p:nvPr>
        </p:nvSpPr>
        <p:spPr>
          <a:xfrm>
            <a:off x="3182890" y="1112478"/>
            <a:ext cx="2572262" cy="153888"/>
          </a:xfrm>
        </p:spPr>
        <p:txBody>
          <a:bodyPr/>
          <a:lstStyle/>
          <a:p>
            <a:r>
              <a:rPr lang="en-US" dirty="0"/>
              <a:t>Research market trends</a:t>
            </a:r>
            <a:endParaRPr lang="en-US" noProof="0" dirty="0"/>
          </a:p>
        </p:txBody>
      </p:sp>
      <p:sp>
        <p:nvSpPr>
          <p:cNvPr id="59" name="Text Placeholder 58">
            <a:extLst>
              <a:ext uri="{FF2B5EF4-FFF2-40B4-BE49-F238E27FC236}">
                <a16:creationId xmlns:a16="http://schemas.microsoft.com/office/drawing/2014/main" id="{7DB70B25-55D0-DD16-3A24-F920995A904F}"/>
              </a:ext>
            </a:extLst>
          </p:cNvPr>
          <p:cNvSpPr>
            <a:spLocks noGrp="1"/>
          </p:cNvSpPr>
          <p:nvPr>
            <p:ph type="body" sz="quarter" idx="48"/>
          </p:nvPr>
        </p:nvSpPr>
        <p:spPr>
          <a:xfrm>
            <a:off x="3182890" y="1438715"/>
            <a:ext cx="2572262" cy="626701"/>
          </a:xfrm>
        </p:spPr>
        <p:txBody>
          <a:bodyPr/>
          <a:lstStyle/>
          <a:p>
            <a:r>
              <a:rPr lang="en-US" dirty="0"/>
              <a:t>A marketing specialist prompts Copilot Chat to summarize recent market trends, public reviews, and best practices about new member onboarding. This quickly surfaces the most relevant questions and concerns to better ensure educational materials will address real needs. </a:t>
            </a:r>
            <a:endParaRPr lang="en-US" i="1" dirty="0"/>
          </a:p>
        </p:txBody>
      </p:sp>
      <p:sp>
        <p:nvSpPr>
          <p:cNvPr id="66" name="Text Placeholder 65">
            <a:extLst>
              <a:ext uri="{FF2B5EF4-FFF2-40B4-BE49-F238E27FC236}">
                <a16:creationId xmlns:a16="http://schemas.microsoft.com/office/drawing/2014/main" id="{80C58FE7-EA92-0F5A-BAEF-F716B0B8CD9F}"/>
              </a:ext>
            </a:extLst>
          </p:cNvPr>
          <p:cNvSpPr>
            <a:spLocks noGrp="1"/>
          </p:cNvSpPr>
          <p:nvPr>
            <p:ph type="body" sz="quarter" idx="49"/>
          </p:nvPr>
        </p:nvSpPr>
        <p:spPr>
          <a:xfrm>
            <a:off x="6066682" y="1112478"/>
            <a:ext cx="2572262" cy="153888"/>
          </a:xfrm>
        </p:spPr>
        <p:txBody>
          <a:bodyPr/>
          <a:lstStyle/>
          <a:p>
            <a:r>
              <a:rPr lang="en-US" noProof="0" dirty="0"/>
              <a:t>Identify key topics and FAQs</a:t>
            </a:r>
          </a:p>
        </p:txBody>
      </p:sp>
      <p:sp>
        <p:nvSpPr>
          <p:cNvPr id="68" name="Text Placeholder 67">
            <a:extLst>
              <a:ext uri="{FF2B5EF4-FFF2-40B4-BE49-F238E27FC236}">
                <a16:creationId xmlns:a16="http://schemas.microsoft.com/office/drawing/2014/main" id="{C80CD430-121E-4B04-1202-39A26B27BF8C}"/>
              </a:ext>
            </a:extLst>
          </p:cNvPr>
          <p:cNvSpPr>
            <a:spLocks noGrp="1"/>
          </p:cNvSpPr>
          <p:nvPr>
            <p:ph type="body" sz="quarter" idx="50"/>
          </p:nvPr>
        </p:nvSpPr>
        <p:spPr>
          <a:xfrm>
            <a:off x="6066682" y="1438715"/>
            <a:ext cx="2572262" cy="626701"/>
          </a:xfrm>
        </p:spPr>
        <p:txBody>
          <a:bodyPr/>
          <a:lstStyle/>
          <a:p>
            <a:r>
              <a:rPr lang="en-US" dirty="0"/>
              <a:t>To get help analyzing the summarized communications and highlight any recurring topics, concerns, and FAQs. Copilot Chat helps pinpoint the most common areas of confusion or interest, making it easier to determine where to focus educational efforts.</a:t>
            </a:r>
            <a:endParaRPr lang="en-US" i="1" dirty="0"/>
          </a:p>
        </p:txBody>
      </p:sp>
      <p:sp>
        <p:nvSpPr>
          <p:cNvPr id="109" name="Text Placeholder 108">
            <a:extLst>
              <a:ext uri="{FF2B5EF4-FFF2-40B4-BE49-F238E27FC236}">
                <a16:creationId xmlns:a16="http://schemas.microsoft.com/office/drawing/2014/main" id="{15BDB924-8A34-E250-6D32-75BBD1296AFA}"/>
              </a:ext>
            </a:extLst>
          </p:cNvPr>
          <p:cNvSpPr>
            <a:spLocks noGrp="1"/>
          </p:cNvSpPr>
          <p:nvPr>
            <p:ph type="body" sz="quarter" idx="67"/>
          </p:nvPr>
        </p:nvSpPr>
        <p:spPr>
          <a:xfrm>
            <a:off x="8950475" y="2725494"/>
            <a:ext cx="2572262" cy="712876"/>
          </a:xfrm>
        </p:spPr>
        <p:txBody>
          <a:bodyPr/>
          <a:lstStyle/>
          <a:p>
            <a:r>
              <a:rPr lang="en-US" noProof="0" dirty="0"/>
              <a:t>Sample prompt: “</a:t>
            </a:r>
            <a:r>
              <a:rPr lang="en-US" i="1" dirty="0"/>
              <a:t>Draft a simple FAQ for new members about accessing the benefits portal.”</a:t>
            </a:r>
          </a:p>
        </p:txBody>
      </p:sp>
      <p:sp>
        <p:nvSpPr>
          <p:cNvPr id="72" name="Text Placeholder 71">
            <a:extLst>
              <a:ext uri="{FF2B5EF4-FFF2-40B4-BE49-F238E27FC236}">
                <a16:creationId xmlns:a16="http://schemas.microsoft.com/office/drawing/2014/main" id="{F081D872-B9DF-E51D-F0C1-A773AF41F546}"/>
              </a:ext>
            </a:extLst>
          </p:cNvPr>
          <p:cNvSpPr>
            <a:spLocks noGrp="1"/>
          </p:cNvSpPr>
          <p:nvPr>
            <p:ph type="body" sz="quarter" idx="52"/>
          </p:nvPr>
        </p:nvSpPr>
        <p:spPr>
          <a:xfrm>
            <a:off x="8950475" y="1112478"/>
            <a:ext cx="2572262" cy="153888"/>
          </a:xfrm>
        </p:spPr>
        <p:txBody>
          <a:bodyPr/>
          <a:lstStyle/>
          <a:p>
            <a:r>
              <a:rPr lang="en-US" noProof="0" dirty="0"/>
              <a:t>Draft tailored educational content</a:t>
            </a:r>
          </a:p>
        </p:txBody>
      </p:sp>
      <p:sp>
        <p:nvSpPr>
          <p:cNvPr id="74" name="Text Placeholder 73">
            <a:extLst>
              <a:ext uri="{FF2B5EF4-FFF2-40B4-BE49-F238E27FC236}">
                <a16:creationId xmlns:a16="http://schemas.microsoft.com/office/drawing/2014/main" id="{21A2C774-C906-5222-0A41-17E991925826}"/>
              </a:ext>
            </a:extLst>
          </p:cNvPr>
          <p:cNvSpPr>
            <a:spLocks noGrp="1"/>
          </p:cNvSpPr>
          <p:nvPr>
            <p:ph type="body" sz="quarter" idx="53"/>
          </p:nvPr>
        </p:nvSpPr>
        <p:spPr>
          <a:xfrm>
            <a:off x="8950475" y="1438715"/>
            <a:ext cx="2640890" cy="626701"/>
          </a:xfrm>
        </p:spPr>
        <p:txBody>
          <a:bodyPr/>
          <a:lstStyle/>
          <a:p>
            <a:r>
              <a:rPr lang="en-US" dirty="0"/>
              <a:t>Using the identified topics, the marketer asks Copilot Chat for assistance creating a simple, easy-to-understand FAQ or educational guide. It can help enable rapid creation of clear, accessible materials that directly answer member questions, improving onboarding and reducing support requests. </a:t>
            </a:r>
            <a:endParaRPr lang="en-US" i="1" dirty="0"/>
          </a:p>
        </p:txBody>
      </p:sp>
      <p:sp>
        <p:nvSpPr>
          <p:cNvPr id="82" name="Text Placeholder 81">
            <a:extLst>
              <a:ext uri="{FF2B5EF4-FFF2-40B4-BE49-F238E27FC236}">
                <a16:creationId xmlns:a16="http://schemas.microsoft.com/office/drawing/2014/main" id="{0F624CEE-DA46-0F49-040E-11B1328FFBFC}"/>
              </a:ext>
            </a:extLst>
          </p:cNvPr>
          <p:cNvSpPr>
            <a:spLocks noGrp="1"/>
          </p:cNvSpPr>
          <p:nvPr>
            <p:ph type="body" sz="quarter" idx="66"/>
          </p:nvPr>
        </p:nvSpPr>
        <p:spPr>
          <a:xfrm>
            <a:off x="6066682" y="2725494"/>
            <a:ext cx="2572262" cy="712876"/>
          </a:xfrm>
        </p:spPr>
        <p:txBody>
          <a:bodyPr/>
          <a:lstStyle/>
          <a:p>
            <a:r>
              <a:rPr lang="en-US" noProof="0" dirty="0"/>
              <a:t>Sample prompt: “</a:t>
            </a:r>
            <a:r>
              <a:rPr lang="en-US" i="1" dirty="0"/>
              <a:t>What are the top five issues and themes, according to online sources?”</a:t>
            </a:r>
          </a:p>
        </p:txBody>
      </p:sp>
      <p:sp>
        <p:nvSpPr>
          <p:cNvPr id="78" name="Text Placeholder 77">
            <a:extLst>
              <a:ext uri="{FF2B5EF4-FFF2-40B4-BE49-F238E27FC236}">
                <a16:creationId xmlns:a16="http://schemas.microsoft.com/office/drawing/2014/main" id="{5FCA9087-3353-9FC1-4F02-449E56758C0A}"/>
              </a:ext>
            </a:extLst>
          </p:cNvPr>
          <p:cNvSpPr>
            <a:spLocks noGrp="1"/>
          </p:cNvSpPr>
          <p:nvPr>
            <p:ph type="body" sz="quarter" idx="58"/>
          </p:nvPr>
        </p:nvSpPr>
        <p:spPr>
          <a:xfrm>
            <a:off x="4036409" y="3725103"/>
            <a:ext cx="3161734" cy="153888"/>
          </a:xfrm>
        </p:spPr>
        <p:txBody>
          <a:bodyPr/>
          <a:lstStyle/>
          <a:p>
            <a:r>
              <a:rPr lang="en-US" noProof="0" dirty="0"/>
              <a:t>Share and track member engagement</a:t>
            </a:r>
          </a:p>
        </p:txBody>
      </p:sp>
      <p:sp>
        <p:nvSpPr>
          <p:cNvPr id="80" name="Text Placeholder 79">
            <a:extLst>
              <a:ext uri="{FF2B5EF4-FFF2-40B4-BE49-F238E27FC236}">
                <a16:creationId xmlns:a16="http://schemas.microsoft.com/office/drawing/2014/main" id="{ABA63384-FA72-1630-0ABA-B5D5D6FD93D1}"/>
              </a:ext>
            </a:extLst>
          </p:cNvPr>
          <p:cNvSpPr>
            <a:spLocks noGrp="1"/>
          </p:cNvSpPr>
          <p:nvPr>
            <p:ph type="body" sz="quarter" idx="59"/>
          </p:nvPr>
        </p:nvSpPr>
        <p:spPr>
          <a:xfrm>
            <a:off x="4037013" y="4051300"/>
            <a:ext cx="3160712" cy="627063"/>
          </a:xfrm>
        </p:spPr>
        <p:txBody>
          <a:bodyPr/>
          <a:lstStyle/>
          <a:p>
            <a:r>
              <a:rPr lang="en-US" dirty="0"/>
              <a:t>Finally, the marketer uses Copilot Chat to draft an email sharing the new educational materials with members. This streamlines distribution and feedback collection, supporting continuous improvement of educational resources and boosting member satisfaction. </a:t>
            </a:r>
            <a:endParaRPr lang="en-US" i="1" dirty="0"/>
          </a:p>
        </p:txBody>
      </p:sp>
      <p:sp>
        <p:nvSpPr>
          <p:cNvPr id="36" name="Text Placeholder 35">
            <a:extLst>
              <a:ext uri="{FF2B5EF4-FFF2-40B4-BE49-F238E27FC236}">
                <a16:creationId xmlns:a16="http://schemas.microsoft.com/office/drawing/2014/main" id="{9E3BE282-47CE-00E9-5496-E243122CB775}"/>
              </a:ext>
            </a:extLst>
          </p:cNvPr>
          <p:cNvSpPr>
            <a:spLocks noGrp="1"/>
          </p:cNvSpPr>
          <p:nvPr>
            <p:ph type="body" sz="quarter" idx="69"/>
          </p:nvPr>
        </p:nvSpPr>
        <p:spPr>
          <a:xfrm>
            <a:off x="7507483" y="5338502"/>
            <a:ext cx="3161734" cy="712876"/>
          </a:xfrm>
        </p:spPr>
        <p:txBody>
          <a:bodyPr/>
          <a:lstStyle/>
          <a:p>
            <a:r>
              <a:rPr lang="en-US" noProof="0" dirty="0"/>
              <a:t>Sample prompt: </a:t>
            </a:r>
            <a:r>
              <a:rPr lang="en-US" i="1" dirty="0"/>
              <a:t>“Rewrite the FAQ to be friendly and accessible for senior members.”</a:t>
            </a:r>
            <a:endParaRPr lang="en-US" noProof="0" dirty="0"/>
          </a:p>
        </p:txBody>
      </p:sp>
      <p:sp>
        <p:nvSpPr>
          <p:cNvPr id="84" name="Text Placeholder 83">
            <a:extLst>
              <a:ext uri="{FF2B5EF4-FFF2-40B4-BE49-F238E27FC236}">
                <a16:creationId xmlns:a16="http://schemas.microsoft.com/office/drawing/2014/main" id="{FA00498B-6529-2153-87E1-73BC6516BCCC}"/>
              </a:ext>
            </a:extLst>
          </p:cNvPr>
          <p:cNvSpPr>
            <a:spLocks noGrp="1"/>
          </p:cNvSpPr>
          <p:nvPr>
            <p:ph type="body" sz="quarter" idx="61"/>
          </p:nvPr>
        </p:nvSpPr>
        <p:spPr>
          <a:xfrm>
            <a:off x="7507483" y="3725103"/>
            <a:ext cx="3161734" cy="153888"/>
          </a:xfrm>
        </p:spPr>
        <p:txBody>
          <a:bodyPr/>
          <a:lstStyle/>
          <a:p>
            <a:r>
              <a:rPr lang="en-US" noProof="0" dirty="0"/>
              <a:t>Review and refine content</a:t>
            </a:r>
          </a:p>
        </p:txBody>
      </p:sp>
      <p:sp>
        <p:nvSpPr>
          <p:cNvPr id="108" name="Text Placeholder 107">
            <a:extLst>
              <a:ext uri="{FF2B5EF4-FFF2-40B4-BE49-F238E27FC236}">
                <a16:creationId xmlns:a16="http://schemas.microsoft.com/office/drawing/2014/main" id="{599F2299-459F-6EA1-966E-B5855A017DDF}"/>
              </a:ext>
            </a:extLst>
          </p:cNvPr>
          <p:cNvSpPr>
            <a:spLocks noGrp="1"/>
          </p:cNvSpPr>
          <p:nvPr>
            <p:ph type="body" sz="quarter" idx="62"/>
          </p:nvPr>
        </p:nvSpPr>
        <p:spPr>
          <a:xfrm>
            <a:off x="7507483" y="4050957"/>
            <a:ext cx="3161734" cy="626701"/>
          </a:xfrm>
        </p:spPr>
        <p:txBody>
          <a:bodyPr/>
          <a:lstStyle/>
          <a:p>
            <a:pPr lvl="0"/>
            <a:r>
              <a:rPr lang="en-US" dirty="0"/>
              <a:t>To ensure educational materials are personalized and easy to understand, the specialist requests Copilot Chat to clarify language, personalize examples, translate into a new language, or adjust tone for specific member segments (e.g., seniors, families, chronic care patients).</a:t>
            </a:r>
            <a:endParaRPr lang="en-US" i="1" dirty="0"/>
          </a:p>
        </p:txBody>
      </p:sp>
      <p:sp>
        <p:nvSpPr>
          <p:cNvPr id="35" name="Text Placeholder 34">
            <a:extLst>
              <a:ext uri="{FF2B5EF4-FFF2-40B4-BE49-F238E27FC236}">
                <a16:creationId xmlns:a16="http://schemas.microsoft.com/office/drawing/2014/main" id="{B08D9125-EDE7-EE44-4AC7-6139649C7F54}"/>
              </a:ext>
            </a:extLst>
          </p:cNvPr>
          <p:cNvSpPr>
            <a:spLocks noGrp="1"/>
          </p:cNvSpPr>
          <p:nvPr>
            <p:ph type="body" sz="quarter" idx="68"/>
          </p:nvPr>
        </p:nvSpPr>
        <p:spPr>
          <a:xfrm>
            <a:off x="4036409" y="5338502"/>
            <a:ext cx="3161734" cy="712876"/>
          </a:xfrm>
        </p:spPr>
        <p:txBody>
          <a:bodyPr/>
          <a:lstStyle/>
          <a:p>
            <a:r>
              <a:rPr lang="en-US" noProof="0" dirty="0"/>
              <a:t>Sample prompt</a:t>
            </a:r>
            <a:r>
              <a:rPr lang="en-US" dirty="0"/>
              <a:t>: </a:t>
            </a:r>
            <a:r>
              <a:rPr lang="en-US" i="1" dirty="0"/>
              <a:t>“Draft an email to new members introducing the virtual care FAQ.”</a:t>
            </a:r>
          </a:p>
          <a:p>
            <a:endParaRPr lang="en-US" dirty="0"/>
          </a:p>
        </p:txBody>
      </p:sp>
      <p:sp>
        <p:nvSpPr>
          <p:cNvPr id="27" name="Text Placeholder 26">
            <a:extLst>
              <a:ext uri="{FF2B5EF4-FFF2-40B4-BE49-F238E27FC236}">
                <a16:creationId xmlns:a16="http://schemas.microsoft.com/office/drawing/2014/main" id="{962CB8CA-12FC-F0D8-66B8-B02DBC342DD2}"/>
              </a:ext>
            </a:extLst>
          </p:cNvPr>
          <p:cNvSpPr>
            <a:spLocks noGrp="1"/>
          </p:cNvSpPr>
          <p:nvPr>
            <p:ph type="body" sz="quarter" idx="64"/>
          </p:nvPr>
        </p:nvSpPr>
        <p:spPr>
          <a:xfrm>
            <a:off x="320721" y="4709762"/>
            <a:ext cx="1131651" cy="219456"/>
          </a:xfrm>
        </p:spPr>
        <p:txBody>
          <a:bodyPr/>
          <a:lstStyle/>
          <a:p>
            <a:r>
              <a:rPr lang="en-US" noProof="0" dirty="0"/>
              <a:t>Value benefit</a:t>
            </a:r>
          </a:p>
        </p:txBody>
      </p:sp>
      <p:sp>
        <p:nvSpPr>
          <p:cNvPr id="25" name="Text Placeholder 24">
            <a:extLst>
              <a:ext uri="{FF2B5EF4-FFF2-40B4-BE49-F238E27FC236}">
                <a16:creationId xmlns:a16="http://schemas.microsoft.com/office/drawing/2014/main" id="{1DBCD952-4CE2-EF97-E0BB-40481CB477F1}"/>
              </a:ext>
            </a:extLst>
          </p:cNvPr>
          <p:cNvSpPr>
            <a:spLocks noGrp="1"/>
          </p:cNvSpPr>
          <p:nvPr>
            <p:ph type="body" sz="quarter" idx="65"/>
          </p:nvPr>
        </p:nvSpPr>
        <p:spPr>
          <a:xfrm>
            <a:off x="320721" y="3467940"/>
            <a:ext cx="1131650" cy="219456"/>
          </a:xfrm>
        </p:spPr>
        <p:txBody>
          <a:bodyPr/>
          <a:lstStyle/>
          <a:p>
            <a:r>
              <a:rPr lang="en-US" noProof="0" dirty="0"/>
              <a:t>KPIs impacted</a:t>
            </a:r>
          </a:p>
        </p:txBody>
      </p:sp>
      <p:sp>
        <p:nvSpPr>
          <p:cNvPr id="22" name="Text Placeholder 21">
            <a:extLst>
              <a:ext uri="{FF2B5EF4-FFF2-40B4-BE49-F238E27FC236}">
                <a16:creationId xmlns:a16="http://schemas.microsoft.com/office/drawing/2014/main" id="{14A8F376-6ADB-2CC3-9DD0-F8E7CC539C01}"/>
              </a:ext>
            </a:extLst>
          </p:cNvPr>
          <p:cNvSpPr>
            <a:spLocks noGrp="1"/>
          </p:cNvSpPr>
          <p:nvPr>
            <p:ph type="body" sz="quarter" idx="33"/>
          </p:nvPr>
        </p:nvSpPr>
        <p:spPr>
          <a:xfrm>
            <a:off x="304796" y="413987"/>
            <a:ext cx="1941119" cy="307777"/>
          </a:xfrm>
        </p:spPr>
        <p:txBody>
          <a:bodyPr/>
          <a:lstStyle/>
          <a:p>
            <a:r>
              <a:rPr lang="en-US" noProof="0" dirty="0"/>
              <a:t>Payor</a:t>
            </a:r>
          </a:p>
        </p:txBody>
      </p:sp>
      <p:sp>
        <p:nvSpPr>
          <p:cNvPr id="3" name="Title 2">
            <a:extLst>
              <a:ext uri="{FF2B5EF4-FFF2-40B4-BE49-F238E27FC236}">
                <a16:creationId xmlns:a16="http://schemas.microsoft.com/office/drawing/2014/main" id="{5ECAE633-D028-0927-A9B8-A86B7D5C3790}"/>
              </a:ext>
            </a:extLst>
          </p:cNvPr>
          <p:cNvSpPr>
            <a:spLocks noGrp="1"/>
          </p:cNvSpPr>
          <p:nvPr>
            <p:ph type="title"/>
          </p:nvPr>
        </p:nvSpPr>
        <p:spPr>
          <a:xfrm>
            <a:off x="2492556" y="417991"/>
            <a:ext cx="4144817" cy="276999"/>
          </a:xfrm>
        </p:spPr>
        <p:txBody>
          <a:bodyPr>
            <a:spAutoFit/>
          </a:bodyPr>
          <a:lstStyle/>
          <a:p>
            <a:r>
              <a:rPr lang="en-US" noProof="0" dirty="0"/>
              <a:t>Personalize member education materials</a:t>
            </a:r>
          </a:p>
        </p:txBody>
      </p:sp>
      <p:grpSp>
        <p:nvGrpSpPr>
          <p:cNvPr id="115" name="Group 114">
            <a:extLst>
              <a:ext uri="{FF2B5EF4-FFF2-40B4-BE49-F238E27FC236}">
                <a16:creationId xmlns:a16="http://schemas.microsoft.com/office/drawing/2014/main" id="{6DCD2457-143F-A0B1-5971-81046408E6AB}"/>
              </a:ext>
            </a:extLst>
          </p:cNvPr>
          <p:cNvGrpSpPr/>
          <p:nvPr/>
        </p:nvGrpSpPr>
        <p:grpSpPr>
          <a:xfrm>
            <a:off x="320719" y="3778836"/>
            <a:ext cx="1771605" cy="216000"/>
            <a:chOff x="320719" y="4224848"/>
            <a:chExt cx="1771605" cy="219456"/>
          </a:xfrm>
        </p:grpSpPr>
        <p:sp>
          <p:nvSpPr>
            <p:cNvPr id="119" name="Rectangle: Rounded Corners 6">
              <a:extLst>
                <a:ext uri="{FF2B5EF4-FFF2-40B4-BE49-F238E27FC236}">
                  <a16:creationId xmlns:a16="http://schemas.microsoft.com/office/drawing/2014/main" id="{A503D524-A893-88D4-B4A0-3417A21D16DB}"/>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Member retention</a:t>
              </a:r>
            </a:p>
          </p:txBody>
        </p:sp>
        <p:pic>
          <p:nvPicPr>
            <p:cNvPr id="120" name="Graphic 119">
              <a:extLst>
                <a:ext uri="{FF2B5EF4-FFF2-40B4-BE49-F238E27FC236}">
                  <a16:creationId xmlns:a16="http://schemas.microsoft.com/office/drawing/2014/main" id="{67B25691-45C3-ABA4-D4B0-5BC9482C754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22" name="Group 121">
            <a:extLst>
              <a:ext uri="{FF2B5EF4-FFF2-40B4-BE49-F238E27FC236}">
                <a16:creationId xmlns:a16="http://schemas.microsoft.com/office/drawing/2014/main" id="{4B882F2D-1E3C-E656-92A9-553528A1CEF1}"/>
              </a:ext>
            </a:extLst>
          </p:cNvPr>
          <p:cNvGrpSpPr/>
          <p:nvPr/>
        </p:nvGrpSpPr>
        <p:grpSpPr>
          <a:xfrm>
            <a:off x="320719" y="5020658"/>
            <a:ext cx="1771605" cy="216000"/>
            <a:chOff x="320719" y="5270676"/>
            <a:chExt cx="1771605" cy="216000"/>
          </a:xfrm>
        </p:grpSpPr>
        <p:sp>
          <p:nvSpPr>
            <p:cNvPr id="126" name="Rectangle: Rounded Corners 6">
              <a:extLst>
                <a:ext uri="{FF2B5EF4-FFF2-40B4-BE49-F238E27FC236}">
                  <a16:creationId xmlns:a16="http://schemas.microsoft.com/office/drawing/2014/main" id="{2710F0C9-CD7E-B7DB-161C-C1162557F8E0}"/>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27" name="Graphic 126">
              <a:extLst>
                <a:ext uri="{FF2B5EF4-FFF2-40B4-BE49-F238E27FC236}">
                  <a16:creationId xmlns:a16="http://schemas.microsoft.com/office/drawing/2014/main" id="{EF074FAF-1E35-C1AB-16F1-B9F2C9C8D6D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sp>
        <p:nvSpPr>
          <p:cNvPr id="94" name="TextBox 93">
            <a:extLst>
              <a:ext uri="{FF2B5EF4-FFF2-40B4-BE49-F238E27FC236}">
                <a16:creationId xmlns:a16="http://schemas.microsoft.com/office/drawing/2014/main" id="{4E3DFF2C-EB6D-C702-A327-54E5B0BC2AF4}"/>
              </a:ext>
              <a:ext uri="{C183D7F6-B498-43B3-948B-1728B52AA6E4}">
                <adec:decorative xmlns:adec="http://schemas.microsoft.com/office/drawing/2017/decorative" val="0"/>
              </a:ext>
            </a:extLst>
          </p:cNvPr>
          <p:cNvSpPr txBox="1"/>
          <p:nvPr/>
        </p:nvSpPr>
        <p:spPr>
          <a:xfrm>
            <a:off x="7886085" y="5001327"/>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95" name="Picture 50">
            <a:hlinkClick r:id="rId6"/>
            <a:extLst>
              <a:ext uri="{FF2B5EF4-FFF2-40B4-BE49-F238E27FC236}">
                <a16:creationId xmlns:a16="http://schemas.microsoft.com/office/drawing/2014/main" id="{152401E4-20B0-D546-7B76-13499AA3340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07483" y="4957084"/>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3E71EFBE-4353-2A16-11E3-5C52C4D965F7}"/>
              </a:ext>
              <a:ext uri="{C183D7F6-B498-43B3-948B-1728B52AA6E4}">
                <adec:decorative xmlns:adec="http://schemas.microsoft.com/office/drawing/2017/decorative" val="0"/>
              </a:ext>
            </a:extLst>
          </p:cNvPr>
          <p:cNvSpPr txBox="1"/>
          <p:nvPr/>
        </p:nvSpPr>
        <p:spPr>
          <a:xfrm>
            <a:off x="3561491" y="240312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97" name="Picture 50">
            <a:hlinkClick r:id="rId6"/>
            <a:extLst>
              <a:ext uri="{FF2B5EF4-FFF2-40B4-BE49-F238E27FC236}">
                <a16:creationId xmlns:a16="http://schemas.microsoft.com/office/drawing/2014/main" id="{251ABB70-D95B-0DD1-0715-C14F72BA004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82889" y="2358879"/>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F5FF5807-F606-6C50-0D11-6EB7BE346E54}"/>
              </a:ext>
              <a:ext uri="{C183D7F6-B498-43B3-948B-1728B52AA6E4}">
                <adec:decorative xmlns:adec="http://schemas.microsoft.com/office/drawing/2017/decorative" val="0"/>
              </a:ext>
            </a:extLst>
          </p:cNvPr>
          <p:cNvSpPr txBox="1"/>
          <p:nvPr/>
        </p:nvSpPr>
        <p:spPr>
          <a:xfrm>
            <a:off x="9329077" y="240312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99" name="Picture 50">
            <a:hlinkClick r:id="rId6"/>
            <a:extLst>
              <a:ext uri="{FF2B5EF4-FFF2-40B4-BE49-F238E27FC236}">
                <a16:creationId xmlns:a16="http://schemas.microsoft.com/office/drawing/2014/main" id="{0E0E71F7-2AD9-3603-8EB6-D9D974C81ED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50475" y="2358879"/>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940FDF-AF87-A840-10DC-E029BBBEA444}"/>
              </a:ext>
              <a:ext uri="{C183D7F6-B498-43B3-948B-1728B52AA6E4}">
                <adec:decorative xmlns:adec="http://schemas.microsoft.com/office/drawing/2017/decorative" val="0"/>
              </a:ext>
            </a:extLst>
          </p:cNvPr>
          <p:cNvSpPr txBox="1"/>
          <p:nvPr/>
        </p:nvSpPr>
        <p:spPr>
          <a:xfrm>
            <a:off x="6445284" y="240709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0" name="Picture 50">
            <a:hlinkClick r:id="rId6"/>
            <a:extLst>
              <a:ext uri="{FF2B5EF4-FFF2-40B4-BE49-F238E27FC236}">
                <a16:creationId xmlns:a16="http://schemas.microsoft.com/office/drawing/2014/main" id="{EBA0A529-841D-E7AA-8CD4-0DBB6BB665F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66682" y="2362847"/>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B9B2BA4-DE49-47D8-E6B4-F95661C44414}"/>
              </a:ext>
              <a:ext uri="{C183D7F6-B498-43B3-948B-1728B52AA6E4}">
                <adec:decorative xmlns:adec="http://schemas.microsoft.com/office/drawing/2017/decorative" val="0"/>
              </a:ext>
            </a:extLst>
          </p:cNvPr>
          <p:cNvSpPr txBox="1"/>
          <p:nvPr/>
        </p:nvSpPr>
        <p:spPr>
          <a:xfrm>
            <a:off x="4415011" y="500690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4" name="Picture 50">
            <a:hlinkClick r:id="rId6"/>
            <a:extLst>
              <a:ext uri="{FF2B5EF4-FFF2-40B4-BE49-F238E27FC236}">
                <a16:creationId xmlns:a16="http://schemas.microsoft.com/office/drawing/2014/main" id="{9A7848A3-2E5A-D576-9CB0-3D3969956E1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36409" y="4962657"/>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92409"/>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383</Words>
  <Application>Microsoft Office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Personalize member education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2025-10-26T02:13:36Z</dcterms:created>
  <dcterms:modified xsi:type="dcterms:W3CDTF">2025-10-26T04:07:37Z</dcterms:modified>
</cp:coreProperties>
</file>