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8408C-3A45-F92D-920F-80558A347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A47730B-0BAF-387B-0EB8-E7398A2D340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Empower healthcare providers to centralize patient information, personalize care, streamline communication, analyze outcomes, and automate routine tasks—dramatically improving care management efficiency and patient experience.</a:t>
            </a:r>
          </a:p>
        </p:txBody>
      </p:sp>
      <p:sp>
        <p:nvSpPr>
          <p:cNvPr id="390" name="Text Placeholder 389">
            <a:extLst>
              <a:ext uri="{FF2B5EF4-FFF2-40B4-BE49-F238E27FC236}">
                <a16:creationId xmlns:a16="http://schemas.microsoft.com/office/drawing/2014/main" id="{65244D1C-8806-7C83-7B86-CF0060FE4B6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 dirty="0"/>
              <a:t>Buy</a:t>
            </a:r>
          </a:p>
        </p:txBody>
      </p:sp>
      <p:sp>
        <p:nvSpPr>
          <p:cNvPr id="391" name="Text Placeholder 390">
            <a:extLst>
              <a:ext uri="{FF2B5EF4-FFF2-40B4-BE49-F238E27FC236}">
                <a16:creationId xmlns:a16="http://schemas.microsoft.com/office/drawing/2014/main" id="{59C34D32-5C0B-B6F2-0A5D-30AEA5BDF6E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E19222D-249C-47D4-72B5-21DB5FF2C86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Ensure all relevant information </a:t>
            </a:r>
            <a:r>
              <a:rPr lang="en-US" noProof="0" dirty="0"/>
              <a:t>is accessible and up-to-date for the care team, reducing time spent searching across systems.</a:t>
            </a:r>
          </a:p>
        </p:txBody>
      </p:sp>
      <p:sp>
        <p:nvSpPr>
          <p:cNvPr id="318" name="Text Placeholder 317">
            <a:extLst>
              <a:ext uri="{FF2B5EF4-FFF2-40B4-BE49-F238E27FC236}">
                <a16:creationId xmlns:a16="http://schemas.microsoft.com/office/drawing/2014/main" id="{584AA89D-B96A-C9C4-1CBE-8C423A270B8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Centralize patient information </a:t>
            </a:r>
          </a:p>
        </p:txBody>
      </p:sp>
      <p:sp>
        <p:nvSpPr>
          <p:cNvPr id="319" name="Text Placeholder 318">
            <a:extLst>
              <a:ext uri="{FF2B5EF4-FFF2-40B4-BE49-F238E27FC236}">
                <a16:creationId xmlns:a16="http://schemas.microsoft.com/office/drawing/2014/main" id="{4DB35AFA-981E-06BD-471F-E60BBA03A73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938" y="1438275"/>
            <a:ext cx="2571750" cy="627063"/>
          </a:xfrm>
        </p:spPr>
        <p:txBody>
          <a:bodyPr/>
          <a:lstStyle/>
          <a:p>
            <a:r>
              <a:rPr lang="en-US" dirty="0"/>
              <a:t>Clinicians and care managers are empowered to instantly query patient notes, access credible medical information, receive smart documentation suggestions, and unlock actionable insights from conversational data—all in one workflow. </a:t>
            </a:r>
          </a:p>
        </p:txBody>
      </p:sp>
      <p:sp>
        <p:nvSpPr>
          <p:cNvPr id="320" name="Text Placeholder 319">
            <a:extLst>
              <a:ext uri="{FF2B5EF4-FFF2-40B4-BE49-F238E27FC236}">
                <a16:creationId xmlns:a16="http://schemas.microsoft.com/office/drawing/2014/main" id="{5753612C-198A-ECE2-C1FE-B57AF86442B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Draft and personalize care plans</a:t>
            </a:r>
          </a:p>
        </p:txBody>
      </p:sp>
      <p:sp>
        <p:nvSpPr>
          <p:cNvPr id="321" name="Text Placeholder 320">
            <a:extLst>
              <a:ext uri="{FF2B5EF4-FFF2-40B4-BE49-F238E27FC236}">
                <a16:creationId xmlns:a16="http://schemas.microsoft.com/office/drawing/2014/main" id="{F33CD634-97FC-1DBB-841A-5A2B3D3A85A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7425" y="1438275"/>
            <a:ext cx="2571750" cy="627063"/>
          </a:xfrm>
        </p:spPr>
        <p:txBody>
          <a:bodyPr/>
          <a:lstStyle/>
          <a:p>
            <a:r>
              <a:rPr lang="en-US" dirty="0"/>
              <a:t>Providers prompt Copilot to draft discharge instructions or patient education materials. Copilot can pull in clinical guidelines, recent notes, and patient preferences, then format for compliance and clarity.</a:t>
            </a:r>
          </a:p>
        </p:txBody>
      </p:sp>
      <p:sp>
        <p:nvSpPr>
          <p:cNvPr id="325" name="Text Placeholder 324">
            <a:extLst>
              <a:ext uri="{FF2B5EF4-FFF2-40B4-BE49-F238E27FC236}">
                <a16:creationId xmlns:a16="http://schemas.microsoft.com/office/drawing/2014/main" id="{5E6E64C0-2E4D-CF3A-ECAD-15B4ED49F9B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pPr lvl="0"/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Streamline communication, </a:t>
            </a:r>
            <a:r>
              <a:rPr lang="en-US" noProof="0" dirty="0"/>
              <a:t>reduces manual errors, and ensures continuity of care across shifts and departments. </a:t>
            </a:r>
          </a:p>
        </p:txBody>
      </p:sp>
      <p:sp>
        <p:nvSpPr>
          <p:cNvPr id="323" name="Text Placeholder 322">
            <a:extLst>
              <a:ext uri="{FF2B5EF4-FFF2-40B4-BE49-F238E27FC236}">
                <a16:creationId xmlns:a16="http://schemas.microsoft.com/office/drawing/2014/main" id="{F43208A7-A14D-827A-B3F6-D1EB8011B55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4" y="1116081"/>
            <a:ext cx="2930137" cy="153888"/>
          </a:xfrm>
        </p:spPr>
        <p:txBody>
          <a:bodyPr/>
          <a:lstStyle/>
          <a:p>
            <a:r>
              <a:rPr lang="en-US" noProof="0" dirty="0"/>
              <a:t>Coordinate communication and handoffs</a:t>
            </a:r>
          </a:p>
        </p:txBody>
      </p:sp>
      <p:sp>
        <p:nvSpPr>
          <p:cNvPr id="324" name="Text Placeholder 323">
            <a:extLst>
              <a:ext uri="{FF2B5EF4-FFF2-40B4-BE49-F238E27FC236}">
                <a16:creationId xmlns:a16="http://schemas.microsoft.com/office/drawing/2014/main" id="{6BAE51FA-35D5-4085-8B0C-B77495C61A3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325" y="1438275"/>
            <a:ext cx="2571750" cy="627063"/>
          </a:xfrm>
        </p:spPr>
        <p:txBody>
          <a:bodyPr/>
          <a:lstStyle/>
          <a:p>
            <a:r>
              <a:rPr lang="en-US" dirty="0"/>
              <a:t>Summarize meeting notes, action items, and care updates, then drafts emails or Teams messages to keep all stakeholders informed. Copilot can automate reminders for follow-ups and flag unresolved issues.</a:t>
            </a:r>
          </a:p>
        </p:txBody>
      </p:sp>
      <p:sp>
        <p:nvSpPr>
          <p:cNvPr id="322" name="Text Placeholder 321">
            <a:extLst>
              <a:ext uri="{FF2B5EF4-FFF2-40B4-BE49-F238E27FC236}">
                <a16:creationId xmlns:a16="http://schemas.microsoft.com/office/drawing/2014/main" id="{42FC6ACF-B8BE-90D0-C4B6-459D8A23B87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Save time </a:t>
            </a:r>
            <a:r>
              <a:rPr lang="en-US" noProof="0" dirty="0"/>
              <a:t>on documentation, improve consistency, and enable rapid personalization for each patient. </a:t>
            </a:r>
          </a:p>
        </p:txBody>
      </p:sp>
      <p:sp>
        <p:nvSpPr>
          <p:cNvPr id="326" name="Text Placeholder 325">
            <a:extLst>
              <a:ext uri="{FF2B5EF4-FFF2-40B4-BE49-F238E27FC236}">
                <a16:creationId xmlns:a16="http://schemas.microsoft.com/office/drawing/2014/main" id="{AF2C031F-E303-5A9B-2053-B94320A7171D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 dirty="0"/>
              <a:t>Automate routine administrative tasks</a:t>
            </a:r>
          </a:p>
        </p:txBody>
      </p:sp>
      <p:sp>
        <p:nvSpPr>
          <p:cNvPr id="327" name="Text Placeholder 326">
            <a:extLst>
              <a:ext uri="{FF2B5EF4-FFF2-40B4-BE49-F238E27FC236}">
                <a16:creationId xmlns:a16="http://schemas.microsoft.com/office/drawing/2014/main" id="{F66CD3DE-7D06-BB28-EAE3-14E8E4B621BA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7013" y="4051300"/>
            <a:ext cx="3001962" cy="627063"/>
          </a:xfrm>
        </p:spPr>
        <p:txBody>
          <a:bodyPr/>
          <a:lstStyle/>
          <a:p>
            <a:r>
              <a:rPr lang="en-US" dirty="0"/>
              <a:t>Dragon Copilot helps clinicians automate clinical and non-clinical tasks—from summarizing notes and evidence, to prepping orders and drafting referral letters and after visit summaries. Clinicians can get help drafting referral letters and generating patient-friendly after-visit summaries.</a:t>
            </a:r>
          </a:p>
        </p:txBody>
      </p:sp>
      <p:sp>
        <p:nvSpPr>
          <p:cNvPr id="331" name="Text Placeholder 330">
            <a:extLst>
              <a:ext uri="{FF2B5EF4-FFF2-40B4-BE49-F238E27FC236}">
                <a16:creationId xmlns:a16="http://schemas.microsoft.com/office/drawing/2014/main" id="{540B7BCA-2D31-2EC4-7FE2-E8279ACCDEA3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Enable data-driven decision-making, </a:t>
            </a:r>
            <a:r>
              <a:rPr lang="en-US" noProof="0" dirty="0"/>
              <a:t>help identify gaps in care, and support continuous quality improvement. </a:t>
            </a:r>
          </a:p>
        </p:txBody>
      </p:sp>
      <p:sp>
        <p:nvSpPr>
          <p:cNvPr id="329" name="Text Placeholder 328">
            <a:extLst>
              <a:ext uri="{FF2B5EF4-FFF2-40B4-BE49-F238E27FC236}">
                <a16:creationId xmlns:a16="http://schemas.microsoft.com/office/drawing/2014/main" id="{45EDE701-6F55-108B-BE60-0EAAC6CE066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Analyze data and track outcomes</a:t>
            </a:r>
          </a:p>
        </p:txBody>
      </p:sp>
      <p:sp>
        <p:nvSpPr>
          <p:cNvPr id="330" name="Text Placeholder 329">
            <a:extLst>
              <a:ext uri="{FF2B5EF4-FFF2-40B4-BE49-F238E27FC236}">
                <a16:creationId xmlns:a16="http://schemas.microsoft.com/office/drawing/2014/main" id="{94114BE5-6103-10FD-7A81-23D12594E56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288" y="4051300"/>
            <a:ext cx="3162300" cy="627063"/>
          </a:xfrm>
        </p:spPr>
        <p:txBody>
          <a:bodyPr/>
          <a:lstStyle/>
          <a:p>
            <a:r>
              <a:rPr lang="en-US" dirty="0"/>
              <a:t>Care managers use Copilot to analyze patient outcomes, readmission rates, and satisfaction scores. Copilot can generate dashboards, visualize trends, and suggest areas for improvement.</a:t>
            </a:r>
          </a:p>
        </p:txBody>
      </p:sp>
      <p:sp>
        <p:nvSpPr>
          <p:cNvPr id="328" name="Text Placeholder 327">
            <a:extLst>
              <a:ext uri="{FF2B5EF4-FFF2-40B4-BE49-F238E27FC236}">
                <a16:creationId xmlns:a16="http://schemas.microsoft.com/office/drawing/2014/main" id="{A940AC55-2C64-4DF0-002F-5C84F31E165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Streamline clinical workflows </a:t>
            </a:r>
            <a:r>
              <a:rPr lang="en-US" noProof="0" dirty="0"/>
              <a:t>by automatically capturing a wide range of orders during clinician-patient conversations—giving clinicians a quicky refresher on key facts, curated diagnosis evidence before finalizing notes.</a:t>
            </a:r>
          </a:p>
        </p:txBody>
      </p:sp>
      <p:sp>
        <p:nvSpPr>
          <p:cNvPr id="332" name="Text Placeholder 331">
            <a:extLst>
              <a:ext uri="{FF2B5EF4-FFF2-40B4-BE49-F238E27FC236}">
                <a16:creationId xmlns:a16="http://schemas.microsoft.com/office/drawing/2014/main" id="{5A4F43D1-DBE3-E5B9-BF6D-4829A82D2F6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pPr lvl="0"/>
            <a:r>
              <a:rPr lang="en-US" noProof="0" dirty="0"/>
              <a:t>Value benefit</a:t>
            </a:r>
          </a:p>
        </p:txBody>
      </p:sp>
      <p:sp>
        <p:nvSpPr>
          <p:cNvPr id="333" name="Text Placeholder 332">
            <a:extLst>
              <a:ext uri="{FF2B5EF4-FFF2-40B4-BE49-F238E27FC236}">
                <a16:creationId xmlns:a16="http://schemas.microsoft.com/office/drawing/2014/main" id="{CF3D3090-2110-A2FE-3284-25707DE0DEEC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pPr lvl="0"/>
            <a:r>
              <a:rPr lang="en-US" noProof="0" dirty="0"/>
              <a:t>KPIs impacted</a:t>
            </a:r>
          </a:p>
        </p:txBody>
      </p:sp>
      <p:sp>
        <p:nvSpPr>
          <p:cNvPr id="312" name="Title 311">
            <a:extLst>
              <a:ext uri="{FF2B5EF4-FFF2-40B4-BE49-F238E27FC236}">
                <a16:creationId xmlns:a16="http://schemas.microsoft.com/office/drawing/2014/main" id="{398AEB91-2882-5237-03FC-B1A094D7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0623"/>
            <a:ext cx="4220664" cy="276999"/>
          </a:xfrm>
        </p:spPr>
        <p:txBody>
          <a:bodyPr/>
          <a:lstStyle/>
          <a:p>
            <a:r>
              <a:rPr lang="en-US" noProof="0" dirty="0"/>
              <a:t>Enhance care management </a:t>
            </a:r>
          </a:p>
        </p:txBody>
      </p:sp>
      <p:sp>
        <p:nvSpPr>
          <p:cNvPr id="366" name="Text Placeholder 365">
            <a:extLst>
              <a:ext uri="{FF2B5EF4-FFF2-40B4-BE49-F238E27FC236}">
                <a16:creationId xmlns:a16="http://schemas.microsoft.com/office/drawing/2014/main" id="{0D064731-59A6-9BCC-884A-15B0E22CF13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14437"/>
            <a:ext cx="2057404" cy="307777"/>
          </a:xfrm>
        </p:spPr>
        <p:txBody>
          <a:bodyPr/>
          <a:lstStyle/>
          <a:p>
            <a:r>
              <a:rPr lang="en-US" noProof="0" dirty="0"/>
              <a:t>Health provider</a:t>
            </a: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0219F08-598B-B144-D624-160B30B092DA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339" name="Rectangle: Rounded Corners 6">
              <a:extLst>
                <a:ext uri="{FF2B5EF4-FFF2-40B4-BE49-F238E27FC236}">
                  <a16:creationId xmlns:a16="http://schemas.microsoft.com/office/drawing/2014/main" id="{E64ECC72-A2F4-74AE-10A9-B712F32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Patient management</a:t>
              </a:r>
            </a:p>
          </p:txBody>
        </p:sp>
        <p:pic>
          <p:nvPicPr>
            <p:cNvPr id="340" name="Graphic 339">
              <a:extLst>
                <a:ext uri="{FF2B5EF4-FFF2-40B4-BE49-F238E27FC236}">
                  <a16:creationId xmlns:a16="http://schemas.microsoft.com/office/drawing/2014/main" id="{F178764F-C429-FF85-CFDA-D5F05C04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8097651-64BB-643C-B71A-E3DF4BBB9499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6C341B1C-104D-D306-F378-93BD8519EC88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346" name="Rectangle: Rounded Corners 6">
                <a:extLst>
                  <a:ext uri="{FF2B5EF4-FFF2-40B4-BE49-F238E27FC236}">
                    <a16:creationId xmlns:a16="http://schemas.microsoft.com/office/drawing/2014/main" id="{232E013E-C427-63A7-700C-B9B1DD14A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61C5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Revenue growth</a:t>
                </a:r>
              </a:p>
            </p:txBody>
          </p:sp>
          <p:pic>
            <p:nvPicPr>
              <p:cNvPr id="347" name="Graphic 346">
                <a:extLst>
                  <a:ext uri="{FF2B5EF4-FFF2-40B4-BE49-F238E27FC236}">
                    <a16:creationId xmlns:a16="http://schemas.microsoft.com/office/drawing/2014/main" id="{54413C39-23BA-0DEA-2187-42DC82338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87D0CF0D-9F4A-777E-5634-38CBCB8C6EF4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344" name="Rectangle: Rounded Corners 343">
                <a:extLst>
                  <a:ext uri="{FF2B5EF4-FFF2-40B4-BE49-F238E27FC236}">
                    <a16:creationId xmlns:a16="http://schemas.microsoft.com/office/drawing/2014/main" id="{92F4DC3B-862A-ADA4-D05E-B57DEB1C2F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661C5"/>
                    </a:solidFill>
                    <a:effectLst/>
                    <a:uLnTx/>
                    <a:uFillTx/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345" name="Graphic 344">
                <a:extLst>
                  <a:ext uri="{FF2B5EF4-FFF2-40B4-BE49-F238E27FC236}">
                    <a16:creationId xmlns:a16="http://schemas.microsoft.com/office/drawing/2014/main" id="{D21A8588-E494-09CF-6C1E-C91D8B0B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A6752E-B65F-1365-289E-87B964B521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4" y="2367815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4" name="Picture 50">
            <a:hlinkClick r:id="rId6"/>
            <a:extLst>
              <a:ext uri="{FF2B5EF4-FFF2-40B4-BE49-F238E27FC236}">
                <a16:creationId xmlns:a16="http://schemas.microsoft.com/office/drawing/2014/main" id="{3DD8C690-55B9-1842-968F-BEE97B5D7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682" y="2323572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9D4337-13DE-BCBD-9930-CDD5AC8EE9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30954" y="2367815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24" name="Picture 2" descr="Retail and E-Commerce - Foresight Edge">
            <a:extLst>
              <a:ext uri="{FF2B5EF4-FFF2-40B4-BE49-F238E27FC236}">
                <a16:creationId xmlns:a16="http://schemas.microsoft.com/office/drawing/2014/main" id="{ECE3E84D-ABB9-8F28-26F1-1BD5EB8D28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6211" y="4875331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75A70B-1C38-C198-D75C-DD6BB0A58B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89276" y="4810772"/>
            <a:ext cx="1875806" cy="4027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 BI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A47B19D4-5F35-E74C-84A0-E109845DA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1" y="40674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Employee satisfaction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A4680F1-3637-A224-3213-B95189F1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7" y="4102892"/>
            <a:ext cx="144000" cy="141732"/>
          </a:xfrm>
          <a:prstGeom prst="rect">
            <a:avLst/>
          </a:prstGeom>
        </p:spPr>
      </p:pic>
      <p:pic>
        <p:nvPicPr>
          <p:cNvPr id="4" name="Picture 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8317688-7B91-E088-A202-800DC77BA3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409" y="4844062"/>
            <a:ext cx="296851" cy="336160"/>
          </a:xfrm>
          <a:prstGeom prst="rect">
            <a:avLst/>
          </a:prstGeom>
          <a:effectLst>
            <a:glow rad="1005422">
              <a:schemeClr val="bg1">
                <a:alpha val="2955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EBAE8-03E6-60FB-D4BE-9EBABAD78B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58908" y="4810772"/>
            <a:ext cx="1875806" cy="4027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Dragon Copilot</a:t>
            </a:r>
          </a:p>
        </p:txBody>
      </p:sp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5E10FB3-8870-013D-016B-6922961DA1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503" y="2276679"/>
            <a:ext cx="296851" cy="336160"/>
          </a:xfrm>
          <a:prstGeom prst="rect">
            <a:avLst/>
          </a:prstGeom>
          <a:effectLst>
            <a:glow rad="1005422">
              <a:schemeClr val="bg1">
                <a:alpha val="2955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741F0B-23EF-9CEB-7D94-23821A3EF0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635002" y="2243389"/>
            <a:ext cx="1875806" cy="4027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Dragon Copilot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FA2EB-5C10-5A9E-CA41-D9A157C4B56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75" y="2312171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06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634 L 0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634 L 0 3.7037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369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Enhance care management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2025-10-26T04:05:31Z</dcterms:modified>
</cp:coreProperties>
</file>