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771EEDB9-376C-F2BE-FE53-5317255E26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Copilot can help drug researchers find information and collaborate with colleagues.</a:t>
            </a:r>
          </a:p>
        </p:txBody>
      </p:sp>
      <p:sp>
        <p:nvSpPr>
          <p:cNvPr id="84" name="Title 83">
            <a:extLst>
              <a:ext uri="{FF2B5EF4-FFF2-40B4-BE49-F238E27FC236}">
                <a16:creationId xmlns:a16="http://schemas.microsoft.com/office/drawing/2014/main" id="{FC1FB1FB-E24A-FE48-2E86-B0EB50B6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291327"/>
            <a:ext cx="4316377" cy="553998"/>
          </a:xfrm>
        </p:spPr>
        <p:txBody>
          <a:bodyPr/>
          <a:lstStyle/>
          <a:p>
            <a:r>
              <a:rPr lang="en-US" dirty="0"/>
              <a:t>Accelerate drug discovery, research, and development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46F7AAC5-3DE9-3872-75A4-5E62F9205F1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Buy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DA7FEF0F-B881-22DC-C830-7ED7548A14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2E35BC37-AC92-5AF8-948A-D7E48133450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60603"/>
            <a:ext cx="2001393" cy="215444"/>
          </a:xfrm>
        </p:spPr>
        <p:txBody>
          <a:bodyPr/>
          <a:lstStyle/>
          <a:p>
            <a:r>
              <a:rPr lang="en-US" dirty="0"/>
              <a:t>Pharma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ED38DA09-B40C-E22A-8302-E5C6EEF678B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938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Retrieve and summarize relevant chats, emails, and documents</a:t>
            </a:r>
            <a:r>
              <a:rPr lang="en-US" noProof="0" dirty="0"/>
              <a:t> that may be referenced in the identification process faster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E1E5F5F-2882-15D5-2856-BDA024D8C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Find relevant information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8C6F1B9-6D59-B651-2894-8A9D7BB3F2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A scientist uses Copilot to gather information to investigate molecules that are associated with a particular disease or health concern.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24C92F23-B7E4-28D2-D1B4-1F22D2C70F7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Gather pre-clinical research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3FC344BF-40CE-6859-05E1-79ABDF4DA90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Use Copilot to gather information to be used when assessing lead compounds before trials.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0F9BF3EB-8D8B-379E-61FE-808520686500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Coordinate meetings, activities, and file sharing </a:t>
            </a:r>
            <a:r>
              <a:rPr lang="en-US" noProof="0" dirty="0"/>
              <a:t>with toxicology teams.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D3391D79-724B-E5C8-8301-D41D1250510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035534"/>
            <a:ext cx="2572262" cy="307777"/>
          </a:xfrm>
        </p:spPr>
        <p:txBody>
          <a:bodyPr/>
          <a:lstStyle/>
          <a:p>
            <a:r>
              <a:rPr lang="en-US" noProof="0" dirty="0"/>
              <a:t>Organize Investigational New Drug </a:t>
            </a:r>
            <a:br>
              <a:rPr lang="en-US" noProof="0" dirty="0"/>
            </a:br>
            <a:r>
              <a:rPr lang="en-US" noProof="0" dirty="0"/>
              <a:t>(IND) study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D7B59D28-827E-3737-D801-6EFCC05F83A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Use Copilot to help with meetings and communications for an IND study to generate additional data needed for IND application such as toxicology studies.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92C593B6-7969-DB84-9F1D-3615A8187E1E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Summarize papers</a:t>
            </a:r>
            <a:r>
              <a:rPr lang="en-US" noProof="0" dirty="0"/>
              <a:t> and other documentation and flag relevant </a:t>
            </a:r>
            <a:r>
              <a:rPr lang="en-US" noProof="0" dirty="0">
                <a:latin typeface="+mj-lt"/>
              </a:rPr>
              <a:t>research information</a:t>
            </a:r>
            <a:r>
              <a:rPr lang="en-US" noProof="0" dirty="0"/>
              <a:t>.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EA8AC87A-E2E0-43B5-9A2F-70D44396414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Facilitate communication and coordination</a:t>
            </a:r>
            <a:r>
              <a:rPr lang="en-US" noProof="0" dirty="0"/>
              <a:t> with other teams during the regulatory submission process and share/locate attachments easily.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64271DC3-4F75-75A8-BBB2-5D02C5D36F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Coordinate IND application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632E7F97-44FA-E6C2-9C60-88C98388EED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Assist with the process of submitting an IND application and addressing inquiries from regulatory agencies.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C01836D2-3460-6346-7294-901F8C51F5A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Prepare regulatory documentation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9DDC7AD6-DD57-A7E8-4FF1-C483BB52E8D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 dirty="0"/>
              <a:t>Prepare documentation required for regulatory submissions.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B4140C46-A93E-B510-59F0-DFAEB90EBA6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325" y="5334000"/>
            <a:ext cx="2571750" cy="712788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Communicate, summarize, and generate action items </a:t>
            </a:r>
            <a:r>
              <a:rPr lang="en-US" noProof="0" dirty="0"/>
              <a:t>for collaboration with formulation scientists and manufacturing teams.</a:t>
            </a:r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C4B61E33-AD58-0B2C-4306-506A1890BB1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Collaborate on formulation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A5CB3385-91E8-43FD-D837-4A7FAAB55E5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 dirty="0"/>
              <a:t>Collaborate with other scientists and manufacturing teams to develop stable formulation of the drug for clinical use.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680EDCFB-0015-B5FF-5378-B2A3CEAD6016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7425" y="5334000"/>
            <a:ext cx="2571750" cy="712788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Generate document</a:t>
            </a:r>
            <a:r>
              <a:rPr lang="en-US" noProof="0" dirty="0"/>
              <a:t> by turning data into natural language and combining several source documents.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3CD67B7A-0CBD-0401-D2CD-BC40506DBD6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7608BC85-8E1C-D64B-7D57-62C2643C9EA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09" name="Rectangle: Rounded Corners 6">
            <a:extLst>
              <a:ext uri="{FF2B5EF4-FFF2-40B4-BE49-F238E27FC236}">
                <a16:creationId xmlns:a16="http://schemas.microsoft.com/office/drawing/2014/main" id="{5B0FC572-2411-F96F-6D10-48500D84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19" y="377883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Product time to market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9E633B77-775E-E1D6-DF9D-4A3AF61783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6" y="3814270"/>
            <a:ext cx="144000" cy="141732"/>
          </a:xfrm>
          <a:prstGeom prst="rect">
            <a:avLst/>
          </a:prstGeom>
        </p:spPr>
      </p:pic>
      <p:sp>
        <p:nvSpPr>
          <p:cNvPr id="113" name="Rectangle: Rounded Corners 6">
            <a:extLst>
              <a:ext uri="{FF2B5EF4-FFF2-40B4-BE49-F238E27FC236}">
                <a16:creationId xmlns:a16="http://schemas.microsoft.com/office/drawing/2014/main" id="{659FD988-BE6D-F03B-9222-4F0D4D43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0206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Revenue growth</a:t>
            </a:r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8BF34624-7BC8-3DC1-D45F-177FA34EA0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5" y="5056658"/>
            <a:ext cx="144000" cy="144000"/>
          </a:xfrm>
          <a:prstGeom prst="rect">
            <a:avLst/>
          </a:prstGeom>
        </p:spPr>
      </p:pic>
      <p:sp>
        <p:nvSpPr>
          <p:cNvPr id="115" name="Rectangle: Rounded Corners 6">
            <a:extLst>
              <a:ext uri="{FF2B5EF4-FFF2-40B4-BE49-F238E27FC236}">
                <a16:creationId xmlns:a16="http://schemas.microsoft.com/office/drawing/2014/main" id="{A64BEEEB-6711-369E-10E0-A60C7144E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30672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Cost savings</a:t>
            </a:r>
          </a:p>
        </p:txBody>
      </p:sp>
      <p:pic>
        <p:nvPicPr>
          <p:cNvPr id="116" name="Graphic 115">
            <a:extLst>
              <a:ext uri="{FF2B5EF4-FFF2-40B4-BE49-F238E27FC236}">
                <a16:creationId xmlns:a16="http://schemas.microsoft.com/office/drawing/2014/main" id="{2BAD0C73-4F16-C27D-2E58-E8E86B5E06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5" y="5342726"/>
            <a:ext cx="144000" cy="1440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E50230A1-E108-561F-8929-5B73EA606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3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29" name="Picture 50">
            <a:hlinkClick r:id="rId6"/>
            <a:extLst>
              <a:ext uri="{FF2B5EF4-FFF2-40B4-BE49-F238E27FC236}">
                <a16:creationId xmlns:a16="http://schemas.microsoft.com/office/drawing/2014/main" id="{4947CB2B-EFD6-3B85-EDCC-C1F28831E2F1}"/>
              </a:ext>
            </a:extLst>
          </p:cNvPr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890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258C5675-4B1B-3E43-2D8D-501E85DA4C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6370" y="485331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041A74A-251E-E56A-4B73-4A8F3B478C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3" y="485331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22" name="Picture 50">
            <a:hlinkClick r:id="rId6"/>
            <a:extLst>
              <a:ext uri="{FF2B5EF4-FFF2-40B4-BE49-F238E27FC236}">
                <a16:creationId xmlns:a16="http://schemas.microsoft.com/office/drawing/2014/main" id="{F587E644-43EB-75CA-B025-71208199A54B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890" y="4811452"/>
            <a:ext cx="237610" cy="2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CF011B69-53F1-34A3-0BB8-C43C186639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6370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24" name="Picture 50">
            <a:hlinkClick r:id="rId6"/>
            <a:extLst>
              <a:ext uri="{FF2B5EF4-FFF2-40B4-BE49-F238E27FC236}">
                <a16:creationId xmlns:a16="http://schemas.microsoft.com/office/drawing/2014/main" id="{6D83B100-94FC-B43D-3A47-28FB7A603047}"/>
              </a:ext>
            </a:extLst>
          </p:cNvPr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82" y="2217886"/>
            <a:ext cx="220682" cy="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CCEB5747-E2CB-7779-1857-2BCB69ADB9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270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31" name="Picture 50">
            <a:hlinkClick r:id="rId6"/>
            <a:extLst>
              <a:ext uri="{FF2B5EF4-FFF2-40B4-BE49-F238E27FC236}">
                <a16:creationId xmlns:a16="http://schemas.microsoft.com/office/drawing/2014/main" id="{16E2D869-4A85-EBEA-9F0D-ADDC27AF0752}"/>
              </a:ext>
            </a:extLst>
          </p:cNvPr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475" y="2217886"/>
            <a:ext cx="220682" cy="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F7DB8F81-7538-0183-3167-30557E0B19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270" y="485331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6CB95-F4CD-4024-6A5C-255D71E602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682" y="4797669"/>
            <a:ext cx="265176" cy="265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0E292C-5596-22B7-F444-BD528F23F6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5" y="4797669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60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281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Accelerate drug discovery, research, and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2025-10-26T04:10:13Z</dcterms:modified>
</cp:coreProperties>
</file>