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33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51CEF-BBCC-423A-A43D-FD3B80DE7527}" v="243" dt="2025-10-26T00:57:51.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1026" y="2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10/26/2025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2541166"/>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2743986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AI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DE787-682A-9C85-DA67-2ECA9783E54C}"/>
            </a:ext>
          </a:extLst>
        </p:cNvPr>
        <p:cNvGrpSpPr/>
        <p:nvPr/>
      </p:nvGrpSpPr>
      <p:grpSpPr>
        <a:xfrm>
          <a:off x="0" y="0"/>
          <a:ext cx="0" cy="0"/>
          <a:chOff x="0" y="0"/>
          <a:chExt cx="0" cy="0"/>
        </a:xfrm>
      </p:grpSpPr>
      <p:sp>
        <p:nvSpPr>
          <p:cNvPr id="50" name="Text Placeholder 49">
            <a:extLst>
              <a:ext uri="{FF2B5EF4-FFF2-40B4-BE49-F238E27FC236}">
                <a16:creationId xmlns:a16="http://schemas.microsoft.com/office/drawing/2014/main" id="{DCE50780-FA4A-FF4D-968F-4281C2AFA5E1}"/>
              </a:ext>
            </a:extLst>
          </p:cNvPr>
          <p:cNvSpPr>
            <a:spLocks noGrp="1"/>
          </p:cNvSpPr>
          <p:nvPr>
            <p:ph type="body" sz="quarter" idx="42"/>
          </p:nvPr>
        </p:nvSpPr>
        <p:spPr>
          <a:xfrm>
            <a:off x="311388" y="1026303"/>
            <a:ext cx="2431246" cy="1131079"/>
          </a:xfrm>
        </p:spPr>
        <p:txBody>
          <a:bodyPr/>
          <a:lstStyle/>
          <a:p>
            <a:r>
              <a:rPr lang="en-US" noProof="0" dirty="0"/>
              <a:t>Quickly search, retrieve, and organize market insights, competitor campaigns, and customer feedback to help marketing teams efficiently move from market research to content creation and launch—saving time and improving quality.</a:t>
            </a:r>
          </a:p>
        </p:txBody>
      </p:sp>
      <p:sp>
        <p:nvSpPr>
          <p:cNvPr id="29" name="Text Placeholder 28">
            <a:extLst>
              <a:ext uri="{FF2B5EF4-FFF2-40B4-BE49-F238E27FC236}">
                <a16:creationId xmlns:a16="http://schemas.microsoft.com/office/drawing/2014/main" id="{6862B0FB-58BF-4A8F-1028-6695C75AEDFB}"/>
              </a:ext>
            </a:extLst>
          </p:cNvPr>
          <p:cNvSpPr>
            <a:spLocks noGrp="1"/>
          </p:cNvSpPr>
          <p:nvPr>
            <p:ph type="body" sz="quarter" idx="43"/>
          </p:nvPr>
        </p:nvSpPr>
        <p:spPr>
          <a:xfrm>
            <a:off x="10430351" y="521099"/>
            <a:ext cx="1456966" cy="175614"/>
          </a:xfrm>
        </p:spPr>
        <p:txBody>
          <a:bodyPr/>
          <a:lstStyle/>
          <a:p>
            <a:r>
              <a:rPr lang="en-US" noProof="0" dirty="0"/>
              <a:t>Start</a:t>
            </a:r>
          </a:p>
        </p:txBody>
      </p:sp>
      <p:sp>
        <p:nvSpPr>
          <p:cNvPr id="34" name="Text Placeholder 33">
            <a:extLst>
              <a:ext uri="{FF2B5EF4-FFF2-40B4-BE49-F238E27FC236}">
                <a16:creationId xmlns:a16="http://schemas.microsoft.com/office/drawing/2014/main" id="{E89FE51B-EA40-E171-3DFC-73BC0C2ACEA1}"/>
              </a:ext>
            </a:extLst>
          </p:cNvPr>
          <p:cNvSpPr>
            <a:spLocks noGrp="1"/>
          </p:cNvSpPr>
          <p:nvPr>
            <p:ph type="body" sz="quarter" idx="44"/>
          </p:nvPr>
        </p:nvSpPr>
        <p:spPr>
          <a:xfrm>
            <a:off x="7149557" y="521100"/>
            <a:ext cx="2969488" cy="169277"/>
          </a:xfrm>
        </p:spPr>
        <p:txBody>
          <a:bodyPr/>
          <a:lstStyle/>
          <a:p>
            <a:r>
              <a:rPr lang="en-US" noProof="0" dirty="0"/>
              <a:t>Microsoft 365 Copilot Chat</a:t>
            </a:r>
          </a:p>
        </p:txBody>
      </p:sp>
      <p:sp>
        <p:nvSpPr>
          <p:cNvPr id="23" name="Text Placeholder 22">
            <a:extLst>
              <a:ext uri="{FF2B5EF4-FFF2-40B4-BE49-F238E27FC236}">
                <a16:creationId xmlns:a16="http://schemas.microsoft.com/office/drawing/2014/main" id="{3BD3F598-68E7-6214-D365-9B7D578F63FD}"/>
              </a:ext>
            </a:extLst>
          </p:cNvPr>
          <p:cNvSpPr>
            <a:spLocks noGrp="1"/>
          </p:cNvSpPr>
          <p:nvPr>
            <p:ph type="body" sz="quarter" idx="46"/>
          </p:nvPr>
        </p:nvSpPr>
        <p:spPr>
          <a:xfrm>
            <a:off x="3182889" y="2725494"/>
            <a:ext cx="2572262" cy="712876"/>
          </a:xfrm>
        </p:spPr>
        <p:txBody>
          <a:bodyPr/>
          <a:lstStyle/>
          <a:p>
            <a:r>
              <a:rPr lang="en-US" noProof="0" dirty="0">
                <a:cs typeface="Segoe UI"/>
              </a:rPr>
              <a:t>Sample prompt: </a:t>
            </a:r>
            <a:r>
              <a:rPr lang="en-US" i="1" noProof="0" dirty="0">
                <a:cs typeface="Segoe UI"/>
              </a:rPr>
              <a:t>“</a:t>
            </a:r>
            <a:r>
              <a:rPr lang="en-US" i="1" dirty="0"/>
              <a:t>Gather the latest market trends, competitor activities, and customer sentiment related to our industry. Summarize the most relevant news, blogs, and reports from the past month</a:t>
            </a:r>
            <a:endParaRPr lang="en-US" i="1" noProof="0" dirty="0"/>
          </a:p>
        </p:txBody>
      </p:sp>
      <p:sp>
        <p:nvSpPr>
          <p:cNvPr id="49" name="Text Placeholder 48">
            <a:extLst>
              <a:ext uri="{FF2B5EF4-FFF2-40B4-BE49-F238E27FC236}">
                <a16:creationId xmlns:a16="http://schemas.microsoft.com/office/drawing/2014/main" id="{2004FD12-C413-B558-7AF9-70FB5F03F710}"/>
              </a:ext>
            </a:extLst>
          </p:cNvPr>
          <p:cNvSpPr>
            <a:spLocks noGrp="1"/>
          </p:cNvSpPr>
          <p:nvPr>
            <p:ph type="body" sz="quarter" idx="47"/>
          </p:nvPr>
        </p:nvSpPr>
        <p:spPr>
          <a:xfrm>
            <a:off x="3182890" y="1112478"/>
            <a:ext cx="2572262" cy="153888"/>
          </a:xfrm>
        </p:spPr>
        <p:txBody>
          <a:bodyPr/>
          <a:lstStyle/>
          <a:p>
            <a:r>
              <a:rPr lang="en-US" noProof="0" dirty="0"/>
              <a:t>Gather market insights</a:t>
            </a:r>
          </a:p>
        </p:txBody>
      </p:sp>
      <p:sp>
        <p:nvSpPr>
          <p:cNvPr id="59" name="Text Placeholder 58">
            <a:extLst>
              <a:ext uri="{FF2B5EF4-FFF2-40B4-BE49-F238E27FC236}">
                <a16:creationId xmlns:a16="http://schemas.microsoft.com/office/drawing/2014/main" id="{289169BE-E416-198F-DB7E-8CB10EC66213}"/>
              </a:ext>
            </a:extLst>
          </p:cNvPr>
          <p:cNvSpPr>
            <a:spLocks noGrp="1"/>
          </p:cNvSpPr>
          <p:nvPr>
            <p:ph type="body" sz="quarter" idx="48"/>
          </p:nvPr>
        </p:nvSpPr>
        <p:spPr>
          <a:xfrm>
            <a:off x="3182889" y="1438715"/>
            <a:ext cx="2774999" cy="626701"/>
          </a:xfrm>
        </p:spPr>
        <p:txBody>
          <a:bodyPr/>
          <a:lstStyle/>
          <a:p>
            <a:r>
              <a:rPr lang="en-US" noProof="0" dirty="0"/>
              <a:t>A marketing specialist begins by prompting Copilot Chat to surface the latest market trends, competitor activities, and customer sentiment on the web. </a:t>
            </a:r>
            <a:br>
              <a:rPr lang="en-US" noProof="0" dirty="0"/>
            </a:br>
            <a:r>
              <a:rPr lang="en-US" noProof="0" dirty="0"/>
              <a:t>Copilot scours the web for news, blogs, and more to assemble a comprehensive snapshot of the landscape.</a:t>
            </a:r>
          </a:p>
        </p:txBody>
      </p:sp>
      <p:sp>
        <p:nvSpPr>
          <p:cNvPr id="66" name="Text Placeholder 65">
            <a:extLst>
              <a:ext uri="{FF2B5EF4-FFF2-40B4-BE49-F238E27FC236}">
                <a16:creationId xmlns:a16="http://schemas.microsoft.com/office/drawing/2014/main" id="{24C33A5C-B568-27B7-D846-77B096FC48A1}"/>
              </a:ext>
            </a:extLst>
          </p:cNvPr>
          <p:cNvSpPr>
            <a:spLocks noGrp="1"/>
          </p:cNvSpPr>
          <p:nvPr>
            <p:ph type="body" sz="quarter" idx="49"/>
          </p:nvPr>
        </p:nvSpPr>
        <p:spPr>
          <a:xfrm>
            <a:off x="6066682" y="1112478"/>
            <a:ext cx="2572262" cy="153888"/>
          </a:xfrm>
        </p:spPr>
        <p:txBody>
          <a:bodyPr/>
          <a:lstStyle/>
          <a:p>
            <a:r>
              <a:rPr lang="en-US" noProof="0" dirty="0"/>
              <a:t>Develop messaging and creative concepts</a:t>
            </a:r>
          </a:p>
        </p:txBody>
      </p:sp>
      <p:sp>
        <p:nvSpPr>
          <p:cNvPr id="68" name="Text Placeholder 67">
            <a:extLst>
              <a:ext uri="{FF2B5EF4-FFF2-40B4-BE49-F238E27FC236}">
                <a16:creationId xmlns:a16="http://schemas.microsoft.com/office/drawing/2014/main" id="{782287A6-55AE-FF1E-5385-619205CB8B76}"/>
              </a:ext>
            </a:extLst>
          </p:cNvPr>
          <p:cNvSpPr>
            <a:spLocks noGrp="1"/>
          </p:cNvSpPr>
          <p:nvPr>
            <p:ph type="body" sz="quarter" idx="50"/>
          </p:nvPr>
        </p:nvSpPr>
        <p:spPr>
          <a:xfrm>
            <a:off x="6066682" y="1438715"/>
            <a:ext cx="2686750" cy="626701"/>
          </a:xfrm>
        </p:spPr>
        <p:txBody>
          <a:bodyPr/>
          <a:lstStyle/>
          <a:p>
            <a:r>
              <a:rPr lang="en-US" noProof="0" dirty="0"/>
              <a:t>Armed with fresh insights, the specialist pivots to brainstorming. Copilot Chat helps distill key findings into messaging themes, value propositions</a:t>
            </a:r>
            <a:r>
              <a:rPr lang="en-US" dirty="0"/>
              <a:t>, and creative hooks. This enables the specialist to draft—using data gathered and provided by Copilot Chat.</a:t>
            </a:r>
            <a:endParaRPr lang="en-US" noProof="0" dirty="0"/>
          </a:p>
        </p:txBody>
      </p:sp>
      <p:sp>
        <p:nvSpPr>
          <p:cNvPr id="109" name="Text Placeholder 108">
            <a:extLst>
              <a:ext uri="{FF2B5EF4-FFF2-40B4-BE49-F238E27FC236}">
                <a16:creationId xmlns:a16="http://schemas.microsoft.com/office/drawing/2014/main" id="{C7EE81D6-B2D1-6682-D9B7-0F2236253758}"/>
              </a:ext>
            </a:extLst>
          </p:cNvPr>
          <p:cNvSpPr>
            <a:spLocks noGrp="1"/>
          </p:cNvSpPr>
          <p:nvPr>
            <p:ph type="body" sz="quarter" idx="67"/>
          </p:nvPr>
        </p:nvSpPr>
        <p:spPr>
          <a:xfrm>
            <a:off x="8950475" y="2725494"/>
            <a:ext cx="2572262" cy="712876"/>
          </a:xfrm>
        </p:spPr>
        <p:txBody>
          <a:bodyPr/>
          <a:lstStyle/>
          <a:p>
            <a:r>
              <a:rPr lang="en-US" dirty="0">
                <a:cs typeface="Segoe UI"/>
              </a:rPr>
              <a:t>Sample prompt: </a:t>
            </a:r>
            <a:r>
              <a:rPr lang="en-US" i="1" dirty="0">
                <a:cs typeface="Segoe UI"/>
              </a:rPr>
              <a:t>“</a:t>
            </a:r>
            <a:r>
              <a:rPr lang="en-US" i="1" dirty="0"/>
              <a:t>Draft a 200-word campaign brief for our new product launch. Then, create a first draft of a product sheet and a LinkedIn post tailored to our target audience.”</a:t>
            </a:r>
          </a:p>
        </p:txBody>
      </p:sp>
      <p:sp>
        <p:nvSpPr>
          <p:cNvPr id="72" name="Text Placeholder 71">
            <a:extLst>
              <a:ext uri="{FF2B5EF4-FFF2-40B4-BE49-F238E27FC236}">
                <a16:creationId xmlns:a16="http://schemas.microsoft.com/office/drawing/2014/main" id="{4FA37526-FC32-1144-D77D-65D1CC5AC87A}"/>
              </a:ext>
            </a:extLst>
          </p:cNvPr>
          <p:cNvSpPr>
            <a:spLocks noGrp="1"/>
          </p:cNvSpPr>
          <p:nvPr>
            <p:ph type="body" sz="quarter" idx="52"/>
          </p:nvPr>
        </p:nvSpPr>
        <p:spPr>
          <a:xfrm>
            <a:off x="8950475" y="1112478"/>
            <a:ext cx="2572262" cy="153888"/>
          </a:xfrm>
        </p:spPr>
        <p:txBody>
          <a:bodyPr/>
          <a:lstStyle/>
          <a:p>
            <a:r>
              <a:rPr lang="en-US" noProof="0" dirty="0"/>
              <a:t>Draft marketing materials</a:t>
            </a:r>
          </a:p>
        </p:txBody>
      </p:sp>
      <p:sp>
        <p:nvSpPr>
          <p:cNvPr id="74" name="Text Placeholder 73">
            <a:extLst>
              <a:ext uri="{FF2B5EF4-FFF2-40B4-BE49-F238E27FC236}">
                <a16:creationId xmlns:a16="http://schemas.microsoft.com/office/drawing/2014/main" id="{AAE087DA-F312-BA3E-07AC-39AF060F94C4}"/>
              </a:ext>
            </a:extLst>
          </p:cNvPr>
          <p:cNvSpPr>
            <a:spLocks noGrp="1"/>
          </p:cNvSpPr>
          <p:nvPr>
            <p:ph type="body" sz="quarter" idx="53"/>
          </p:nvPr>
        </p:nvSpPr>
        <p:spPr>
          <a:xfrm>
            <a:off x="8950474" y="1438715"/>
            <a:ext cx="2686750" cy="626701"/>
          </a:xfrm>
        </p:spPr>
        <p:txBody>
          <a:bodyPr/>
          <a:lstStyle/>
          <a:p>
            <a:r>
              <a:rPr lang="en-US" dirty="0"/>
              <a:t>Copilot Chat can help generate first drafts of campaign briefs, product sheets, social media posts, and email templates. Each draft is tailored to the intended audience and channel, leveraging Copilot’s ability to adapt tone, format, and messaging.</a:t>
            </a:r>
            <a:endParaRPr lang="en-US" noProof="0" dirty="0"/>
          </a:p>
        </p:txBody>
      </p:sp>
      <p:sp>
        <p:nvSpPr>
          <p:cNvPr id="82" name="Text Placeholder 81">
            <a:extLst>
              <a:ext uri="{FF2B5EF4-FFF2-40B4-BE49-F238E27FC236}">
                <a16:creationId xmlns:a16="http://schemas.microsoft.com/office/drawing/2014/main" id="{C0BE07AF-0392-4A11-1D98-78FBB108DE8C}"/>
              </a:ext>
            </a:extLst>
          </p:cNvPr>
          <p:cNvSpPr>
            <a:spLocks noGrp="1"/>
          </p:cNvSpPr>
          <p:nvPr>
            <p:ph type="body" sz="quarter" idx="66"/>
          </p:nvPr>
        </p:nvSpPr>
        <p:spPr>
          <a:xfrm>
            <a:off x="6066682" y="2725494"/>
            <a:ext cx="2572262" cy="712876"/>
          </a:xfrm>
        </p:spPr>
        <p:txBody>
          <a:bodyPr/>
          <a:lstStyle/>
          <a:p>
            <a:r>
              <a:rPr lang="en-US" dirty="0">
                <a:cs typeface="Segoe UI"/>
              </a:rPr>
              <a:t>Sample prompt: “</a:t>
            </a:r>
            <a:r>
              <a:rPr lang="en-US" i="1" dirty="0"/>
              <a:t>Help me distill the key findings into three messaging themes and value propositions for our new campaign. Suggest creative hooks or taglines that align with these themes.”</a:t>
            </a:r>
          </a:p>
        </p:txBody>
      </p:sp>
      <p:sp>
        <p:nvSpPr>
          <p:cNvPr id="78" name="Text Placeholder 77">
            <a:extLst>
              <a:ext uri="{FF2B5EF4-FFF2-40B4-BE49-F238E27FC236}">
                <a16:creationId xmlns:a16="http://schemas.microsoft.com/office/drawing/2014/main" id="{1D790DCA-7B4E-0A8A-3885-7C23B95EE6F5}"/>
              </a:ext>
            </a:extLst>
          </p:cNvPr>
          <p:cNvSpPr>
            <a:spLocks noGrp="1"/>
          </p:cNvSpPr>
          <p:nvPr>
            <p:ph type="body" sz="quarter" idx="58"/>
          </p:nvPr>
        </p:nvSpPr>
        <p:spPr>
          <a:xfrm>
            <a:off x="4036409" y="3725103"/>
            <a:ext cx="3161734" cy="153888"/>
          </a:xfrm>
        </p:spPr>
        <p:txBody>
          <a:bodyPr/>
          <a:lstStyle/>
          <a:p>
            <a:r>
              <a:rPr lang="en-US" noProof="0" dirty="0"/>
              <a:t>Finalize content</a:t>
            </a:r>
          </a:p>
        </p:txBody>
      </p:sp>
      <p:sp>
        <p:nvSpPr>
          <p:cNvPr id="80" name="Text Placeholder 79">
            <a:extLst>
              <a:ext uri="{FF2B5EF4-FFF2-40B4-BE49-F238E27FC236}">
                <a16:creationId xmlns:a16="http://schemas.microsoft.com/office/drawing/2014/main" id="{D9876432-54B4-A814-18A2-0975A0E274AD}"/>
              </a:ext>
            </a:extLst>
          </p:cNvPr>
          <p:cNvSpPr>
            <a:spLocks noGrp="1"/>
          </p:cNvSpPr>
          <p:nvPr>
            <p:ph type="body" sz="quarter" idx="59"/>
          </p:nvPr>
        </p:nvSpPr>
        <p:spPr>
          <a:xfrm>
            <a:off x="4037013" y="4051300"/>
            <a:ext cx="3160712" cy="627063"/>
          </a:xfrm>
        </p:spPr>
        <p:txBody>
          <a:bodyPr/>
          <a:lstStyle/>
          <a:p>
            <a:r>
              <a:rPr lang="en-US" dirty="0"/>
              <a:t>Finally, once all drafting is updated and complete, Copilot Chat can be used to organize content and craft an email to land finalized documents via Outlook with the right internal stakeholders.</a:t>
            </a:r>
          </a:p>
        </p:txBody>
      </p:sp>
      <p:sp>
        <p:nvSpPr>
          <p:cNvPr id="36" name="Text Placeholder 35">
            <a:extLst>
              <a:ext uri="{FF2B5EF4-FFF2-40B4-BE49-F238E27FC236}">
                <a16:creationId xmlns:a16="http://schemas.microsoft.com/office/drawing/2014/main" id="{F01A55BD-48D6-9E42-E66E-331D08480669}"/>
              </a:ext>
            </a:extLst>
          </p:cNvPr>
          <p:cNvSpPr>
            <a:spLocks noGrp="1"/>
          </p:cNvSpPr>
          <p:nvPr>
            <p:ph type="body" sz="quarter" idx="69"/>
          </p:nvPr>
        </p:nvSpPr>
        <p:spPr>
          <a:xfrm>
            <a:off x="7507483" y="5338502"/>
            <a:ext cx="3161734" cy="712876"/>
          </a:xfrm>
        </p:spPr>
        <p:txBody>
          <a:bodyPr/>
          <a:lstStyle/>
          <a:p>
            <a:r>
              <a:rPr lang="en-US" dirty="0">
                <a:cs typeface="Segoe UI"/>
              </a:rPr>
              <a:t>Sample prompt: </a:t>
            </a:r>
            <a:r>
              <a:rPr lang="en-US" i="1" dirty="0"/>
              <a:t>“Create a checklist of all finalized marketing assets, including the campaign brief, product sheet, and social posts.”</a:t>
            </a:r>
          </a:p>
        </p:txBody>
      </p:sp>
      <p:sp>
        <p:nvSpPr>
          <p:cNvPr id="84" name="Text Placeholder 83">
            <a:extLst>
              <a:ext uri="{FF2B5EF4-FFF2-40B4-BE49-F238E27FC236}">
                <a16:creationId xmlns:a16="http://schemas.microsoft.com/office/drawing/2014/main" id="{B71C72B3-3718-FA97-B57C-96B20C925954}"/>
              </a:ext>
            </a:extLst>
          </p:cNvPr>
          <p:cNvSpPr>
            <a:spLocks noGrp="1"/>
          </p:cNvSpPr>
          <p:nvPr>
            <p:ph type="body" sz="quarter" idx="61"/>
          </p:nvPr>
        </p:nvSpPr>
        <p:spPr>
          <a:xfrm>
            <a:off x="7507483" y="3725103"/>
            <a:ext cx="3161734" cy="153888"/>
          </a:xfrm>
        </p:spPr>
        <p:txBody>
          <a:bodyPr/>
          <a:lstStyle/>
          <a:p>
            <a:r>
              <a:rPr lang="en-US" dirty="0"/>
              <a:t>Review and get ready for collaborations</a:t>
            </a:r>
          </a:p>
        </p:txBody>
      </p:sp>
      <p:sp>
        <p:nvSpPr>
          <p:cNvPr id="108" name="Text Placeholder 107">
            <a:extLst>
              <a:ext uri="{FF2B5EF4-FFF2-40B4-BE49-F238E27FC236}">
                <a16:creationId xmlns:a16="http://schemas.microsoft.com/office/drawing/2014/main" id="{A68D05BB-C3B3-6FBD-0CCB-4E3D7A8CB9C3}"/>
              </a:ext>
            </a:extLst>
          </p:cNvPr>
          <p:cNvSpPr>
            <a:spLocks noGrp="1"/>
          </p:cNvSpPr>
          <p:nvPr>
            <p:ph type="body" sz="quarter" idx="62"/>
          </p:nvPr>
        </p:nvSpPr>
        <p:spPr>
          <a:xfrm>
            <a:off x="7507483" y="4050957"/>
            <a:ext cx="3161734" cy="626701"/>
          </a:xfrm>
        </p:spPr>
        <p:txBody>
          <a:bodyPr/>
          <a:lstStyle/>
          <a:p>
            <a:pPr lvl="0"/>
            <a:r>
              <a:rPr lang="en-US" dirty="0"/>
              <a:t>After the team iterates on content, Copilot can suggest improvements, flag inconsistencies, and help align materials with regulatory and brand guidelines. This collaborative cycle ensures that every asset is polished and ready for launch.</a:t>
            </a:r>
            <a:endParaRPr lang="en-US" noProof="0" dirty="0"/>
          </a:p>
        </p:txBody>
      </p:sp>
      <p:sp>
        <p:nvSpPr>
          <p:cNvPr id="35" name="Text Placeholder 34">
            <a:extLst>
              <a:ext uri="{FF2B5EF4-FFF2-40B4-BE49-F238E27FC236}">
                <a16:creationId xmlns:a16="http://schemas.microsoft.com/office/drawing/2014/main" id="{32AED675-3952-4509-54DC-A6536432E93B}"/>
              </a:ext>
            </a:extLst>
          </p:cNvPr>
          <p:cNvSpPr>
            <a:spLocks noGrp="1"/>
          </p:cNvSpPr>
          <p:nvPr>
            <p:ph type="body" sz="quarter" idx="68"/>
          </p:nvPr>
        </p:nvSpPr>
        <p:spPr>
          <a:xfrm>
            <a:off x="4036409" y="5338502"/>
            <a:ext cx="3161734" cy="712876"/>
          </a:xfrm>
        </p:spPr>
        <p:txBody>
          <a:bodyPr/>
          <a:lstStyle/>
          <a:p>
            <a:r>
              <a:rPr lang="en-US" dirty="0">
                <a:cs typeface="Segoe UI"/>
              </a:rPr>
              <a:t>Sample prompt: </a:t>
            </a:r>
            <a:r>
              <a:rPr lang="en-US" i="1" dirty="0">
                <a:cs typeface="Segoe UI"/>
              </a:rPr>
              <a:t>“</a:t>
            </a:r>
            <a:r>
              <a:rPr lang="en-US" i="1" dirty="0"/>
              <a:t>Draft an email to stakeholders requesting feedback and approval on the materials.”</a:t>
            </a:r>
          </a:p>
        </p:txBody>
      </p:sp>
      <p:sp>
        <p:nvSpPr>
          <p:cNvPr id="27" name="Text Placeholder 26">
            <a:extLst>
              <a:ext uri="{FF2B5EF4-FFF2-40B4-BE49-F238E27FC236}">
                <a16:creationId xmlns:a16="http://schemas.microsoft.com/office/drawing/2014/main" id="{B489B377-E6DC-79DF-C3D8-91D13DBE56B5}"/>
              </a:ext>
            </a:extLst>
          </p:cNvPr>
          <p:cNvSpPr>
            <a:spLocks noGrp="1"/>
          </p:cNvSpPr>
          <p:nvPr>
            <p:ph type="body" sz="quarter" idx="64"/>
          </p:nvPr>
        </p:nvSpPr>
        <p:spPr>
          <a:xfrm>
            <a:off x="320721" y="4709762"/>
            <a:ext cx="1131651" cy="219456"/>
          </a:xfrm>
        </p:spPr>
        <p:txBody>
          <a:bodyPr/>
          <a:lstStyle/>
          <a:p>
            <a:r>
              <a:rPr lang="en-US" noProof="0" dirty="0"/>
              <a:t>Value benefit</a:t>
            </a:r>
          </a:p>
        </p:txBody>
      </p:sp>
      <p:sp>
        <p:nvSpPr>
          <p:cNvPr id="25" name="Text Placeholder 24">
            <a:extLst>
              <a:ext uri="{FF2B5EF4-FFF2-40B4-BE49-F238E27FC236}">
                <a16:creationId xmlns:a16="http://schemas.microsoft.com/office/drawing/2014/main" id="{B4FBA10C-0585-2ABC-263C-CCE61D3A17EA}"/>
              </a:ext>
            </a:extLst>
          </p:cNvPr>
          <p:cNvSpPr>
            <a:spLocks noGrp="1"/>
          </p:cNvSpPr>
          <p:nvPr>
            <p:ph type="body" sz="quarter" idx="65"/>
          </p:nvPr>
        </p:nvSpPr>
        <p:spPr>
          <a:xfrm>
            <a:off x="320721" y="3467940"/>
            <a:ext cx="1131650" cy="219456"/>
          </a:xfrm>
        </p:spPr>
        <p:txBody>
          <a:bodyPr/>
          <a:lstStyle/>
          <a:p>
            <a:r>
              <a:rPr lang="en-US" noProof="0" dirty="0"/>
              <a:t>KPIs impacted</a:t>
            </a:r>
          </a:p>
        </p:txBody>
      </p:sp>
      <p:sp>
        <p:nvSpPr>
          <p:cNvPr id="22" name="Text Placeholder 21">
            <a:extLst>
              <a:ext uri="{FF2B5EF4-FFF2-40B4-BE49-F238E27FC236}">
                <a16:creationId xmlns:a16="http://schemas.microsoft.com/office/drawing/2014/main" id="{30C6D16E-3E7D-6126-A657-785301C2CF8F}"/>
              </a:ext>
            </a:extLst>
          </p:cNvPr>
          <p:cNvSpPr>
            <a:spLocks noGrp="1"/>
          </p:cNvSpPr>
          <p:nvPr>
            <p:ph type="body" sz="quarter" idx="33"/>
          </p:nvPr>
        </p:nvSpPr>
        <p:spPr>
          <a:xfrm>
            <a:off x="304796" y="413987"/>
            <a:ext cx="1941119" cy="307777"/>
          </a:xfrm>
        </p:spPr>
        <p:txBody>
          <a:bodyPr/>
          <a:lstStyle/>
          <a:p>
            <a:r>
              <a:rPr lang="en-US" noProof="0" dirty="0"/>
              <a:t>Pharma</a:t>
            </a:r>
          </a:p>
        </p:txBody>
      </p:sp>
      <p:sp>
        <p:nvSpPr>
          <p:cNvPr id="3" name="Title 2">
            <a:extLst>
              <a:ext uri="{FF2B5EF4-FFF2-40B4-BE49-F238E27FC236}">
                <a16:creationId xmlns:a16="http://schemas.microsoft.com/office/drawing/2014/main" id="{204FE5AC-2E12-50C8-9833-A6871C8EA8CD}"/>
              </a:ext>
            </a:extLst>
          </p:cNvPr>
          <p:cNvSpPr>
            <a:spLocks noGrp="1"/>
          </p:cNvSpPr>
          <p:nvPr>
            <p:ph type="title"/>
          </p:nvPr>
        </p:nvSpPr>
        <p:spPr>
          <a:xfrm>
            <a:off x="2492556" y="444765"/>
            <a:ext cx="4144817" cy="276999"/>
          </a:xfrm>
        </p:spPr>
        <p:txBody>
          <a:bodyPr>
            <a:spAutoFit/>
          </a:bodyPr>
          <a:lstStyle/>
          <a:p>
            <a:r>
              <a:rPr lang="en-US" noProof="0" dirty="0"/>
              <a:t>Accelerate creation of marketing content</a:t>
            </a:r>
          </a:p>
        </p:txBody>
      </p:sp>
      <p:grpSp>
        <p:nvGrpSpPr>
          <p:cNvPr id="115" name="Group 114">
            <a:extLst>
              <a:ext uri="{FF2B5EF4-FFF2-40B4-BE49-F238E27FC236}">
                <a16:creationId xmlns:a16="http://schemas.microsoft.com/office/drawing/2014/main" id="{02460FD6-4538-752C-2815-F03F45274F29}"/>
              </a:ext>
            </a:extLst>
          </p:cNvPr>
          <p:cNvGrpSpPr/>
          <p:nvPr/>
        </p:nvGrpSpPr>
        <p:grpSpPr>
          <a:xfrm>
            <a:off x="320719" y="3778836"/>
            <a:ext cx="1771605" cy="216000"/>
            <a:chOff x="320719" y="4224848"/>
            <a:chExt cx="1771605" cy="219456"/>
          </a:xfrm>
        </p:grpSpPr>
        <p:sp>
          <p:nvSpPr>
            <p:cNvPr id="119" name="Rectangle: Rounded Corners 6">
              <a:extLst>
                <a:ext uri="{FF2B5EF4-FFF2-40B4-BE49-F238E27FC236}">
                  <a16:creationId xmlns:a16="http://schemas.microsoft.com/office/drawing/2014/main" id="{7F2069CC-CA9A-6F86-52E3-5BBF1D081BB0}"/>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Time to market</a:t>
              </a:r>
            </a:p>
          </p:txBody>
        </p:sp>
        <p:pic>
          <p:nvPicPr>
            <p:cNvPr id="120" name="Graphic 119">
              <a:extLst>
                <a:ext uri="{FF2B5EF4-FFF2-40B4-BE49-F238E27FC236}">
                  <a16:creationId xmlns:a16="http://schemas.microsoft.com/office/drawing/2014/main" id="{65802D1E-F5DB-E6E0-BFF1-DBFD0442DB8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121" name="Group 120">
            <a:extLst>
              <a:ext uri="{FF2B5EF4-FFF2-40B4-BE49-F238E27FC236}">
                <a16:creationId xmlns:a16="http://schemas.microsoft.com/office/drawing/2014/main" id="{0789025B-33C9-382B-0CF9-77D7A424DC14}"/>
              </a:ext>
            </a:extLst>
          </p:cNvPr>
          <p:cNvGrpSpPr/>
          <p:nvPr/>
        </p:nvGrpSpPr>
        <p:grpSpPr>
          <a:xfrm>
            <a:off x="320719" y="5020658"/>
            <a:ext cx="1771607" cy="504622"/>
            <a:chOff x="320719" y="5293823"/>
            <a:chExt cx="1771607" cy="504622"/>
          </a:xfrm>
        </p:grpSpPr>
        <p:grpSp>
          <p:nvGrpSpPr>
            <p:cNvPr id="122" name="Group 121">
              <a:extLst>
                <a:ext uri="{FF2B5EF4-FFF2-40B4-BE49-F238E27FC236}">
                  <a16:creationId xmlns:a16="http://schemas.microsoft.com/office/drawing/2014/main" id="{3DA8B905-A311-B20D-BC47-D8652AF8D723}"/>
                </a:ext>
              </a:extLst>
            </p:cNvPr>
            <p:cNvGrpSpPr/>
            <p:nvPr/>
          </p:nvGrpSpPr>
          <p:grpSpPr>
            <a:xfrm>
              <a:off x="320719" y="5293823"/>
              <a:ext cx="1771605" cy="216000"/>
              <a:chOff x="320719" y="5270676"/>
              <a:chExt cx="1771605" cy="216000"/>
            </a:xfrm>
          </p:grpSpPr>
          <p:sp>
            <p:nvSpPr>
              <p:cNvPr id="126" name="Rectangle: Rounded Corners 6">
                <a:extLst>
                  <a:ext uri="{FF2B5EF4-FFF2-40B4-BE49-F238E27FC236}">
                    <a16:creationId xmlns:a16="http://schemas.microsoft.com/office/drawing/2014/main" id="{987A8DB4-4A70-D3EF-C6A3-2F4F2A24DC1F}"/>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27" name="Graphic 126">
                <a:extLst>
                  <a:ext uri="{FF2B5EF4-FFF2-40B4-BE49-F238E27FC236}">
                    <a16:creationId xmlns:a16="http://schemas.microsoft.com/office/drawing/2014/main" id="{CD4D87E6-7AC6-7DCD-1055-820164E9106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06676"/>
                <a:ext cx="144000" cy="144000"/>
              </a:xfrm>
              <a:prstGeom prst="rect">
                <a:avLst/>
              </a:prstGeom>
            </p:spPr>
          </p:pic>
        </p:grpSp>
        <p:grpSp>
          <p:nvGrpSpPr>
            <p:cNvPr id="123" name="Group 122">
              <a:extLst>
                <a:ext uri="{FF2B5EF4-FFF2-40B4-BE49-F238E27FC236}">
                  <a16:creationId xmlns:a16="http://schemas.microsoft.com/office/drawing/2014/main" id="{7E021E24-9C79-8C41-D70D-310680ED43CF}"/>
                </a:ext>
              </a:extLst>
            </p:cNvPr>
            <p:cNvGrpSpPr/>
            <p:nvPr/>
          </p:nvGrpSpPr>
          <p:grpSpPr>
            <a:xfrm>
              <a:off x="320721" y="5582445"/>
              <a:ext cx="1771605" cy="216000"/>
              <a:chOff x="320721" y="5582445"/>
              <a:chExt cx="1771605" cy="216000"/>
            </a:xfrm>
          </p:grpSpPr>
          <p:sp>
            <p:nvSpPr>
              <p:cNvPr id="124" name="Rectangle: Rounded Corners 123">
                <a:extLst>
                  <a:ext uri="{FF2B5EF4-FFF2-40B4-BE49-F238E27FC236}">
                    <a16:creationId xmlns:a16="http://schemas.microsoft.com/office/drawing/2014/main" id="{58E2D6A1-EF33-6034-B6FD-4CFCF096E9A7}"/>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125" name="Graphic 124">
                <a:extLst>
                  <a:ext uri="{FF2B5EF4-FFF2-40B4-BE49-F238E27FC236}">
                    <a16:creationId xmlns:a16="http://schemas.microsoft.com/office/drawing/2014/main" id="{CDB51382-DE9A-D84B-FA58-7D37CC1EDDB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618445"/>
                <a:ext cx="144000" cy="144000"/>
              </a:xfrm>
              <a:prstGeom prst="rect">
                <a:avLst/>
              </a:prstGeom>
            </p:spPr>
          </p:pic>
        </p:grpSp>
      </p:grpSp>
      <p:sp>
        <p:nvSpPr>
          <p:cNvPr id="2" name="TextBox 1">
            <a:extLst>
              <a:ext uri="{FF2B5EF4-FFF2-40B4-BE49-F238E27FC236}">
                <a16:creationId xmlns:a16="http://schemas.microsoft.com/office/drawing/2014/main" id="{CFEF4C71-09FF-1B45-E289-E27E8AA7FCDE}"/>
              </a:ext>
              <a:ext uri="{C183D7F6-B498-43B3-948B-1728B52AA6E4}">
                <adec:decorative xmlns:adec="http://schemas.microsoft.com/office/drawing/2017/decorative" val="0"/>
              </a:ext>
            </a:extLst>
          </p:cNvPr>
          <p:cNvSpPr txBox="1"/>
          <p:nvPr/>
        </p:nvSpPr>
        <p:spPr>
          <a:xfrm>
            <a:off x="3561491" y="2325247"/>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4" name="Picture 50">
            <a:hlinkClick r:id="rId6"/>
            <a:extLst>
              <a:ext uri="{FF2B5EF4-FFF2-40B4-BE49-F238E27FC236}">
                <a16:creationId xmlns:a16="http://schemas.microsoft.com/office/drawing/2014/main" id="{4DE7077F-4D3B-CEC6-BFE6-28C06D90BB2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182889" y="2281004"/>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E9D384-F685-85FB-6D4C-946C7DE2CBAB}"/>
              </a:ext>
              <a:ext uri="{C183D7F6-B498-43B3-948B-1728B52AA6E4}">
                <adec:decorative xmlns:adec="http://schemas.microsoft.com/office/drawing/2017/decorative" val="0"/>
              </a:ext>
            </a:extLst>
          </p:cNvPr>
          <p:cNvSpPr txBox="1"/>
          <p:nvPr/>
        </p:nvSpPr>
        <p:spPr>
          <a:xfrm>
            <a:off x="9329077" y="2325247"/>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 in Word</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 </a:t>
            </a:r>
          </a:p>
        </p:txBody>
      </p:sp>
      <p:sp>
        <p:nvSpPr>
          <p:cNvPr id="9" name="TextBox 8">
            <a:extLst>
              <a:ext uri="{FF2B5EF4-FFF2-40B4-BE49-F238E27FC236}">
                <a16:creationId xmlns:a16="http://schemas.microsoft.com/office/drawing/2014/main" id="{C62C6515-0124-F8CF-84AA-64BF9C99E53B}"/>
              </a:ext>
              <a:ext uri="{C183D7F6-B498-43B3-948B-1728B52AA6E4}">
                <adec:decorative xmlns:adec="http://schemas.microsoft.com/office/drawing/2017/decorative" val="0"/>
              </a:ext>
            </a:extLst>
          </p:cNvPr>
          <p:cNvSpPr txBox="1"/>
          <p:nvPr/>
        </p:nvSpPr>
        <p:spPr>
          <a:xfrm>
            <a:off x="788608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 in Word</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sp>
        <p:nvSpPr>
          <p:cNvPr id="11" name="TextBox 10">
            <a:extLst>
              <a:ext uri="{FF2B5EF4-FFF2-40B4-BE49-F238E27FC236}">
                <a16:creationId xmlns:a16="http://schemas.microsoft.com/office/drawing/2014/main" id="{E3ACF372-6355-CBF5-75A2-97D6F89D029B}"/>
              </a:ext>
              <a:ext uri="{C183D7F6-B498-43B3-948B-1728B52AA6E4}">
                <adec:decorative xmlns:adec="http://schemas.microsoft.com/office/drawing/2017/decorative" val="0"/>
              </a:ext>
            </a:extLst>
          </p:cNvPr>
          <p:cNvSpPr txBox="1"/>
          <p:nvPr/>
        </p:nvSpPr>
        <p:spPr>
          <a:xfrm>
            <a:off x="4415011" y="489004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 </a:t>
            </a: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in Outlook</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15" name="TextBox 14">
            <a:extLst>
              <a:ext uri="{FF2B5EF4-FFF2-40B4-BE49-F238E27FC236}">
                <a16:creationId xmlns:a16="http://schemas.microsoft.com/office/drawing/2014/main" id="{AD5C6AE0-F226-80B5-D5D7-8CE1E6F275D7}"/>
              </a:ext>
              <a:ext uri="{C183D7F6-B498-43B3-948B-1728B52AA6E4}">
                <adec:decorative xmlns:adec="http://schemas.microsoft.com/office/drawing/2017/decorative" val="0"/>
              </a:ext>
            </a:extLst>
          </p:cNvPr>
          <p:cNvSpPr txBox="1"/>
          <p:nvPr/>
        </p:nvSpPr>
        <p:spPr>
          <a:xfrm>
            <a:off x="6446959" y="2171122"/>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p:txBody>
      </p:sp>
      <p:pic>
        <p:nvPicPr>
          <p:cNvPr id="17" name="Picture 50">
            <a:hlinkClick r:id="rId6"/>
            <a:extLst>
              <a:ext uri="{FF2B5EF4-FFF2-40B4-BE49-F238E27FC236}">
                <a16:creationId xmlns:a16="http://schemas.microsoft.com/office/drawing/2014/main" id="{09F8A08F-8809-EEE0-C012-9B29F9084EA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68357" y="2281004"/>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DD3877B-0990-2467-78F4-BABD2E885F9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78249" y="4828825"/>
            <a:ext cx="265176" cy="265176"/>
          </a:xfrm>
          <a:prstGeom prst="rect">
            <a:avLst/>
          </a:prstGeom>
        </p:spPr>
      </p:pic>
      <p:pic>
        <p:nvPicPr>
          <p:cNvPr id="10" name="Picture 9">
            <a:extLst>
              <a:ext uri="{FF2B5EF4-FFF2-40B4-BE49-F238E27FC236}">
                <a16:creationId xmlns:a16="http://schemas.microsoft.com/office/drawing/2014/main" id="{B2F6E847-1D18-F29B-6083-E08DED06F61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033079" y="2281004"/>
            <a:ext cx="265176" cy="265176"/>
          </a:xfrm>
          <a:prstGeom prst="rect">
            <a:avLst/>
          </a:prstGeom>
        </p:spPr>
      </p:pic>
      <p:pic>
        <p:nvPicPr>
          <p:cNvPr id="12" name="Picture 11">
            <a:extLst>
              <a:ext uri="{FF2B5EF4-FFF2-40B4-BE49-F238E27FC236}">
                <a16:creationId xmlns:a16="http://schemas.microsoft.com/office/drawing/2014/main" id="{C1DEBA12-6D3F-AD80-32F0-E0EE0AEE63B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72273" y="4810988"/>
            <a:ext cx="265176" cy="265176"/>
          </a:xfrm>
          <a:prstGeom prst="rect">
            <a:avLst/>
          </a:prstGeom>
        </p:spPr>
      </p:pic>
    </p:spTree>
    <p:extLst>
      <p:ext uri="{BB962C8B-B14F-4D97-AF65-F5344CB8AC3E}">
        <p14:creationId xmlns:p14="http://schemas.microsoft.com/office/powerpoint/2010/main" val="2593489467"/>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447</Words>
  <Application>Microsoft Office PowerPoint</Application>
  <PresentationFormat>Widescreen</PresentationFormat>
  <Paragraphs>30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Accelerate creation of marketing 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2025-10-26T02:13:36Z</dcterms:created>
  <dcterms:modified xsi:type="dcterms:W3CDTF">2025-10-26T04:09:46Z</dcterms:modified>
</cp:coreProperties>
</file>