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1474835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8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525780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12" Type="http://schemas.openxmlformats.org/officeDocument/2006/relationships/image" Target="../media/image16.png"/><Relationship Id="rId2" Type="http://schemas.openxmlformats.org/officeDocument/2006/relationships/hyperlink" Target="https://support.microsoft.com/topic/get-started-with-researcher-in-microsoft-365-copilot-e63ab760-f3de-4c47-ae87-dad601b0e9c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5.sv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FD1F8-C404-857D-EB62-A9FE49B3E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 Placeholder 157">
            <a:extLst>
              <a:ext uri="{FF2B5EF4-FFF2-40B4-BE49-F238E27FC236}">
                <a16:creationId xmlns:a16="http://schemas.microsoft.com/office/drawing/2014/main" id="{5185BA17-4570-CC67-7594-B5BBD5C0C67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67505" y="1017159"/>
            <a:ext cx="2431246" cy="1131079"/>
          </a:xfrm>
        </p:spPr>
        <p:txBody>
          <a:bodyPr/>
          <a:lstStyle/>
          <a:p>
            <a:r>
              <a:rPr lang="en-US" dirty="0"/>
              <a:t>Empower clinical researchers and healthcare providers to accelerate evidence-based research, streamline collaboration, and unlock actionable insights from complex datasets—without advanced data science skills.</a:t>
            </a:r>
          </a:p>
        </p:txBody>
      </p:sp>
      <p:sp>
        <p:nvSpPr>
          <p:cNvPr id="70" name="Title 69">
            <a:extLst>
              <a:ext uri="{FF2B5EF4-FFF2-40B4-BE49-F238E27FC236}">
                <a16:creationId xmlns:a16="http://schemas.microsoft.com/office/drawing/2014/main" id="{2670C529-59EE-94D7-3D3C-060BD13E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74" y="429826"/>
            <a:ext cx="3994781" cy="276999"/>
          </a:xfrm>
        </p:spPr>
        <p:txBody>
          <a:bodyPr/>
          <a:lstStyle/>
          <a:p>
            <a:r>
              <a:rPr lang="en-US" dirty="0"/>
              <a:t>Accelerate clinical research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CE6094E8-579A-0794-BA19-F161D0F31A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 dirty="0"/>
              <a:t>Build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C3EAD51C-7FF5-4392-63D6-F91BBACCE4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 dirty="0"/>
              <a:t>Microsoft 365 Copilot and Copilot Studio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000D2688-C85B-9803-560C-4C1B5FEFC76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7" y="414437"/>
            <a:ext cx="2032003" cy="307777"/>
          </a:xfrm>
        </p:spPr>
        <p:txBody>
          <a:bodyPr/>
          <a:lstStyle/>
          <a:p>
            <a:r>
              <a:rPr lang="en-US" dirty="0"/>
              <a:t>Health Provider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AAD01F94-9162-C403-CB36-A70911DA02B7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Save time creating research documents </a:t>
            </a:r>
            <a:r>
              <a:rPr lang="en-US" noProof="0" dirty="0"/>
              <a:t>with detailed reports that provide insights and comparisons across complex documents.</a:t>
            </a:r>
          </a:p>
          <a:p>
            <a:endParaRPr lang="en-US" dirty="0"/>
          </a:p>
          <a:p>
            <a:r>
              <a:rPr lang="en-US" u="sng" dirty="0">
                <a:hlinkClick r:id="rId2"/>
              </a:rPr>
              <a:t>Get started with Researcher</a:t>
            </a:r>
            <a:endParaRPr lang="en-US" dirty="0"/>
          </a:p>
          <a:p>
            <a:endParaRPr lang="en-US" noProof="0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CF48C7D0-D1C4-CA43-BE76-E766E04462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 dirty="0"/>
              <a:t>Preclinical research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423572BC-7183-060E-26D8-D39689B23F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938" y="1438275"/>
            <a:ext cx="2571750" cy="831297"/>
          </a:xfrm>
        </p:spPr>
        <p:txBody>
          <a:bodyPr/>
          <a:lstStyle/>
          <a:p>
            <a:r>
              <a:rPr lang="en-US" noProof="0" dirty="0"/>
              <a:t>Using the Researcher agent, a clinician can automatically summarize recent publications, clinical trial updates, and internal research memos into a structured report to bring the team up to speed.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3A60F7BD-7155-6F10-F292-B22CA30B3D3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dirty="0"/>
              <a:t>Collaborative protocol design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B46CB451-572D-835B-5615-79F94E475C3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7425" y="1438275"/>
            <a:ext cx="2571750" cy="627063"/>
          </a:xfrm>
        </p:spPr>
        <p:txBody>
          <a:bodyPr/>
          <a:lstStyle/>
          <a:p>
            <a:r>
              <a:rPr lang="en-US" noProof="0" dirty="0"/>
              <a:t>Use Copilot in Word to generate drafts for the study protocol from a template and the preclinical research reports. The clinicians can prompt Copilot to add content and make updates as required.</a:t>
            </a:r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B2AD5968-020E-0A34-8A00-0321940A826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>
                <a:latin typeface="+mj-lt"/>
              </a:rPr>
              <a:t>Quickly generate </a:t>
            </a:r>
            <a:r>
              <a:rPr lang="en-US" dirty="0"/>
              <a:t>clear questions and instructions.</a:t>
            </a: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E55F7C39-4379-A9BD-DE4B-B6A09FC619B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 dirty="0"/>
              <a:t>Generate checklists and questionnaires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64FA0172-BC7E-B4B6-E6C4-8AA538BA1CB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325" y="1438275"/>
            <a:ext cx="2571750" cy="627063"/>
          </a:xfrm>
        </p:spPr>
        <p:txBody>
          <a:bodyPr/>
          <a:lstStyle/>
          <a:p>
            <a:r>
              <a:rPr lang="en-US" dirty="0"/>
              <a:t>Use Copilot to generate checklists and questionnaires to be used during the study. Copilot can help refine steps and questions to ensure clarity.</a:t>
            </a:r>
            <a:endParaRPr lang="en-US" noProof="0" dirty="0"/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AB2ED218-532F-08B6-43EA-CE287B8E5F99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>
                <a:latin typeface="+mj-lt"/>
              </a:rPr>
              <a:t>Speeds up protocol development </a:t>
            </a:r>
            <a:r>
              <a:rPr lang="en-US" dirty="0"/>
              <a:t>and ensures regulatory alignment. </a:t>
            </a:r>
            <a:endParaRPr lang="en-US" noProof="0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FC021B78-E9DF-254B-8A5E-78742DF5E74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>
                <a:latin typeface="+mj-lt"/>
              </a:rPr>
              <a:t>Improve report quality </a:t>
            </a:r>
            <a:r>
              <a:rPr lang="en-US" noProof="0" dirty="0"/>
              <a:t>to speed approvals and get better insights.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82E33D89-D85E-7D5A-2AB3-79449EDF48B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648159"/>
            <a:ext cx="2572262" cy="307777"/>
          </a:xfrm>
        </p:spPr>
        <p:txBody>
          <a:bodyPr/>
          <a:lstStyle/>
          <a:p>
            <a:r>
              <a:rPr lang="en-US" dirty="0"/>
              <a:t>Prepare close out reports and documentation</a:t>
            </a:r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65184E58-BCC9-0B6E-A2A0-E3D724B67D5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938" y="4051300"/>
            <a:ext cx="2571750" cy="627063"/>
          </a:xfrm>
        </p:spPr>
        <p:txBody>
          <a:bodyPr/>
          <a:lstStyle/>
          <a:p>
            <a:r>
              <a:rPr lang="en-US" noProof="0" dirty="0"/>
              <a:t>Use Copilot to prepare the final regulatory documentation using templates in Word. </a:t>
            </a:r>
            <a:r>
              <a:rPr lang="en-US" dirty="0"/>
              <a:t>Prepare the internal close out reports in Word using Researcher to combine insights across documents.</a:t>
            </a:r>
            <a:endParaRPr lang="en-US" noProof="0" dirty="0"/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AE057234-A329-E634-F39D-A7B449E22CE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 dirty="0"/>
              <a:t>Data analysis and visualization</a:t>
            </a:r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6045E747-4CEB-B8B9-C78E-31F68E9E5A3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7424" y="4051300"/>
            <a:ext cx="2665095" cy="627063"/>
          </a:xfrm>
        </p:spPr>
        <p:txBody>
          <a:bodyPr/>
          <a:lstStyle/>
          <a:p>
            <a:r>
              <a:rPr lang="en-US" dirty="0"/>
              <a:t>Next the team analyzes patient datasets, trial results, and biomarker correlations using a custom agent to generate deep model-driven hypotheses and insights.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FA90D705-920C-DE80-3710-151202E20545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Copilot can help everyone get their message out </a:t>
            </a:r>
            <a:r>
              <a:rPr lang="en-US" dirty="0"/>
              <a:t>with clear language and then check against compliance standards.</a:t>
            </a:r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40CF8D6A-9BDB-C3B9-D8BE-B94241BA004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 noProof="0" dirty="0"/>
              <a:t>Create recruitment materials</a:t>
            </a: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0F3F42B3-D3AF-6160-1125-AB66E53197A9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325" y="4051300"/>
            <a:ext cx="2571750" cy="627063"/>
          </a:xfrm>
        </p:spPr>
        <p:txBody>
          <a:bodyPr/>
          <a:lstStyle/>
          <a:p>
            <a:r>
              <a:rPr lang="en-US" noProof="0" dirty="0"/>
              <a:t>Use Copilot to help generate recruitment materials with compelling descriptions and images.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0BFCF8C7-BA2A-4D4A-3F0D-1987A07B242D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</p:spPr>
        <p:txBody>
          <a:bodyPr/>
          <a:lstStyle/>
          <a:p>
            <a:r>
              <a:rPr lang="en-US" dirty="0"/>
              <a:t>Benefit: </a:t>
            </a:r>
            <a:r>
              <a:rPr lang="en-US" dirty="0">
                <a:latin typeface="+mj-lt"/>
              </a:rPr>
              <a:t>Accelerate data-driven hypothesis </a:t>
            </a:r>
            <a:r>
              <a:rPr lang="en-US" dirty="0"/>
              <a:t>generation with custom ML models and visualizations.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5135C-7F28-15E6-C881-08223FB508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603345" y="2275127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Researcher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EBB21E0-0A05-C4E8-5759-1550A2994A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73998" y="2096008"/>
            <a:ext cx="1830524" cy="5121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</a:p>
        </p:txBody>
      </p:sp>
      <p:sp>
        <p:nvSpPr>
          <p:cNvPr id="73" name="Text Placeholder 15">
            <a:extLst>
              <a:ext uri="{FF2B5EF4-FFF2-40B4-BE49-F238E27FC236}">
                <a16:creationId xmlns:a16="http://schemas.microsoft.com/office/drawing/2014/main" id="{44C12008-1341-3FFF-1F10-544E5D43CD8A}"/>
              </a:ext>
            </a:extLst>
          </p:cNvPr>
          <p:cNvSpPr txBox="1">
            <a:spLocks/>
          </p:cNvSpPr>
          <p:nvPr/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0" tIns="36576" rIns="0" bIns="36576" rtlCol="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KPIs impacted</a:t>
            </a:r>
          </a:p>
        </p:txBody>
      </p:sp>
      <p:sp>
        <p:nvSpPr>
          <p:cNvPr id="74" name="Text Placeholder 14">
            <a:extLst>
              <a:ext uri="{FF2B5EF4-FFF2-40B4-BE49-F238E27FC236}">
                <a16:creationId xmlns:a16="http://schemas.microsoft.com/office/drawing/2014/main" id="{2FCD359A-DA4D-C8FC-B208-731DD2B94426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dirty="0"/>
              <a:t>Value benefit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273E4F0-0039-72C7-4D3A-DB18C7D74C4F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80" name="Rectangle: Rounded Corners 6">
              <a:extLst>
                <a:ext uri="{FF2B5EF4-FFF2-40B4-BE49-F238E27FC236}">
                  <a16:creationId xmlns:a16="http://schemas.microsoft.com/office/drawing/2014/main" id="{6C7D39B7-D78B-0BF1-8DD6-8B8F974AF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634CF1F4-85C1-7F36-E94F-C1C13640C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FC06DBA-DF71-8DCA-F6A5-7804E777BB90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48"/>
            <a:chExt cx="1771605" cy="219456"/>
          </a:xfrm>
        </p:grpSpPr>
        <p:sp>
          <p:nvSpPr>
            <p:cNvPr id="111" name="Rectangle: Rounded Corners 6">
              <a:extLst>
                <a:ext uri="{FF2B5EF4-FFF2-40B4-BE49-F238E27FC236}">
                  <a16:creationId xmlns:a16="http://schemas.microsoft.com/office/drawing/2014/main" id="{399190FA-213A-AE68-5D0A-29A994033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Time to market</a:t>
              </a:r>
            </a:p>
          </p:txBody>
        </p:sp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C02B5374-23A1-11FE-A3B0-5BFFE44A3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B496F8-E21E-5DBC-7F9A-94F96680B6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403447" y="2275127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3" name="Picture 50" descr="A rainbow colored logo on a black background&#10;&#10;AI-generated content may be incorrect.">
            <a:hlinkClick r:id="rId7"/>
            <a:extLst>
              <a:ext uri="{FF2B5EF4-FFF2-40B4-BE49-F238E27FC236}">
                <a16:creationId xmlns:a16="http://schemas.microsoft.com/office/drawing/2014/main" id="{CC4CA330-98D3-44D7-1876-CA4ED6F06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4844" y="2230884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AF7EA4-EE5D-7497-5C53-6B9D9AA1E9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403447" y="4971990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0" descr="A rainbow colored logo on a black background&#10;&#10;AI-generated content may be incorrect.">
            <a:hlinkClick r:id="rId7"/>
            <a:extLst>
              <a:ext uri="{FF2B5EF4-FFF2-40B4-BE49-F238E27FC236}">
                <a16:creationId xmlns:a16="http://schemas.microsoft.com/office/drawing/2014/main" id="{3AF8563B-5160-15E7-AA30-836DFC840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4844" y="4927747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A5D70E-4525-E92A-9E4E-D4AB31A9CF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516655" y="4918129"/>
            <a:ext cx="2021715" cy="2616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Data hypothesis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patient datasets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1042D-12AC-36DE-276A-1872381209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53551" y="4792871"/>
            <a:ext cx="1830524" cy="5121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F9BD42-E2DE-1405-1F7B-6D4D0D4955D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682" y="2219483"/>
            <a:ext cx="265176" cy="265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45B8D6-E5D4-82E3-656E-1A85E996E6F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938" y="4916346"/>
            <a:ext cx="265176" cy="265176"/>
          </a:xfrm>
          <a:prstGeom prst="rect">
            <a:avLst/>
          </a:prstGeom>
        </p:spPr>
      </p:pic>
      <p:pic>
        <p:nvPicPr>
          <p:cNvPr id="14" name="Graphic 13" descr="Copilot for Sales logo">
            <a:extLst>
              <a:ext uri="{FF2B5EF4-FFF2-40B4-BE49-F238E27FC236}">
                <a16:creationId xmlns:a16="http://schemas.microsoft.com/office/drawing/2014/main" id="{811C0BA8-234B-D168-164C-74AD6A0FE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67425" y="4916372"/>
            <a:ext cx="265126" cy="265124"/>
          </a:xfrm>
          <a:prstGeom prst="rect">
            <a:avLst/>
          </a:prstGeom>
        </p:spPr>
      </p:pic>
      <p:pic>
        <p:nvPicPr>
          <p:cNvPr id="54" name="Picture 53" descr="Sales scenario: Create an unsolicited proposal (Copilot Scenario Library) – Microsoft Adoption">
            <a:extLst>
              <a:ext uri="{FF2B5EF4-FFF2-40B4-BE49-F238E27FC236}">
                <a16:creationId xmlns:a16="http://schemas.microsoft.com/office/drawing/2014/main" id="{FFA9F367-4621-F8B8-7233-2DF9DC64DD1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988" y="2219483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680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338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Accelerate clinical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2025-10-26T04:06:23Z</dcterms:modified>
</cp:coreProperties>
</file>