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51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1CEF-BBCC-423A-A43D-FD3B80DE7527}" v="243" dt="2025-10-26T00:57:5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026" y="2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2541168"/>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42525780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support.microsoft.com/topic/get-started-with-researcher-in-microsoft-365-copilot-e63ab760-f3de-4c47-ae87-dad601b0e9c4" TargetMode="External"/><Relationship Id="rId2" Type="http://schemas.openxmlformats.org/officeDocument/2006/relationships/hyperlink" Target="https://learn.microsoft.com/copilot/microsoft-365/employee-self-service/overview" TargetMode="Externa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 Placeholder 194">
            <a:extLst>
              <a:ext uri="{FF2B5EF4-FFF2-40B4-BE49-F238E27FC236}">
                <a16:creationId xmlns:a16="http://schemas.microsoft.com/office/drawing/2014/main" id="{9C3829A0-F654-3FEF-77E3-0F3788D89ABA}"/>
              </a:ext>
            </a:extLst>
          </p:cNvPr>
          <p:cNvSpPr>
            <a:spLocks noGrp="1"/>
          </p:cNvSpPr>
          <p:nvPr>
            <p:ph type="body" sz="quarter" idx="32"/>
          </p:nvPr>
        </p:nvSpPr>
        <p:spPr>
          <a:xfrm>
            <a:off x="311388" y="1026303"/>
            <a:ext cx="2431246" cy="1131079"/>
          </a:xfrm>
        </p:spPr>
        <p:txBody>
          <a:bodyPr/>
          <a:lstStyle/>
          <a:p>
            <a:r>
              <a:rPr lang="en-US" dirty="0"/>
              <a:t>Using the employee self-service agent, HR organizations can reduce costs and improve service by making employee benefit information easy to access.</a:t>
            </a:r>
          </a:p>
          <a:p>
            <a:endParaRPr lang="en-US" dirty="0"/>
          </a:p>
          <a:p>
            <a:r>
              <a:rPr lang="en-US" dirty="0"/>
              <a:t>Implementation information: </a:t>
            </a:r>
            <a:r>
              <a:rPr lang="en-US" dirty="0">
                <a:hlinkClick r:id="rId2"/>
              </a:rPr>
              <a:t>Employee self-service agent</a:t>
            </a:r>
            <a:endParaRPr lang="en-US" dirty="0"/>
          </a:p>
          <a:p>
            <a:endParaRPr lang="en-US" dirty="0"/>
          </a:p>
          <a:p>
            <a:endParaRPr lang="en-US" noProof="0" dirty="0"/>
          </a:p>
        </p:txBody>
      </p:sp>
      <p:sp>
        <p:nvSpPr>
          <p:cNvPr id="95" name="Text Placeholder 94">
            <a:extLst>
              <a:ext uri="{FF2B5EF4-FFF2-40B4-BE49-F238E27FC236}">
                <a16:creationId xmlns:a16="http://schemas.microsoft.com/office/drawing/2014/main" id="{C7DD7F2E-182E-ADA1-BB27-7EC3490DFF71}"/>
              </a:ext>
            </a:extLst>
          </p:cNvPr>
          <p:cNvSpPr>
            <a:spLocks noGrp="1"/>
          </p:cNvSpPr>
          <p:nvPr>
            <p:ph type="body" sz="quarter" idx="33"/>
          </p:nvPr>
        </p:nvSpPr>
        <p:spPr>
          <a:xfrm>
            <a:off x="304796" y="413987"/>
            <a:ext cx="2057403" cy="307777"/>
          </a:xfrm>
        </p:spPr>
        <p:txBody>
          <a:bodyPr/>
          <a:lstStyle/>
          <a:p>
            <a:r>
              <a:rPr lang="en-US" noProof="0" dirty="0"/>
              <a:t>HR</a:t>
            </a:r>
          </a:p>
        </p:txBody>
      </p:sp>
      <p:sp>
        <p:nvSpPr>
          <p:cNvPr id="93" name="Text Placeholder 92">
            <a:extLst>
              <a:ext uri="{FF2B5EF4-FFF2-40B4-BE49-F238E27FC236}">
                <a16:creationId xmlns:a16="http://schemas.microsoft.com/office/drawing/2014/main" id="{28C162A8-6360-8E76-CC73-A36E6B61372E}"/>
              </a:ext>
            </a:extLst>
          </p:cNvPr>
          <p:cNvSpPr>
            <a:spLocks noGrp="1"/>
          </p:cNvSpPr>
          <p:nvPr>
            <p:ph type="body" sz="quarter" idx="30"/>
          </p:nvPr>
        </p:nvSpPr>
        <p:spPr>
          <a:xfrm>
            <a:off x="10430351" y="521099"/>
            <a:ext cx="1456966" cy="175614"/>
          </a:xfrm>
        </p:spPr>
        <p:txBody>
          <a:bodyPr/>
          <a:lstStyle/>
          <a:p>
            <a:r>
              <a:rPr lang="en-US" noProof="0" dirty="0"/>
              <a:t>Extend</a:t>
            </a:r>
          </a:p>
        </p:txBody>
      </p:sp>
      <p:sp>
        <p:nvSpPr>
          <p:cNvPr id="91" name="Text Placeholder 90">
            <a:extLst>
              <a:ext uri="{FF2B5EF4-FFF2-40B4-BE49-F238E27FC236}">
                <a16:creationId xmlns:a16="http://schemas.microsoft.com/office/drawing/2014/main" id="{DD4E034F-5B71-D805-EDDF-3B5641556F8C}"/>
              </a:ext>
            </a:extLst>
          </p:cNvPr>
          <p:cNvSpPr>
            <a:spLocks noGrp="1"/>
          </p:cNvSpPr>
          <p:nvPr>
            <p:ph type="body" sz="quarter" idx="17"/>
          </p:nvPr>
        </p:nvSpPr>
        <p:spPr>
          <a:xfrm>
            <a:off x="7149557" y="521100"/>
            <a:ext cx="2969488" cy="169277"/>
          </a:xfrm>
        </p:spPr>
        <p:txBody>
          <a:bodyPr/>
          <a:lstStyle/>
          <a:p>
            <a:r>
              <a:rPr lang="en-US" noProof="0" dirty="0"/>
              <a:t>Microsoft 365 Copilot and Copilot Studio</a:t>
            </a:r>
          </a:p>
        </p:txBody>
      </p:sp>
      <p:sp>
        <p:nvSpPr>
          <p:cNvPr id="89" name="Title 88">
            <a:extLst>
              <a:ext uri="{FF2B5EF4-FFF2-40B4-BE49-F238E27FC236}">
                <a16:creationId xmlns:a16="http://schemas.microsoft.com/office/drawing/2014/main" id="{7E017299-A4A1-9BD9-4FF7-D9B789A0D128}"/>
              </a:ext>
            </a:extLst>
          </p:cNvPr>
          <p:cNvSpPr>
            <a:spLocks noGrp="1"/>
          </p:cNvSpPr>
          <p:nvPr>
            <p:ph type="title"/>
          </p:nvPr>
        </p:nvSpPr>
        <p:spPr>
          <a:xfrm>
            <a:off x="2492556" y="429376"/>
            <a:ext cx="4144817" cy="276999"/>
          </a:xfrm>
        </p:spPr>
        <p:txBody>
          <a:bodyPr/>
          <a:lstStyle/>
          <a:p>
            <a:r>
              <a:rPr lang="en-US" dirty="0"/>
              <a:t>Simplify job transitions</a:t>
            </a:r>
            <a:endParaRPr lang="en-US" noProof="0" dirty="0"/>
          </a:p>
        </p:txBody>
      </p:sp>
      <p:sp>
        <p:nvSpPr>
          <p:cNvPr id="90" name="Text Placeholder 89">
            <a:extLst>
              <a:ext uri="{FF2B5EF4-FFF2-40B4-BE49-F238E27FC236}">
                <a16:creationId xmlns:a16="http://schemas.microsoft.com/office/drawing/2014/main" id="{BB9F1202-5517-FAC6-7546-1E597D563DD7}"/>
              </a:ext>
            </a:extLst>
          </p:cNvPr>
          <p:cNvSpPr>
            <a:spLocks noGrp="1"/>
          </p:cNvSpPr>
          <p:nvPr>
            <p:ph type="body" sz="quarter" idx="11"/>
          </p:nvPr>
        </p:nvSpPr>
        <p:spPr>
          <a:xfrm>
            <a:off x="3182890" y="1112478"/>
            <a:ext cx="2572262" cy="153888"/>
          </a:xfrm>
        </p:spPr>
        <p:txBody>
          <a:bodyPr/>
          <a:lstStyle/>
          <a:p>
            <a:r>
              <a:rPr lang="en-US" dirty="0"/>
              <a:t>Answer policy questions</a:t>
            </a:r>
          </a:p>
        </p:txBody>
      </p:sp>
      <p:sp>
        <p:nvSpPr>
          <p:cNvPr id="92" name="Text Placeholder 91">
            <a:extLst>
              <a:ext uri="{FF2B5EF4-FFF2-40B4-BE49-F238E27FC236}">
                <a16:creationId xmlns:a16="http://schemas.microsoft.com/office/drawing/2014/main" id="{B71AA885-9BEB-1E93-F8D1-9F39B80E3944}"/>
              </a:ext>
            </a:extLst>
          </p:cNvPr>
          <p:cNvSpPr>
            <a:spLocks noGrp="1"/>
          </p:cNvSpPr>
          <p:nvPr>
            <p:ph type="body" sz="quarter" idx="18"/>
          </p:nvPr>
        </p:nvSpPr>
        <p:spPr>
          <a:xfrm>
            <a:off x="3182938" y="1438275"/>
            <a:ext cx="2571750" cy="627063"/>
          </a:xfrm>
        </p:spPr>
        <p:txBody>
          <a:bodyPr/>
          <a:lstStyle/>
          <a:p>
            <a:r>
              <a:rPr lang="en-US" dirty="0"/>
              <a:t>An employee is getting a promotion that requires a move to a new city. The employee asks the Employee Self-Service agent for information about the relocation policy. The agent delivers answers from trusted company resources.</a:t>
            </a:r>
          </a:p>
          <a:p>
            <a:r>
              <a:rPr lang="en-US" noProof="0" dirty="0"/>
              <a:t> </a:t>
            </a:r>
          </a:p>
          <a:p>
            <a:endParaRPr lang="en-US" noProof="0" dirty="0"/>
          </a:p>
        </p:txBody>
      </p:sp>
      <p:sp>
        <p:nvSpPr>
          <p:cNvPr id="97" name="Text Placeholder 96">
            <a:extLst>
              <a:ext uri="{FF2B5EF4-FFF2-40B4-BE49-F238E27FC236}">
                <a16:creationId xmlns:a16="http://schemas.microsoft.com/office/drawing/2014/main" id="{AD06E588-4609-312B-A1D2-0705CB5DF023}"/>
              </a:ext>
            </a:extLst>
          </p:cNvPr>
          <p:cNvSpPr>
            <a:spLocks noGrp="1"/>
          </p:cNvSpPr>
          <p:nvPr>
            <p:ph type="body" sz="quarter" idx="42"/>
          </p:nvPr>
        </p:nvSpPr>
        <p:spPr>
          <a:xfrm>
            <a:off x="6066682" y="1112478"/>
            <a:ext cx="2572262" cy="153888"/>
          </a:xfrm>
        </p:spPr>
        <p:txBody>
          <a:bodyPr/>
          <a:lstStyle/>
          <a:p>
            <a:r>
              <a:rPr lang="en-US" noProof="0" dirty="0"/>
              <a:t>Learn about your team’s skills</a:t>
            </a:r>
          </a:p>
        </p:txBody>
      </p:sp>
      <p:sp>
        <p:nvSpPr>
          <p:cNvPr id="98" name="Text Placeholder 97">
            <a:extLst>
              <a:ext uri="{FF2B5EF4-FFF2-40B4-BE49-F238E27FC236}">
                <a16:creationId xmlns:a16="http://schemas.microsoft.com/office/drawing/2014/main" id="{A22FB83E-BEE0-1625-7DDD-977FE91AA3F4}"/>
              </a:ext>
            </a:extLst>
          </p:cNvPr>
          <p:cNvSpPr>
            <a:spLocks noGrp="1"/>
          </p:cNvSpPr>
          <p:nvPr>
            <p:ph type="body" sz="quarter" idx="43"/>
          </p:nvPr>
        </p:nvSpPr>
        <p:spPr>
          <a:xfrm>
            <a:off x="6066682" y="1438715"/>
            <a:ext cx="2572262" cy="626701"/>
          </a:xfrm>
        </p:spPr>
        <p:txBody>
          <a:bodyPr/>
          <a:lstStyle/>
          <a:p>
            <a:r>
              <a:rPr lang="en-US" noProof="0" dirty="0"/>
              <a:t>The employee wants to learn about </a:t>
            </a:r>
            <a:r>
              <a:rPr lang="en-US" dirty="0"/>
              <a:t>their</a:t>
            </a:r>
            <a:r>
              <a:rPr lang="en-US" noProof="0" dirty="0"/>
              <a:t> new team members and asks People agent.</a:t>
            </a:r>
          </a:p>
        </p:txBody>
      </p:sp>
      <p:sp>
        <p:nvSpPr>
          <p:cNvPr id="100" name="Text Placeholder 99">
            <a:extLst>
              <a:ext uri="{FF2B5EF4-FFF2-40B4-BE49-F238E27FC236}">
                <a16:creationId xmlns:a16="http://schemas.microsoft.com/office/drawing/2014/main" id="{A4C06FDA-E5FA-0046-DEF1-3686445EF835}"/>
              </a:ext>
            </a:extLst>
          </p:cNvPr>
          <p:cNvSpPr>
            <a:spLocks noGrp="1"/>
          </p:cNvSpPr>
          <p:nvPr>
            <p:ph type="body" sz="quarter" idx="45"/>
          </p:nvPr>
        </p:nvSpPr>
        <p:spPr>
          <a:xfrm>
            <a:off x="8950475" y="1112478"/>
            <a:ext cx="2572262" cy="153888"/>
          </a:xfrm>
        </p:spPr>
        <p:txBody>
          <a:bodyPr/>
          <a:lstStyle/>
          <a:p>
            <a:r>
              <a:rPr lang="en-US" noProof="0" dirty="0"/>
              <a:t>Get to know your team</a:t>
            </a:r>
          </a:p>
        </p:txBody>
      </p:sp>
      <p:sp>
        <p:nvSpPr>
          <p:cNvPr id="101" name="Text Placeholder 100">
            <a:extLst>
              <a:ext uri="{FF2B5EF4-FFF2-40B4-BE49-F238E27FC236}">
                <a16:creationId xmlns:a16="http://schemas.microsoft.com/office/drawing/2014/main" id="{09FCFA1C-9F8D-C436-E4DC-29FDC71F53BE}"/>
              </a:ext>
            </a:extLst>
          </p:cNvPr>
          <p:cNvSpPr>
            <a:spLocks noGrp="1"/>
          </p:cNvSpPr>
          <p:nvPr>
            <p:ph type="body" sz="quarter" idx="46"/>
          </p:nvPr>
        </p:nvSpPr>
        <p:spPr>
          <a:xfrm>
            <a:off x="8950325" y="1438275"/>
            <a:ext cx="2571750" cy="627063"/>
          </a:xfrm>
        </p:spPr>
        <p:txBody>
          <a:bodyPr/>
          <a:lstStyle/>
          <a:p>
            <a:r>
              <a:rPr lang="en-US" noProof="0" dirty="0"/>
              <a:t>Back in the Employee Self-Service agent they ask to see a list of his team’s service anniversaries.</a:t>
            </a:r>
          </a:p>
        </p:txBody>
      </p:sp>
      <p:sp>
        <p:nvSpPr>
          <p:cNvPr id="104" name="Text Placeholder 103">
            <a:extLst>
              <a:ext uri="{FF2B5EF4-FFF2-40B4-BE49-F238E27FC236}">
                <a16:creationId xmlns:a16="http://schemas.microsoft.com/office/drawing/2014/main" id="{4D2352C1-D733-962D-4820-7A8444FF1A87}"/>
              </a:ext>
            </a:extLst>
          </p:cNvPr>
          <p:cNvSpPr>
            <a:spLocks noGrp="1"/>
          </p:cNvSpPr>
          <p:nvPr>
            <p:ph type="body" sz="quarter" idx="49"/>
          </p:nvPr>
        </p:nvSpPr>
        <p:spPr>
          <a:xfrm>
            <a:off x="3182890" y="3725103"/>
            <a:ext cx="2572262" cy="153888"/>
          </a:xfrm>
        </p:spPr>
        <p:txBody>
          <a:bodyPr/>
          <a:lstStyle/>
          <a:p>
            <a:r>
              <a:rPr lang="en-US" noProof="0" dirty="0"/>
              <a:t>Introduce yourself</a:t>
            </a:r>
          </a:p>
        </p:txBody>
      </p:sp>
      <p:sp>
        <p:nvSpPr>
          <p:cNvPr id="105" name="Text Placeholder 104">
            <a:extLst>
              <a:ext uri="{FF2B5EF4-FFF2-40B4-BE49-F238E27FC236}">
                <a16:creationId xmlns:a16="http://schemas.microsoft.com/office/drawing/2014/main" id="{53B6BDA3-F36F-C90D-B261-A3BCEEBD6DE2}"/>
              </a:ext>
            </a:extLst>
          </p:cNvPr>
          <p:cNvSpPr>
            <a:spLocks noGrp="1"/>
          </p:cNvSpPr>
          <p:nvPr>
            <p:ph type="body" sz="quarter" idx="50"/>
          </p:nvPr>
        </p:nvSpPr>
        <p:spPr>
          <a:xfrm>
            <a:off x="3182890" y="4050957"/>
            <a:ext cx="2572262" cy="626701"/>
          </a:xfrm>
        </p:spPr>
        <p:txBody>
          <a:bodyPr/>
          <a:lstStyle/>
          <a:p>
            <a:r>
              <a:rPr lang="en-US" noProof="0" dirty="0"/>
              <a:t>The employee uses Copilot to draft a quick introduction email to his new team. Copilot remembers his writing style and that he like to start emails with a quick joke.</a:t>
            </a:r>
          </a:p>
        </p:txBody>
      </p:sp>
      <p:sp>
        <p:nvSpPr>
          <p:cNvPr id="106" name="Text Placeholder 105">
            <a:extLst>
              <a:ext uri="{FF2B5EF4-FFF2-40B4-BE49-F238E27FC236}">
                <a16:creationId xmlns:a16="http://schemas.microsoft.com/office/drawing/2014/main" id="{5C4E26D7-9F34-6312-1360-2CF7A718B4D5}"/>
              </a:ext>
            </a:extLst>
          </p:cNvPr>
          <p:cNvSpPr>
            <a:spLocks noGrp="1"/>
          </p:cNvSpPr>
          <p:nvPr>
            <p:ph type="body" sz="quarter" idx="51"/>
          </p:nvPr>
        </p:nvSpPr>
        <p:spPr>
          <a:xfrm>
            <a:off x="6066682" y="3725103"/>
            <a:ext cx="2572262" cy="153888"/>
          </a:xfrm>
        </p:spPr>
        <p:txBody>
          <a:bodyPr/>
          <a:lstStyle/>
          <a:p>
            <a:r>
              <a:rPr lang="en-US" noProof="0" dirty="0"/>
              <a:t>Update home address and phone number</a:t>
            </a:r>
          </a:p>
        </p:txBody>
      </p:sp>
      <p:sp>
        <p:nvSpPr>
          <p:cNvPr id="107" name="Text Placeholder 106">
            <a:extLst>
              <a:ext uri="{FF2B5EF4-FFF2-40B4-BE49-F238E27FC236}">
                <a16:creationId xmlns:a16="http://schemas.microsoft.com/office/drawing/2014/main" id="{EAD1B491-742B-BC8C-284B-9D4CC795520D}"/>
              </a:ext>
            </a:extLst>
          </p:cNvPr>
          <p:cNvSpPr>
            <a:spLocks noGrp="1"/>
          </p:cNvSpPr>
          <p:nvPr>
            <p:ph type="body" sz="quarter" idx="52"/>
          </p:nvPr>
        </p:nvSpPr>
        <p:spPr>
          <a:xfrm>
            <a:off x="6066682" y="4050957"/>
            <a:ext cx="2572262" cy="626701"/>
          </a:xfrm>
        </p:spPr>
        <p:txBody>
          <a:bodyPr/>
          <a:lstStyle/>
          <a:p>
            <a:r>
              <a:rPr lang="en-US" noProof="0" dirty="0"/>
              <a:t>After finding a new house the employees uses the Self-Service agent to update his information in the HR system. The Employee self-service agent connects to the HR system agent and completes the process.</a:t>
            </a:r>
          </a:p>
        </p:txBody>
      </p:sp>
      <p:sp>
        <p:nvSpPr>
          <p:cNvPr id="109" name="Text Placeholder 108">
            <a:extLst>
              <a:ext uri="{FF2B5EF4-FFF2-40B4-BE49-F238E27FC236}">
                <a16:creationId xmlns:a16="http://schemas.microsoft.com/office/drawing/2014/main" id="{D1AFC11B-EBF3-BBEC-D326-D3A1DBB8E262}"/>
              </a:ext>
            </a:extLst>
          </p:cNvPr>
          <p:cNvSpPr>
            <a:spLocks noGrp="1"/>
          </p:cNvSpPr>
          <p:nvPr>
            <p:ph type="body" sz="quarter" idx="54"/>
          </p:nvPr>
        </p:nvSpPr>
        <p:spPr>
          <a:xfrm>
            <a:off x="8950475" y="3725103"/>
            <a:ext cx="2572262" cy="153888"/>
          </a:xfrm>
        </p:spPr>
        <p:txBody>
          <a:bodyPr/>
          <a:lstStyle/>
          <a:p>
            <a:r>
              <a:rPr lang="en-US" noProof="0" dirty="0"/>
              <a:t>Research the new area</a:t>
            </a:r>
          </a:p>
        </p:txBody>
      </p:sp>
      <p:sp>
        <p:nvSpPr>
          <p:cNvPr id="110" name="Text Placeholder 109">
            <a:extLst>
              <a:ext uri="{FF2B5EF4-FFF2-40B4-BE49-F238E27FC236}">
                <a16:creationId xmlns:a16="http://schemas.microsoft.com/office/drawing/2014/main" id="{4B0F3575-9CA0-04F1-D49A-0429018370B0}"/>
              </a:ext>
            </a:extLst>
          </p:cNvPr>
          <p:cNvSpPr>
            <a:spLocks noGrp="1"/>
          </p:cNvSpPr>
          <p:nvPr>
            <p:ph type="body" sz="quarter" idx="55"/>
          </p:nvPr>
        </p:nvSpPr>
        <p:spPr>
          <a:xfrm>
            <a:off x="8950475" y="4050957"/>
            <a:ext cx="2572262" cy="626701"/>
          </a:xfrm>
        </p:spPr>
        <p:txBody>
          <a:bodyPr/>
          <a:lstStyle/>
          <a:p>
            <a:r>
              <a:rPr lang="en-US" noProof="0" dirty="0"/>
              <a:t>The employee uses Researcher to learn more about the school systems in his new city to help determine where to live.</a:t>
            </a:r>
            <a:r>
              <a:rPr lang="en-US" dirty="0"/>
              <a:t> He chooses to use only web sources for the query.</a:t>
            </a:r>
            <a:endParaRPr lang="en-US" noProof="0" dirty="0"/>
          </a:p>
          <a:p>
            <a:endParaRPr lang="en-US" noProof="0" dirty="0"/>
          </a:p>
        </p:txBody>
      </p:sp>
      <p:sp>
        <p:nvSpPr>
          <p:cNvPr id="112" name="Text Placeholder 111">
            <a:extLst>
              <a:ext uri="{FF2B5EF4-FFF2-40B4-BE49-F238E27FC236}">
                <a16:creationId xmlns:a16="http://schemas.microsoft.com/office/drawing/2014/main" id="{87D438D7-7DF9-9ADF-51F7-1918B6390B74}"/>
              </a:ext>
            </a:extLst>
          </p:cNvPr>
          <p:cNvSpPr>
            <a:spLocks noGrp="1"/>
          </p:cNvSpPr>
          <p:nvPr>
            <p:ph type="body" sz="quarter" idx="64"/>
          </p:nvPr>
        </p:nvSpPr>
        <p:spPr>
          <a:xfrm>
            <a:off x="320721" y="4709762"/>
            <a:ext cx="1131651" cy="219456"/>
          </a:xfrm>
        </p:spPr>
        <p:txBody>
          <a:bodyPr/>
          <a:lstStyle/>
          <a:p>
            <a:pPr lvl="0"/>
            <a:r>
              <a:rPr lang="en-US" noProof="0" dirty="0"/>
              <a:t>Value benefit</a:t>
            </a:r>
          </a:p>
        </p:txBody>
      </p:sp>
      <p:sp>
        <p:nvSpPr>
          <p:cNvPr id="113" name="Text Placeholder 112">
            <a:extLst>
              <a:ext uri="{FF2B5EF4-FFF2-40B4-BE49-F238E27FC236}">
                <a16:creationId xmlns:a16="http://schemas.microsoft.com/office/drawing/2014/main" id="{EF0CF062-6A5D-DE9E-321D-4C575ED8D9C3}"/>
              </a:ext>
            </a:extLst>
          </p:cNvPr>
          <p:cNvSpPr>
            <a:spLocks noGrp="1"/>
          </p:cNvSpPr>
          <p:nvPr>
            <p:ph type="body" sz="quarter" idx="65"/>
          </p:nvPr>
        </p:nvSpPr>
        <p:spPr>
          <a:xfrm>
            <a:off x="320721" y="3467940"/>
            <a:ext cx="1131650" cy="219456"/>
          </a:xfrm>
        </p:spPr>
        <p:txBody>
          <a:bodyPr/>
          <a:lstStyle/>
          <a:p>
            <a:r>
              <a:rPr lang="en-US" noProof="0" dirty="0"/>
              <a:t>KPIs impacted</a:t>
            </a:r>
          </a:p>
        </p:txBody>
      </p:sp>
      <p:grpSp>
        <p:nvGrpSpPr>
          <p:cNvPr id="114" name="Group 113">
            <a:extLst>
              <a:ext uri="{FF2B5EF4-FFF2-40B4-BE49-F238E27FC236}">
                <a16:creationId xmlns:a16="http://schemas.microsoft.com/office/drawing/2014/main" id="{0CC126E4-7FDA-1246-D7DE-C1C29ABAD325}"/>
              </a:ext>
            </a:extLst>
          </p:cNvPr>
          <p:cNvGrpSpPr/>
          <p:nvPr/>
        </p:nvGrpSpPr>
        <p:grpSpPr>
          <a:xfrm>
            <a:off x="320719" y="3778836"/>
            <a:ext cx="1771605" cy="216000"/>
            <a:chOff x="320719" y="4224848"/>
            <a:chExt cx="1771605" cy="219456"/>
          </a:xfrm>
        </p:grpSpPr>
        <p:sp>
          <p:nvSpPr>
            <p:cNvPr id="115" name="Rectangle: Rounded Corners 6">
              <a:extLst>
                <a:ext uri="{FF2B5EF4-FFF2-40B4-BE49-F238E27FC236}">
                  <a16:creationId xmlns:a16="http://schemas.microsoft.com/office/drawing/2014/main" id="{87F3989B-ABBD-6F20-DD50-6CC80A1EAC1C}"/>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Turnover rate</a:t>
              </a:r>
            </a:p>
          </p:txBody>
        </p:sp>
        <p:pic>
          <p:nvPicPr>
            <p:cNvPr id="116" name="Graphic 115">
              <a:extLst>
                <a:ext uri="{FF2B5EF4-FFF2-40B4-BE49-F238E27FC236}">
                  <a16:creationId xmlns:a16="http://schemas.microsoft.com/office/drawing/2014/main" id="{F8F35D47-06A7-FADF-1C67-21B7BA93D73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17" name="Group 116">
            <a:extLst>
              <a:ext uri="{FF2B5EF4-FFF2-40B4-BE49-F238E27FC236}">
                <a16:creationId xmlns:a16="http://schemas.microsoft.com/office/drawing/2014/main" id="{E029C2AD-C64A-D0E5-BDF6-EE93116D3071}"/>
              </a:ext>
            </a:extLst>
          </p:cNvPr>
          <p:cNvGrpSpPr/>
          <p:nvPr/>
        </p:nvGrpSpPr>
        <p:grpSpPr>
          <a:xfrm>
            <a:off x="320721" y="4067988"/>
            <a:ext cx="1771605" cy="216000"/>
            <a:chOff x="320721" y="4517211"/>
            <a:chExt cx="1771605" cy="216000"/>
          </a:xfrm>
        </p:grpSpPr>
        <p:sp>
          <p:nvSpPr>
            <p:cNvPr id="118" name="Rectangle: Rounded Corners 6">
              <a:extLst>
                <a:ext uri="{FF2B5EF4-FFF2-40B4-BE49-F238E27FC236}">
                  <a16:creationId xmlns:a16="http://schemas.microsoft.com/office/drawing/2014/main" id="{1B68A3F2-1200-681D-928E-EE7902C5120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Onboarding time</a:t>
              </a:r>
            </a:p>
          </p:txBody>
        </p:sp>
        <p:pic>
          <p:nvPicPr>
            <p:cNvPr id="119" name="Graphic 118">
              <a:extLst>
                <a:ext uri="{FF2B5EF4-FFF2-40B4-BE49-F238E27FC236}">
                  <a16:creationId xmlns:a16="http://schemas.microsoft.com/office/drawing/2014/main" id="{4F091D6A-32A9-9063-B6D0-D8BBACC151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20" name="Group 119">
            <a:extLst>
              <a:ext uri="{FF2B5EF4-FFF2-40B4-BE49-F238E27FC236}">
                <a16:creationId xmlns:a16="http://schemas.microsoft.com/office/drawing/2014/main" id="{66270483-63EE-E427-7EFE-D919DD6327CD}"/>
              </a:ext>
            </a:extLst>
          </p:cNvPr>
          <p:cNvGrpSpPr/>
          <p:nvPr/>
        </p:nvGrpSpPr>
        <p:grpSpPr>
          <a:xfrm>
            <a:off x="320719" y="5020658"/>
            <a:ext cx="1771607" cy="504622"/>
            <a:chOff x="320719" y="5293823"/>
            <a:chExt cx="1771607" cy="504622"/>
          </a:xfrm>
        </p:grpSpPr>
        <p:grpSp>
          <p:nvGrpSpPr>
            <p:cNvPr id="121" name="Group 120">
              <a:extLst>
                <a:ext uri="{FF2B5EF4-FFF2-40B4-BE49-F238E27FC236}">
                  <a16:creationId xmlns:a16="http://schemas.microsoft.com/office/drawing/2014/main" id="{8BBD35C4-DFC5-C408-E623-77E842A08F14}"/>
                </a:ext>
              </a:extLst>
            </p:cNvPr>
            <p:cNvGrpSpPr/>
            <p:nvPr/>
          </p:nvGrpSpPr>
          <p:grpSpPr>
            <a:xfrm>
              <a:off x="320719" y="5293823"/>
              <a:ext cx="1771605" cy="216000"/>
              <a:chOff x="320719" y="5270676"/>
              <a:chExt cx="1771605" cy="216000"/>
            </a:xfrm>
          </p:grpSpPr>
          <p:sp>
            <p:nvSpPr>
              <p:cNvPr id="125" name="Rectangle: Rounded Corners 6">
                <a:extLst>
                  <a:ext uri="{FF2B5EF4-FFF2-40B4-BE49-F238E27FC236}">
                    <a16:creationId xmlns:a16="http://schemas.microsoft.com/office/drawing/2014/main" id="{D142E747-60CB-FECE-28EC-64FBE222FEB5}"/>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26" name="Graphic 125">
                <a:extLst>
                  <a:ext uri="{FF2B5EF4-FFF2-40B4-BE49-F238E27FC236}">
                    <a16:creationId xmlns:a16="http://schemas.microsoft.com/office/drawing/2014/main" id="{638C902B-1BBE-8B58-8E86-FCD19165922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grpSp>
          <p:nvGrpSpPr>
            <p:cNvPr id="122" name="Group 121">
              <a:extLst>
                <a:ext uri="{FF2B5EF4-FFF2-40B4-BE49-F238E27FC236}">
                  <a16:creationId xmlns:a16="http://schemas.microsoft.com/office/drawing/2014/main" id="{038EA1F8-BD14-FEB6-91D5-DEC8253008C5}"/>
                </a:ext>
              </a:extLst>
            </p:cNvPr>
            <p:cNvGrpSpPr/>
            <p:nvPr/>
          </p:nvGrpSpPr>
          <p:grpSpPr>
            <a:xfrm>
              <a:off x="320721" y="5582445"/>
              <a:ext cx="1771605" cy="216000"/>
              <a:chOff x="320721" y="5582445"/>
              <a:chExt cx="1771605" cy="216000"/>
            </a:xfrm>
          </p:grpSpPr>
          <p:sp>
            <p:nvSpPr>
              <p:cNvPr id="123" name="Rectangle: Rounded Corners 122">
                <a:extLst>
                  <a:ext uri="{FF2B5EF4-FFF2-40B4-BE49-F238E27FC236}">
                    <a16:creationId xmlns:a16="http://schemas.microsoft.com/office/drawing/2014/main" id="{EA7420CC-1D16-6B27-6D8A-D127D1C11341}"/>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24" name="Graphic 123">
                <a:extLst>
                  <a:ext uri="{FF2B5EF4-FFF2-40B4-BE49-F238E27FC236}">
                    <a16:creationId xmlns:a16="http://schemas.microsoft.com/office/drawing/2014/main" id="{8B25D107-15E9-3000-2B10-86A15815E05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618445"/>
                <a:ext cx="144000" cy="144000"/>
              </a:xfrm>
              <a:prstGeom prst="rect">
                <a:avLst/>
              </a:prstGeom>
            </p:spPr>
          </p:pic>
        </p:grpSp>
      </p:grpSp>
      <p:sp>
        <p:nvSpPr>
          <p:cNvPr id="201" name="TextBox 200">
            <a:extLst>
              <a:ext uri="{FF2B5EF4-FFF2-40B4-BE49-F238E27FC236}">
                <a16:creationId xmlns:a16="http://schemas.microsoft.com/office/drawing/2014/main" id="{81A30587-7A73-C75A-E376-4C1015DD9813}"/>
              </a:ext>
              <a:ext uri="{C183D7F6-B498-43B3-948B-1728B52AA6E4}">
                <adec:decorative xmlns:adec="http://schemas.microsoft.com/office/drawing/2017/decorative" val="0"/>
              </a:ext>
            </a:extLst>
          </p:cNvPr>
          <p:cNvSpPr txBox="1"/>
          <p:nvPr/>
        </p:nvSpPr>
        <p:spPr>
          <a:xfrm>
            <a:off x="6446959" y="2307253"/>
            <a:ext cx="171984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Semibold"/>
                <a:ea typeface="+mn-ea"/>
                <a:cs typeface="+mn-cs"/>
              </a:rPr>
              <a:t>People</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207" name="TextBox 206">
            <a:extLst>
              <a:ext uri="{FF2B5EF4-FFF2-40B4-BE49-F238E27FC236}">
                <a16:creationId xmlns:a16="http://schemas.microsoft.com/office/drawing/2014/main" id="{D273419D-8B85-3836-AA12-660EDB36D9E5}"/>
              </a:ext>
              <a:ext uri="{C183D7F6-B498-43B3-948B-1728B52AA6E4}">
                <adec:decorative xmlns:adec="http://schemas.microsoft.com/office/drawing/2017/decorative" val="0"/>
              </a:ext>
            </a:extLst>
          </p:cNvPr>
          <p:cNvSpPr txBox="1"/>
          <p:nvPr/>
        </p:nvSpPr>
        <p:spPr>
          <a:xfrm>
            <a:off x="3562472" y="4969825"/>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Outlook</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sp>
        <p:nvSpPr>
          <p:cNvPr id="31" name="Text Placeholder 30">
            <a:extLst>
              <a:ext uri="{FF2B5EF4-FFF2-40B4-BE49-F238E27FC236}">
                <a16:creationId xmlns:a16="http://schemas.microsoft.com/office/drawing/2014/main" id="{DB51FAA8-C838-98B3-2C86-19614EE700F9}"/>
              </a:ext>
            </a:extLst>
          </p:cNvPr>
          <p:cNvSpPr>
            <a:spLocks noGrp="1"/>
          </p:cNvSpPr>
          <p:nvPr>
            <p:ph type="body" sz="quarter" idx="69"/>
          </p:nvPr>
        </p:nvSpPr>
        <p:spPr/>
        <p:txBody>
          <a:bodyPr/>
          <a:lstStyle/>
          <a:p>
            <a:r>
              <a:rPr lang="en-US" dirty="0"/>
              <a:t>Example prompt: What access to temporary housing do I have during my relocation?</a:t>
            </a:r>
          </a:p>
        </p:txBody>
      </p:sp>
      <p:sp>
        <p:nvSpPr>
          <p:cNvPr id="33" name="Text Placeholder 32">
            <a:extLst>
              <a:ext uri="{FF2B5EF4-FFF2-40B4-BE49-F238E27FC236}">
                <a16:creationId xmlns:a16="http://schemas.microsoft.com/office/drawing/2014/main" id="{DBA7575B-2A35-C6B8-AB1A-9165C0A7C828}"/>
              </a:ext>
            </a:extLst>
          </p:cNvPr>
          <p:cNvSpPr>
            <a:spLocks noGrp="1"/>
          </p:cNvSpPr>
          <p:nvPr>
            <p:ph type="body" sz="quarter" idx="70"/>
          </p:nvPr>
        </p:nvSpPr>
        <p:spPr/>
        <p:txBody>
          <a:bodyPr/>
          <a:lstStyle/>
          <a:p>
            <a:r>
              <a:rPr lang="en-US" dirty="0"/>
              <a:t>Example prompt: </a:t>
            </a:r>
            <a:r>
              <a:rPr lang="en-US" noProof="0" dirty="0"/>
              <a:t>Make a table of the skills of the people on my team.</a:t>
            </a:r>
          </a:p>
        </p:txBody>
      </p:sp>
      <p:sp>
        <p:nvSpPr>
          <p:cNvPr id="35" name="Text Placeholder 34">
            <a:extLst>
              <a:ext uri="{FF2B5EF4-FFF2-40B4-BE49-F238E27FC236}">
                <a16:creationId xmlns:a16="http://schemas.microsoft.com/office/drawing/2014/main" id="{0D44A7ED-2DD9-1A14-0E63-F81CDA5B750F}"/>
              </a:ext>
            </a:extLst>
          </p:cNvPr>
          <p:cNvSpPr>
            <a:spLocks noGrp="1"/>
          </p:cNvSpPr>
          <p:nvPr>
            <p:ph type="body" sz="quarter" idx="68"/>
          </p:nvPr>
        </p:nvSpPr>
        <p:spPr/>
        <p:txBody>
          <a:bodyPr/>
          <a:lstStyle/>
          <a:p>
            <a:r>
              <a:rPr lang="en-US" dirty="0"/>
              <a:t>Example prompt: Please find the birthdays and anniversaries of my team members.</a:t>
            </a:r>
          </a:p>
        </p:txBody>
      </p:sp>
      <p:sp>
        <p:nvSpPr>
          <p:cNvPr id="37" name="Text Placeholder 36">
            <a:extLst>
              <a:ext uri="{FF2B5EF4-FFF2-40B4-BE49-F238E27FC236}">
                <a16:creationId xmlns:a16="http://schemas.microsoft.com/office/drawing/2014/main" id="{40EA3E60-BC2F-8687-8976-DF9F9CE97CF7}"/>
              </a:ext>
            </a:extLst>
          </p:cNvPr>
          <p:cNvSpPr>
            <a:spLocks noGrp="1"/>
          </p:cNvSpPr>
          <p:nvPr>
            <p:ph type="body" sz="quarter" idx="48"/>
          </p:nvPr>
        </p:nvSpPr>
        <p:spPr/>
        <p:txBody>
          <a:bodyPr/>
          <a:lstStyle/>
          <a:p>
            <a:r>
              <a:rPr lang="en-US" dirty="0"/>
              <a:t>Example prompt</a:t>
            </a:r>
            <a:r>
              <a:rPr lang="en-US" noProof="0" dirty="0"/>
              <a:t>: Using /LastYearReviewPrep.doc draft a introductory email to my new team. Keep it professional but use my typical style.</a:t>
            </a:r>
          </a:p>
        </p:txBody>
      </p:sp>
      <p:sp>
        <p:nvSpPr>
          <p:cNvPr id="39" name="Text Placeholder 38">
            <a:extLst>
              <a:ext uri="{FF2B5EF4-FFF2-40B4-BE49-F238E27FC236}">
                <a16:creationId xmlns:a16="http://schemas.microsoft.com/office/drawing/2014/main" id="{9EEAACEA-82DD-291A-3CE7-8A6645070990}"/>
              </a:ext>
            </a:extLst>
          </p:cNvPr>
          <p:cNvSpPr>
            <a:spLocks noGrp="1"/>
          </p:cNvSpPr>
          <p:nvPr>
            <p:ph type="body" sz="quarter" idx="67"/>
          </p:nvPr>
        </p:nvSpPr>
        <p:spPr>
          <a:xfrm>
            <a:off x="6066682" y="5334522"/>
            <a:ext cx="2572262" cy="712876"/>
          </a:xfrm>
        </p:spPr>
        <p:txBody>
          <a:bodyPr/>
          <a:lstStyle/>
          <a:p>
            <a:r>
              <a:rPr lang="en-US" dirty="0"/>
              <a:t>Example prompt: Update my home address and phone number.</a:t>
            </a:r>
            <a:endParaRPr lang="en-US" noProof="0" dirty="0"/>
          </a:p>
        </p:txBody>
      </p:sp>
      <p:sp>
        <p:nvSpPr>
          <p:cNvPr id="41" name="Text Placeholder 40">
            <a:extLst>
              <a:ext uri="{FF2B5EF4-FFF2-40B4-BE49-F238E27FC236}">
                <a16:creationId xmlns:a16="http://schemas.microsoft.com/office/drawing/2014/main" id="{F5D83E1D-BD8F-8B6A-CD5B-365E8F694317}"/>
              </a:ext>
            </a:extLst>
          </p:cNvPr>
          <p:cNvSpPr>
            <a:spLocks noGrp="1"/>
          </p:cNvSpPr>
          <p:nvPr>
            <p:ph type="body" sz="quarter" idx="66"/>
          </p:nvPr>
        </p:nvSpPr>
        <p:spPr/>
        <p:txBody>
          <a:bodyPr/>
          <a:lstStyle/>
          <a:p>
            <a:r>
              <a:rPr lang="en-US" dirty="0"/>
              <a:t>Example prompt: Prepare a report on the public high schools in the Atlanta area to help me pick a school for my son and daughter. They play football and soccer and want to be on competitive teams, and we also want access to an IB program and AP courses. Prepare a table with school ratings.</a:t>
            </a:r>
          </a:p>
          <a:p>
            <a:r>
              <a:rPr lang="en-US" u="sng" dirty="0">
                <a:hlinkClick r:id="rId7"/>
              </a:rPr>
              <a:t>Get started with Researcher</a:t>
            </a:r>
            <a:endParaRPr lang="en-US" dirty="0"/>
          </a:p>
          <a:p>
            <a:endParaRPr lang="en-US" dirty="0"/>
          </a:p>
        </p:txBody>
      </p:sp>
      <p:sp>
        <p:nvSpPr>
          <p:cNvPr id="8" name="TextBox 7">
            <a:extLst>
              <a:ext uri="{FF2B5EF4-FFF2-40B4-BE49-F238E27FC236}">
                <a16:creationId xmlns:a16="http://schemas.microsoft.com/office/drawing/2014/main" id="{F1FCA1E2-08AE-64D0-73E9-3565D85FBEE1}"/>
              </a:ext>
              <a:ext uri="{C183D7F6-B498-43B3-948B-1728B52AA6E4}">
                <adec:decorative xmlns:adec="http://schemas.microsoft.com/office/drawing/2017/decorative" val="0"/>
              </a:ext>
            </a:extLst>
          </p:cNvPr>
          <p:cNvSpPr txBox="1">
            <a:spLocks/>
          </p:cNvSpPr>
          <p:nvPr/>
        </p:nvSpPr>
        <p:spPr>
          <a:xfrm>
            <a:off x="3562472" y="2225376"/>
            <a:ext cx="183052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Employee Self Service</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a:t>
            </a:r>
          </a:p>
        </p:txBody>
      </p:sp>
      <p:pic>
        <p:nvPicPr>
          <p:cNvPr id="11" name="ESS logo">
            <a:extLst>
              <a:ext uri="{FF2B5EF4-FFF2-40B4-BE49-F238E27FC236}">
                <a16:creationId xmlns:a16="http://schemas.microsoft.com/office/drawing/2014/main" id="{36D80CD9-74A5-E7D9-15B1-DF6CC18C0174}"/>
              </a:ext>
            </a:extLst>
          </p:cNvPr>
          <p:cNvPicPr>
            <a:picLocks noChangeAspect="1"/>
          </p:cNvPicPr>
          <p:nvPr/>
        </p:nvPicPr>
        <p:blipFill>
          <a:blip r:embed="rId8"/>
          <a:stretch>
            <a:fillRect/>
          </a:stretch>
        </p:blipFill>
        <p:spPr>
          <a:xfrm>
            <a:off x="3194562" y="2181962"/>
            <a:ext cx="294141" cy="335184"/>
          </a:xfrm>
          <a:prstGeom prst="rect">
            <a:avLst/>
          </a:prstGeom>
        </p:spPr>
      </p:pic>
      <p:pic>
        <p:nvPicPr>
          <p:cNvPr id="13" name="Picture 12">
            <a:extLst>
              <a:ext uri="{FF2B5EF4-FFF2-40B4-BE49-F238E27FC236}">
                <a16:creationId xmlns:a16="http://schemas.microsoft.com/office/drawing/2014/main" id="{C9CBAE2C-9FA7-9279-C83F-27FA9968F400}"/>
              </a:ext>
            </a:extLst>
          </p:cNvPr>
          <p:cNvPicPr>
            <a:picLocks noChangeAspect="1"/>
          </p:cNvPicPr>
          <p:nvPr/>
        </p:nvPicPr>
        <p:blipFill>
          <a:blip r:embed="rId9"/>
          <a:stretch>
            <a:fillRect/>
          </a:stretch>
        </p:blipFill>
        <p:spPr>
          <a:xfrm>
            <a:off x="6013457" y="2192088"/>
            <a:ext cx="364823" cy="364823"/>
          </a:xfrm>
          <a:prstGeom prst="rect">
            <a:avLst/>
          </a:prstGeom>
        </p:spPr>
      </p:pic>
      <p:sp>
        <p:nvSpPr>
          <p:cNvPr id="14" name="TextBox 13">
            <a:extLst>
              <a:ext uri="{FF2B5EF4-FFF2-40B4-BE49-F238E27FC236}">
                <a16:creationId xmlns:a16="http://schemas.microsoft.com/office/drawing/2014/main" id="{4FAC1169-14BB-8E1F-7289-B44D0CC1D628}"/>
              </a:ext>
              <a:ext uri="{C183D7F6-B498-43B3-948B-1728B52AA6E4}">
                <adec:decorative xmlns:adec="http://schemas.microsoft.com/office/drawing/2017/decorative" val="0"/>
              </a:ext>
            </a:extLst>
          </p:cNvPr>
          <p:cNvSpPr txBox="1"/>
          <p:nvPr/>
        </p:nvSpPr>
        <p:spPr>
          <a:xfrm>
            <a:off x="9329077" y="491447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Researcher</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15" name="Picture 14">
            <a:extLst>
              <a:ext uri="{FF2B5EF4-FFF2-40B4-BE49-F238E27FC236}">
                <a16:creationId xmlns:a16="http://schemas.microsoft.com/office/drawing/2014/main" id="{A440F0AF-EBE9-0B53-53E5-A80BD3ED28A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50475" y="4850078"/>
            <a:ext cx="319806" cy="260181"/>
          </a:xfrm>
          <a:prstGeom prst="rect">
            <a:avLst/>
          </a:prstGeom>
        </p:spPr>
      </p:pic>
      <p:sp>
        <p:nvSpPr>
          <p:cNvPr id="16" name="TextBox 15">
            <a:extLst>
              <a:ext uri="{FF2B5EF4-FFF2-40B4-BE49-F238E27FC236}">
                <a16:creationId xmlns:a16="http://schemas.microsoft.com/office/drawing/2014/main" id="{7D032271-3F7A-351E-0532-6E501840EFCB}"/>
              </a:ext>
              <a:ext uri="{C183D7F6-B498-43B3-948B-1728B52AA6E4}">
                <adec:decorative xmlns:adec="http://schemas.microsoft.com/office/drawing/2017/decorative" val="0"/>
              </a:ext>
            </a:extLst>
          </p:cNvPr>
          <p:cNvSpPr txBox="1">
            <a:spLocks/>
          </p:cNvSpPr>
          <p:nvPr/>
        </p:nvSpPr>
        <p:spPr>
          <a:xfrm>
            <a:off x="9318235" y="2230328"/>
            <a:ext cx="183052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Employee Self Service</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HR system</a:t>
            </a:r>
          </a:p>
        </p:txBody>
      </p:sp>
      <p:pic>
        <p:nvPicPr>
          <p:cNvPr id="17" name="ESS logo">
            <a:extLst>
              <a:ext uri="{FF2B5EF4-FFF2-40B4-BE49-F238E27FC236}">
                <a16:creationId xmlns:a16="http://schemas.microsoft.com/office/drawing/2014/main" id="{42B21F61-F159-A0BB-0ECD-5758B00F72BF}"/>
              </a:ext>
            </a:extLst>
          </p:cNvPr>
          <p:cNvPicPr>
            <a:picLocks noChangeAspect="1"/>
          </p:cNvPicPr>
          <p:nvPr/>
        </p:nvPicPr>
        <p:blipFill>
          <a:blip r:embed="rId8"/>
          <a:stretch>
            <a:fillRect/>
          </a:stretch>
        </p:blipFill>
        <p:spPr>
          <a:xfrm>
            <a:off x="8950325" y="2186914"/>
            <a:ext cx="294141" cy="335184"/>
          </a:xfrm>
          <a:prstGeom prst="rect">
            <a:avLst/>
          </a:prstGeom>
        </p:spPr>
      </p:pic>
      <p:sp>
        <p:nvSpPr>
          <p:cNvPr id="18" name="TextBox 17">
            <a:extLst>
              <a:ext uri="{FF2B5EF4-FFF2-40B4-BE49-F238E27FC236}">
                <a16:creationId xmlns:a16="http://schemas.microsoft.com/office/drawing/2014/main" id="{1F6CF3E4-D3DB-3984-9A3D-BA092559BB38}"/>
              </a:ext>
              <a:ext uri="{C183D7F6-B498-43B3-948B-1728B52AA6E4}">
                <adec:decorative xmlns:adec="http://schemas.microsoft.com/office/drawing/2017/decorative" val="0"/>
              </a:ext>
            </a:extLst>
          </p:cNvPr>
          <p:cNvSpPr txBox="1">
            <a:spLocks/>
          </p:cNvSpPr>
          <p:nvPr/>
        </p:nvSpPr>
        <p:spPr>
          <a:xfrm>
            <a:off x="6463910" y="4908270"/>
            <a:ext cx="183052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Employee Self Service</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HR system</a:t>
            </a:r>
          </a:p>
        </p:txBody>
      </p:sp>
      <p:pic>
        <p:nvPicPr>
          <p:cNvPr id="19" name="ESS logo">
            <a:extLst>
              <a:ext uri="{FF2B5EF4-FFF2-40B4-BE49-F238E27FC236}">
                <a16:creationId xmlns:a16="http://schemas.microsoft.com/office/drawing/2014/main" id="{8CEFDB23-632A-D0FF-7347-9ACFFA55CD2C}"/>
              </a:ext>
            </a:extLst>
          </p:cNvPr>
          <p:cNvPicPr>
            <a:picLocks noChangeAspect="1"/>
          </p:cNvPicPr>
          <p:nvPr/>
        </p:nvPicPr>
        <p:blipFill>
          <a:blip r:embed="rId8"/>
          <a:stretch>
            <a:fillRect/>
          </a:stretch>
        </p:blipFill>
        <p:spPr>
          <a:xfrm>
            <a:off x="6096000" y="4864856"/>
            <a:ext cx="294141" cy="335184"/>
          </a:xfrm>
          <a:prstGeom prst="rect">
            <a:avLst/>
          </a:prstGeom>
        </p:spPr>
      </p:pic>
      <p:pic>
        <p:nvPicPr>
          <p:cNvPr id="20" name="Picture 28" descr="Microsoft Outlook Logo PNG, Logo Outlook.com Transparent Images - Free ...">
            <a:extLst>
              <a:ext uri="{FF2B5EF4-FFF2-40B4-BE49-F238E27FC236}">
                <a16:creationId xmlns:a16="http://schemas.microsoft.com/office/drawing/2014/main" id="{37D74DCB-A2CD-237F-D9D3-DBA255C77EE7}"/>
              </a:ext>
            </a:extLst>
          </p:cNvPr>
          <p:cNvPicPr>
            <a:picLocks noChangeArrowheads="1"/>
          </p:cNvPicPr>
          <p:nvPr/>
        </p:nvPicPr>
        <p:blipFill rotWithShape="1">
          <a:blip r:embed="rId11" cstate="screen">
            <a:extLst>
              <a:ext uri="{28A0092B-C50C-407E-A947-70E740481C1C}">
                <a14:useLocalDpi xmlns:a14="http://schemas.microsoft.com/office/drawing/2010/main"/>
              </a:ext>
            </a:extLst>
          </a:blip>
          <a:srcRect t="-3781" b="-3781"/>
          <a:stretch/>
        </p:blipFill>
        <p:spPr bwMode="auto">
          <a:xfrm>
            <a:off x="3233447" y="4936204"/>
            <a:ext cx="223150" cy="22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568997"/>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424</Words>
  <Application>Microsoft Office PowerPoint</Application>
  <PresentationFormat>Widescreen</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Simplify job transitions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2025-10-26T02:13:36Z</dcterms:created>
  <dcterms:modified xsi:type="dcterms:W3CDTF">2025-10-26T05:51:40Z</dcterms:modified>
</cp:coreProperties>
</file>