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BB7A8-080F-92F5-F82A-13027350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 Placeholder 242">
            <a:extLst>
              <a:ext uri="{FF2B5EF4-FFF2-40B4-BE49-F238E27FC236}">
                <a16:creationId xmlns:a16="http://schemas.microsoft.com/office/drawing/2014/main" id="{278EBE59-EB5B-ACE7-F11B-58BB66D781B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7" y="1026303"/>
            <a:ext cx="2463927" cy="1131079"/>
          </a:xfrm>
        </p:spPr>
        <p:txBody>
          <a:bodyPr/>
          <a:lstStyle/>
          <a:p>
            <a:r>
              <a:rPr lang="en-US" noProof="0" dirty="0"/>
              <a:t>Analysts and teams can use Copilot Chat to swiftly research, summarize, and analyze key trends, enabling faster, data-driven decision making and customer support.</a:t>
            </a:r>
          </a:p>
        </p:txBody>
      </p:sp>
      <p:sp>
        <p:nvSpPr>
          <p:cNvPr id="245" name="Text Placeholder 244">
            <a:extLst>
              <a:ext uri="{FF2B5EF4-FFF2-40B4-BE49-F238E27FC236}">
                <a16:creationId xmlns:a16="http://schemas.microsoft.com/office/drawing/2014/main" id="{4B8FAD99-3206-D7E2-13D8-A8B9E60A9C2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Chat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A231C4D-0129-C904-5033-AFD4612DF93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i="1" dirty="0"/>
              <a:t>“What are the key drivers affecting the bond market this quarter?”</a:t>
            </a:r>
          </a:p>
          <a:p>
            <a:endParaRPr lang="en-US" noProof="0" dirty="0"/>
          </a:p>
        </p:txBody>
      </p:sp>
      <p:sp>
        <p:nvSpPr>
          <p:cNvPr id="248" name="Text Placeholder 247">
            <a:extLst>
              <a:ext uri="{FF2B5EF4-FFF2-40B4-BE49-F238E27FC236}">
                <a16:creationId xmlns:a16="http://schemas.microsoft.com/office/drawing/2014/main" id="{AB194ECB-7253-B157-B60D-79586613458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Receive market research request</a:t>
            </a:r>
          </a:p>
        </p:txBody>
      </p:sp>
      <p:sp>
        <p:nvSpPr>
          <p:cNvPr id="249" name="Text Placeholder 248">
            <a:extLst>
              <a:ext uri="{FF2B5EF4-FFF2-40B4-BE49-F238E27FC236}">
                <a16:creationId xmlns:a16="http://schemas.microsoft.com/office/drawing/2014/main" id="{FB2F03BB-6183-DA25-86A1-A5A3398E14B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938" y="1438275"/>
            <a:ext cx="2571750" cy="627063"/>
          </a:xfrm>
        </p:spPr>
        <p:txBody>
          <a:bodyPr/>
          <a:lstStyle/>
          <a:p>
            <a:r>
              <a:rPr lang="en-US" dirty="0"/>
              <a:t>When a capital markets analyst receives a request to provide a summary of current market trends, sector movements, or economic drivers, using Copilot Chat can help expedite Web research, including citations to verify resource credibility. </a:t>
            </a:r>
            <a:endParaRPr lang="en-US" noProof="0" dirty="0"/>
          </a:p>
        </p:txBody>
      </p:sp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1093D1CA-27F4-0E79-E2BC-48E630BCEA7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dirty="0">
                <a:cs typeface="Segoe UI Semibold"/>
              </a:rPr>
              <a:t>Get help with model updates</a:t>
            </a:r>
            <a:endParaRPr lang="en-US" dirty="0"/>
          </a:p>
        </p:txBody>
      </p:sp>
      <p:sp>
        <p:nvSpPr>
          <p:cNvPr id="251" name="Text Placeholder 250">
            <a:extLst>
              <a:ext uri="{FF2B5EF4-FFF2-40B4-BE49-F238E27FC236}">
                <a16:creationId xmlns:a16="http://schemas.microsoft.com/office/drawing/2014/main" id="{3BD36054-E058-29C2-4150-1212CDC93E1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7425" y="1438275"/>
            <a:ext cx="2571750" cy="62706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cs typeface="Segoe UI"/>
              </a:rPr>
              <a:t>The analyst uses Copilot Chat in Excel to ask questions about the best way to update a cash flow model to include the new inputs from the market research.</a:t>
            </a:r>
            <a:endParaRPr lang="en-US" noProof="0" dirty="0">
              <a:cs typeface="Segoe UI"/>
            </a:endParaRPr>
          </a:p>
        </p:txBody>
      </p:sp>
      <p:sp>
        <p:nvSpPr>
          <p:cNvPr id="255" name="Text Placeholder 254">
            <a:extLst>
              <a:ext uri="{FF2B5EF4-FFF2-40B4-BE49-F238E27FC236}">
                <a16:creationId xmlns:a16="http://schemas.microsoft.com/office/drawing/2014/main" id="{D84CE3C4-6DC8-AEB2-5362-69D0B2B5FCF7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dirty="0"/>
              <a:t>Sample</a:t>
            </a:r>
            <a:r>
              <a:rPr lang="en-US" dirty="0">
                <a:cs typeface="Segoe UI"/>
              </a:rPr>
              <a:t> prompt: </a:t>
            </a:r>
            <a:r>
              <a:rPr lang="en-US" i="1" dirty="0">
                <a:cs typeface="Segoe UI"/>
              </a:rPr>
              <a:t>“Can you help me expand my VLOOKUP equations to include new data?”</a:t>
            </a:r>
          </a:p>
        </p:txBody>
      </p:sp>
      <p:sp>
        <p:nvSpPr>
          <p:cNvPr id="253" name="Text Placeholder 252">
            <a:extLst>
              <a:ext uri="{FF2B5EF4-FFF2-40B4-BE49-F238E27FC236}">
                <a16:creationId xmlns:a16="http://schemas.microsoft.com/office/drawing/2014/main" id="{80998BB2-67FB-A791-39C2-27B96C02510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dirty="0">
                <a:cs typeface="Segoe UI Semibold"/>
              </a:rPr>
              <a:t>Get help with formulas</a:t>
            </a:r>
            <a:endParaRPr lang="en-US" noProof="0" dirty="0">
              <a:cs typeface="Segoe UI Semibold"/>
            </a:endParaRPr>
          </a:p>
        </p:txBody>
      </p:sp>
      <p:sp>
        <p:nvSpPr>
          <p:cNvPr id="254" name="Text Placeholder 253">
            <a:extLst>
              <a:ext uri="{FF2B5EF4-FFF2-40B4-BE49-F238E27FC236}">
                <a16:creationId xmlns:a16="http://schemas.microsoft.com/office/drawing/2014/main" id="{05D01805-6B78-1A47-7CE9-E4B35AFAA6E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325" y="1438275"/>
            <a:ext cx="2571750" cy="62706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cs typeface="Segoe UI"/>
              </a:rPr>
              <a:t>The analyst also needs to add some data to the model for new markets and asks Copilot for help in update the VLOOKUP equations to include the new data.</a:t>
            </a:r>
            <a:endParaRPr lang="en-US" dirty="0"/>
          </a:p>
        </p:txBody>
      </p:sp>
      <p:sp>
        <p:nvSpPr>
          <p:cNvPr id="252" name="Text Placeholder 251">
            <a:extLst>
              <a:ext uri="{FF2B5EF4-FFF2-40B4-BE49-F238E27FC236}">
                <a16:creationId xmlns:a16="http://schemas.microsoft.com/office/drawing/2014/main" id="{AD748741-66B9-960E-A088-4D0E369AC450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dirty="0"/>
              <a:t>Sample</a:t>
            </a:r>
            <a:r>
              <a:rPr lang="en-US" dirty="0">
                <a:cs typeface="Segoe UI"/>
              </a:rPr>
              <a:t> prompt: </a:t>
            </a:r>
            <a:r>
              <a:rPr lang="en-US" i="1" dirty="0">
                <a:cs typeface="Segoe UI"/>
              </a:rPr>
              <a:t>“Where in this cash flow model can I update the growth assumptions for each region?”</a:t>
            </a:r>
          </a:p>
          <a:p>
            <a:endParaRPr lang="en-US" noProof="0" dirty="0"/>
          </a:p>
        </p:txBody>
      </p:sp>
      <p:sp>
        <p:nvSpPr>
          <p:cNvPr id="256" name="Text Placeholder 255">
            <a:extLst>
              <a:ext uri="{FF2B5EF4-FFF2-40B4-BE49-F238E27FC236}">
                <a16:creationId xmlns:a16="http://schemas.microsoft.com/office/drawing/2014/main" id="{A31187B3-9F70-C5DC-1686-3D02B12B18E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 dirty="0"/>
              <a:t>Prepare talking points for follow-up</a:t>
            </a:r>
          </a:p>
        </p:txBody>
      </p:sp>
      <p:sp>
        <p:nvSpPr>
          <p:cNvPr id="257" name="Text Placeholder 256">
            <a:extLst>
              <a:ext uri="{FF2B5EF4-FFF2-40B4-BE49-F238E27FC236}">
                <a16:creationId xmlns:a16="http://schemas.microsoft.com/office/drawing/2014/main" id="{62E8AA91-F02C-411B-A12C-30345439B3A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7013" y="4051300"/>
            <a:ext cx="3160712" cy="62706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cs typeface="Segoe UI"/>
              </a:rPr>
              <a:t>To anticipate client or team questions, the analyst also uses Copilot Chat to review a presentation and create a list of questions that people may have about it. </a:t>
            </a:r>
            <a:endParaRPr lang="en-US" noProof="0" dirty="0">
              <a:cs typeface="Segoe UI"/>
            </a:endParaRPr>
          </a:p>
        </p:txBody>
      </p:sp>
      <p:sp>
        <p:nvSpPr>
          <p:cNvPr id="261" name="Text Placeholder 260">
            <a:extLst>
              <a:ext uri="{FF2B5EF4-FFF2-40B4-BE49-F238E27FC236}">
                <a16:creationId xmlns:a16="http://schemas.microsoft.com/office/drawing/2014/main" id="{0055017B-C561-3119-11BC-CDA033C9981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</p:spPr>
        <p:txBody>
          <a:bodyPr/>
          <a:lstStyle/>
          <a:p>
            <a:r>
              <a:rPr lang="en-US" dirty="0"/>
              <a:t>Sample</a:t>
            </a:r>
            <a:r>
              <a:rPr lang="en-US" dirty="0">
                <a:cs typeface="Segoe UI"/>
              </a:rPr>
              <a:t> prompt</a:t>
            </a:r>
            <a:r>
              <a:rPr lang="en-US" i="1" dirty="0">
                <a:cs typeface="Segoe UI"/>
              </a:rPr>
              <a:t>: “Draft a summary report based on the bullet point below.”</a:t>
            </a:r>
            <a:endParaRPr lang="en-US" i="1" noProof="0" dirty="0"/>
          </a:p>
        </p:txBody>
      </p:sp>
      <p:sp>
        <p:nvSpPr>
          <p:cNvPr id="259" name="Text Placeholder 258">
            <a:extLst>
              <a:ext uri="{FF2B5EF4-FFF2-40B4-BE49-F238E27FC236}">
                <a16:creationId xmlns:a16="http://schemas.microsoft.com/office/drawing/2014/main" id="{6CB1DEA7-1FA3-712B-DA6B-9FA0E917F6D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Draft a market trends summary</a:t>
            </a:r>
          </a:p>
        </p:txBody>
      </p:sp>
      <p:sp>
        <p:nvSpPr>
          <p:cNvPr id="260" name="Text Placeholder 259">
            <a:extLst>
              <a:ext uri="{FF2B5EF4-FFF2-40B4-BE49-F238E27FC236}">
                <a16:creationId xmlns:a16="http://schemas.microsoft.com/office/drawing/2014/main" id="{EFC5E239-CC9A-2726-D63A-37CAC2F422E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288" y="4051300"/>
            <a:ext cx="3162300" cy="62706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cs typeface="Segoe UI"/>
              </a:rPr>
              <a:t>The analyst creates some bullet points based on the research and Excel data. Copilot can create a report based on the bullet points.</a:t>
            </a:r>
            <a:endParaRPr lang="en-US" noProof="0" dirty="0"/>
          </a:p>
        </p:txBody>
      </p:sp>
      <p:sp>
        <p:nvSpPr>
          <p:cNvPr id="258" name="Text Placeholder 257">
            <a:extLst>
              <a:ext uri="{FF2B5EF4-FFF2-40B4-BE49-F238E27FC236}">
                <a16:creationId xmlns:a16="http://schemas.microsoft.com/office/drawing/2014/main" id="{6EA8A279-195B-5CED-53CD-FFC8763D830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</p:spPr>
        <p:txBody>
          <a:bodyPr/>
          <a:lstStyle/>
          <a:p>
            <a:r>
              <a:rPr lang="en-US" dirty="0"/>
              <a:t>Sample</a:t>
            </a:r>
            <a:r>
              <a:rPr lang="en-US" noProof="0" dirty="0">
                <a:cs typeface="Segoe UI"/>
              </a:rPr>
              <a:t> prompt: “</a:t>
            </a:r>
            <a:r>
              <a:rPr lang="en-US" i="1" dirty="0">
                <a:cs typeface="Segoe UI"/>
              </a:rPr>
              <a:t>What are some questions I may get asked during this presentation?”</a:t>
            </a:r>
          </a:p>
        </p:txBody>
      </p:sp>
      <p:sp>
        <p:nvSpPr>
          <p:cNvPr id="262" name="Text Placeholder 261">
            <a:extLst>
              <a:ext uri="{FF2B5EF4-FFF2-40B4-BE49-F238E27FC236}">
                <a16:creationId xmlns:a16="http://schemas.microsoft.com/office/drawing/2014/main" id="{4F2B5D5E-FDC1-DF36-7300-8EEBA340305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263" name="Text Placeholder 262">
            <a:extLst>
              <a:ext uri="{FF2B5EF4-FFF2-40B4-BE49-F238E27FC236}">
                <a16:creationId xmlns:a16="http://schemas.microsoft.com/office/drawing/2014/main" id="{7C7C5B5B-A77B-5EF1-6F00-6F8987A27D1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247D7ADE-E553-5E81-413F-52757335A0A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/>
          <a:lstStyle/>
          <a:p>
            <a:r>
              <a:rPr lang="en-US" noProof="0" dirty="0"/>
              <a:t>Capital Markets 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103069C-4B72-7DA1-6788-41BA9BF8CCCA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F5E9297-611A-B8C7-1030-EDE792C6893F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274" name="Rectangle: Rounded Corners 6">
                <a:extLst>
                  <a:ext uri="{FF2B5EF4-FFF2-40B4-BE49-F238E27FC236}">
                    <a16:creationId xmlns:a16="http://schemas.microsoft.com/office/drawing/2014/main" id="{C516C672-88EC-580D-1684-8E45D52660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Client retention</a:t>
                </a:r>
              </a:p>
            </p:txBody>
          </p:sp>
          <p:pic>
            <p:nvPicPr>
              <p:cNvPr id="275" name="Graphic 274">
                <a:extLst>
                  <a:ext uri="{FF2B5EF4-FFF2-40B4-BE49-F238E27FC236}">
                    <a16:creationId xmlns:a16="http://schemas.microsoft.com/office/drawing/2014/main" id="{D72F7030-AFBA-3A08-98C7-7620CE4CA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F71805A-70A5-6A33-2F0B-C6AC87D804F0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272" name="Rectangle: Rounded Corners 6">
                <a:extLst>
                  <a:ext uri="{FF2B5EF4-FFF2-40B4-BE49-F238E27FC236}">
                    <a16:creationId xmlns:a16="http://schemas.microsoft.com/office/drawing/2014/main" id="{3FE2442F-FC78-8E7F-05E7-15ECA917D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Assets under management</a:t>
                </a:r>
              </a:p>
            </p:txBody>
          </p:sp>
          <p:pic>
            <p:nvPicPr>
              <p:cNvPr id="273" name="Graphic 272">
                <a:extLst>
                  <a:ext uri="{FF2B5EF4-FFF2-40B4-BE49-F238E27FC236}">
                    <a16:creationId xmlns:a16="http://schemas.microsoft.com/office/drawing/2014/main" id="{FE085EF1-9929-0BE3-1FA8-33A04B4B6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0F752CE-8A26-3B70-40C0-F6D6C54D0565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281" name="Rectangle: Rounded Corners 6">
              <a:extLst>
                <a:ext uri="{FF2B5EF4-FFF2-40B4-BE49-F238E27FC236}">
                  <a16:creationId xmlns:a16="http://schemas.microsoft.com/office/drawing/2014/main" id="{0B6C79F7-F516-E9D2-1C90-482CB691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282" name="Graphic 281">
              <a:extLst>
                <a:ext uri="{FF2B5EF4-FFF2-40B4-BE49-F238E27FC236}">
                  <a16:creationId xmlns:a16="http://schemas.microsoft.com/office/drawing/2014/main" id="{E4944958-C8F0-0EDF-AE29-35979A317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6" name="Text Placeholder 170">
            <a:extLst>
              <a:ext uri="{FF2B5EF4-FFF2-40B4-BE49-F238E27FC236}">
                <a16:creationId xmlns:a16="http://schemas.microsoft.com/office/drawing/2014/main" id="{1E099326-7A10-6F3D-A83D-53479E6AFB68}"/>
              </a:ext>
            </a:extLst>
          </p:cNvPr>
          <p:cNvSpPr txBox="1">
            <a:spLocks/>
          </p:cNvSpPr>
          <p:nvPr/>
        </p:nvSpPr>
        <p:spPr>
          <a:xfrm>
            <a:off x="10253382" y="521099"/>
            <a:ext cx="16339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0" i="0" kern="1200" spc="0" baseline="0">
                <a:solidFill>
                  <a:srgbClr val="0078D4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Start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Segoe UI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4" name="Title 117">
            <a:extLst>
              <a:ext uri="{FF2B5EF4-FFF2-40B4-BE49-F238E27FC236}">
                <a16:creationId xmlns:a16="http://schemas.microsoft.com/office/drawing/2014/main" id="{64AD92C7-FA2F-DE8D-4E4F-8FAB27F5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358" y="452322"/>
            <a:ext cx="4144817" cy="276999"/>
          </a:xfrm>
        </p:spPr>
        <p:txBody>
          <a:bodyPr vert="horz"/>
          <a:lstStyle/>
          <a:p>
            <a:r>
              <a:rPr lang="en-US" dirty="0"/>
              <a:t>Research and summarize market trends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AF37E-B25D-B50F-A84C-92E95DCFBE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227642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50">
            <a:hlinkClick r:id="rId6"/>
            <a:extLst>
              <a:ext uri="{FF2B5EF4-FFF2-40B4-BE49-F238E27FC236}">
                <a16:creationId xmlns:a16="http://schemas.microsoft.com/office/drawing/2014/main" id="{7ED9FD19-CAA6-80FB-99C5-63A7D213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38" y="2232179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645266-85C1-7C50-9211-00272DBB6E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011" y="4882745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PowerPoint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1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9C4CC-8D9A-E734-CDBA-6CAC15E425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4" y="227642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Excel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76BCF-D24A-DF0A-09E9-48936D34E2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86085" y="4882745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Word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F55EA-774D-9AC5-1B5B-DE6B02CC1D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94323" y="227642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 in Excel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E8698-4AB1-88B6-EDC7-1DFF8B99FB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88" y="4827101"/>
            <a:ext cx="265176" cy="265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C902A-D7EA-5A91-0EA5-9A43189053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325" y="2220778"/>
            <a:ext cx="265176" cy="2651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C7A0C5-9D3E-FBC5-18EB-25396FC9E5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425" y="2220778"/>
            <a:ext cx="265176" cy="265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4E7473-D087-68C4-04B5-424E51FC8E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13" y="4827101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41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Research and summarize market trends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2025-10-26T03:57:53Z</dcterms:modified>
</cp:coreProperties>
</file>