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62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551CEF-BBCC-423A-A43D-FD3B80DE7527}" v="243" dt="2025-10-26T00:57:51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91FB8-EC0E-4CED-93B8-4CC4694AF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8439DB-F3F9-FC67-8435-0C9305C71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FF321F-9741-2236-FF04-14FB98EF9B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4A554-07DB-A0EB-8594-A16EBF29B9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17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96B9EA-FBFB-4858-13AE-0D3B6A1BFE98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0B21A-B692-149F-D60C-5E53B60E00B6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37" name="Step 5 Top">
            <a:extLst>
              <a:ext uri="{FF2B5EF4-FFF2-40B4-BE49-F238E27FC236}">
                <a16:creationId xmlns:a16="http://schemas.microsoft.com/office/drawing/2014/main" id="{6A995B05-0623-381A-BC20-075E020B55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82157D41-F80D-AE68-F668-478CD741D4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2057403" cy="307777"/>
          </a:xfrm>
        </p:spPr>
        <p:txBody>
          <a:bodyPr anchor="ctr"/>
          <a:lstStyle>
            <a:lvl1pPr marL="0" indent="0"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 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2">
            <a:extLst>
              <a:ext uri="{FF2B5EF4-FFF2-40B4-BE49-F238E27FC236}">
                <a16:creationId xmlns:a16="http://schemas.microsoft.com/office/drawing/2014/main" id="{26B05CF8-4E6B-B8CC-5AA9-B8ED4463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 anchor="ctr"/>
          <a:lstStyle>
            <a:lvl1pPr>
              <a:defRPr lang="en-US" sz="18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</a:t>
            </a:r>
          </a:p>
        </p:txBody>
      </p: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9C693E26-EC61-AEAC-C1C4-733CBC83CC4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8467A5F-7BA2-6E3A-1EFE-31FAA4F5B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514AE07-2437-886C-64BF-90FCDB18900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47" name="Rectangle 89">
              <a:extLst>
                <a:ext uri="{FF2B5EF4-FFF2-40B4-BE49-F238E27FC236}">
                  <a16:creationId xmlns:a16="http://schemas.microsoft.com/office/drawing/2014/main" id="{F1304105-F302-1DA2-7A52-41BBBCC44EED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C32FE7B-F07D-C499-EA83-97D8A5B9D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D7ABAD2-6246-A1F3-5E86-044B3D8C307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59" name="Rectangle 89">
              <a:extLst>
                <a:ext uri="{FF2B5EF4-FFF2-40B4-BE49-F238E27FC236}">
                  <a16:creationId xmlns:a16="http://schemas.microsoft.com/office/drawing/2014/main" id="{0E6F2315-5317-6C1E-5DF8-4BE9FE7C7CA6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B13FA4-84C5-6F46-C1BB-22875F9B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2541168"/>
            <a:ext cx="210652" cy="210652"/>
            <a:chOff x="5214995" y="-1168400"/>
            <a:chExt cx="431800" cy="4318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7D4A430-8084-5075-B04A-2E8CDD118B7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2" name="Rectangle 89">
              <a:extLst>
                <a:ext uri="{FF2B5EF4-FFF2-40B4-BE49-F238E27FC236}">
                  <a16:creationId xmlns:a16="http://schemas.microsoft.com/office/drawing/2014/main" id="{ABE5358E-92F9-96A5-6FDB-150E91A8AF78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FFD46EF-67A1-2B45-C906-05C4ACC2D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805591" y="3859456"/>
            <a:ext cx="210652" cy="210652"/>
            <a:chOff x="5214995" y="-1168400"/>
            <a:chExt cx="431800" cy="4318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4ED043E-EA90-195B-771E-CE53479D2BC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5" name="Rectangle 89">
              <a:extLst>
                <a:ext uri="{FF2B5EF4-FFF2-40B4-BE49-F238E27FC236}">
                  <a16:creationId xmlns:a16="http://schemas.microsoft.com/office/drawing/2014/main" id="{3853106D-E38A-371E-B378-89F7601572D3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B2872BD-57A1-5A98-BBEC-120407B23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689384" y="3859456"/>
            <a:ext cx="210652" cy="210652"/>
            <a:chOff x="5214995" y="-1168400"/>
            <a:chExt cx="431800" cy="4318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C271353-C79B-E3BF-32F5-48C1A526FF0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9" name="Rectangle 89">
              <a:extLst>
                <a:ext uri="{FF2B5EF4-FFF2-40B4-BE49-F238E27FC236}">
                  <a16:creationId xmlns:a16="http://schemas.microsoft.com/office/drawing/2014/main" id="{B93F1E4A-9BA7-C4D0-83D8-2451A1DEAD80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977582E-F97B-70B5-CB03-F46869F849C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81" name="Step 1 Title">
            <a:extLst>
              <a:ext uri="{FF2B5EF4-FFF2-40B4-BE49-F238E27FC236}">
                <a16:creationId xmlns:a16="http://schemas.microsoft.com/office/drawing/2014/main" id="{7E33DF77-DD28-CC24-9FC2-0AD434BCF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Step 1 Top">
            <a:extLst>
              <a:ext uri="{FF2B5EF4-FFF2-40B4-BE49-F238E27FC236}">
                <a16:creationId xmlns:a16="http://schemas.microsoft.com/office/drawing/2014/main" id="{4B00355E-1235-20E9-A051-604C9CFEC8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Step 1 Title">
            <a:extLst>
              <a:ext uri="{FF2B5EF4-FFF2-40B4-BE49-F238E27FC236}">
                <a16:creationId xmlns:a16="http://schemas.microsoft.com/office/drawing/2014/main" id="{2F0B0E91-BF30-3362-2F5C-B3C5D2B134A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Step 1 Top">
            <a:extLst>
              <a:ext uri="{FF2B5EF4-FFF2-40B4-BE49-F238E27FC236}">
                <a16:creationId xmlns:a16="http://schemas.microsoft.com/office/drawing/2014/main" id="{4F227FB4-9BBF-2C43-E0ED-95EC51590A0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33075CE-083E-DACE-75B9-DDCB2E43755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93" name="Step 1 Title">
            <a:extLst>
              <a:ext uri="{FF2B5EF4-FFF2-40B4-BE49-F238E27FC236}">
                <a16:creationId xmlns:a16="http://schemas.microsoft.com/office/drawing/2014/main" id="{78B57A65-16AE-5996-C81D-89A1171052D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Step 1 Top">
            <a:extLst>
              <a:ext uri="{FF2B5EF4-FFF2-40B4-BE49-F238E27FC236}">
                <a16:creationId xmlns:a16="http://schemas.microsoft.com/office/drawing/2014/main" id="{6B743263-A0E0-B08F-8640-1A6F2A47401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828537-77ED-661B-164D-7972C8F2B3CF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B7B6A3B2-F891-96DB-EDD6-15440AF2E8C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0F93BF10-EBCF-85EF-D1B2-A7563451D7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6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Step 1 Top">
            <a:extLst>
              <a:ext uri="{FF2B5EF4-FFF2-40B4-BE49-F238E27FC236}">
                <a16:creationId xmlns:a16="http://schemas.microsoft.com/office/drawing/2014/main" id="{C1C2FA4E-D061-ECCE-C8BB-24C647D6010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itle">
            <a:extLst>
              <a:ext uri="{FF2B5EF4-FFF2-40B4-BE49-F238E27FC236}">
                <a16:creationId xmlns:a16="http://schemas.microsoft.com/office/drawing/2014/main" id="{9CB910C7-53F5-CD35-F7B3-ED8F5DD4F6A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Step 1 Top">
            <a:extLst>
              <a:ext uri="{FF2B5EF4-FFF2-40B4-BE49-F238E27FC236}">
                <a16:creationId xmlns:a16="http://schemas.microsoft.com/office/drawing/2014/main" id="{E81FD2D6-1B95-AE76-667E-A7ADD3CD3A5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9D255C6-A463-0E1B-EFD1-0675518123ED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2" name="Step 1 Title">
            <a:extLst>
              <a:ext uri="{FF2B5EF4-FFF2-40B4-BE49-F238E27FC236}">
                <a16:creationId xmlns:a16="http://schemas.microsoft.com/office/drawing/2014/main" id="{A1FCE115-20B6-1C4D-4833-053AE41AEBD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" name="Step 1 Top">
            <a:extLst>
              <a:ext uri="{FF2B5EF4-FFF2-40B4-BE49-F238E27FC236}">
                <a16:creationId xmlns:a16="http://schemas.microsoft.com/office/drawing/2014/main" id="{3D5F63B4-9275-D6B7-3A0E-699C0C868EA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AEFB6C2-AB19-3A46-843C-CF95D15344CB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7" name="Footnote">
            <a:extLst>
              <a:ext uri="{FF2B5EF4-FFF2-40B4-BE49-F238E27FC236}">
                <a16:creationId xmlns:a16="http://schemas.microsoft.com/office/drawing/2014/main" id="{AC05EA29-0447-0506-FB1B-E11117B0DF2E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1FD8182-9192-3293-3C25-613D50894B8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D81CAF3-1B44-C8D0-3BB0-F3DD087633F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2525780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0">
          <p15:clr>
            <a:srgbClr val="A4A3A4"/>
          </p15:clr>
        </p15:guide>
        <p15:guide id="8" pos="1368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36">
          <p15:clr>
            <a:srgbClr val="A4A3A4"/>
          </p15:clr>
        </p15:guide>
        <p15:guide id="14" pos="3168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topic/overview-of-microsoft-365-chat-preview-5b00a52d-7296-48ee-b938-b95b7209f737" TargetMode="External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sv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4800B-8298-6D55-43FB-DDC87BCFE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2A325BC-40AD-4574-A3C5-0C254A73C2E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/>
          <a:lstStyle/>
          <a:p>
            <a:r>
              <a:rPr lang="en-US" noProof="0" dirty="0"/>
              <a:t>Use AI to automate claims processing to deliver better customer service, reduce costs and avoid mistakes.</a:t>
            </a:r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5FEBD6D5-696A-F7D2-9214-58FB0556FCC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2057403" cy="307777"/>
          </a:xfrm>
        </p:spPr>
        <p:txBody>
          <a:bodyPr/>
          <a:lstStyle/>
          <a:p>
            <a:r>
              <a:rPr lang="en-US" noProof="0" dirty="0"/>
              <a:t>Insurance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D087A360-E7AD-44D3-557E-C37BE3BF56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/>
          <a:p>
            <a:r>
              <a:rPr lang="en-US" noProof="0" dirty="0"/>
              <a:t>Microsoft 365 Copilot and Copilot Studio</a:t>
            </a:r>
          </a:p>
        </p:txBody>
      </p:sp>
      <p:sp>
        <p:nvSpPr>
          <p:cNvPr id="82" name="Title 81">
            <a:extLst>
              <a:ext uri="{FF2B5EF4-FFF2-40B4-BE49-F238E27FC236}">
                <a16:creationId xmlns:a16="http://schemas.microsoft.com/office/drawing/2014/main" id="{7EFCFD91-FEC6-11F0-4058-7FDFF18E5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 vert="horz"/>
          <a:lstStyle/>
          <a:p>
            <a:r>
              <a:rPr lang="en-US" noProof="0" dirty="0"/>
              <a:t>Modernize claims processes</a:t>
            </a:r>
          </a:p>
        </p:txBody>
      </p:sp>
      <p:sp>
        <p:nvSpPr>
          <p:cNvPr id="120" name="Text Placeholder 119">
            <a:extLst>
              <a:ext uri="{FF2B5EF4-FFF2-40B4-BE49-F238E27FC236}">
                <a16:creationId xmlns:a16="http://schemas.microsoft.com/office/drawing/2014/main" id="{847DFCC7-0845-AF06-2160-3909F3E2DA87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noProof="0" dirty="0">
                <a:latin typeface="+mj-lt"/>
              </a:rPr>
              <a:t>Prioritize customer issues </a:t>
            </a:r>
            <a:r>
              <a:rPr lang="en-US" noProof="0" dirty="0"/>
              <a:t>from a given time period.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DEF26362-191F-CC43-9758-52C374D847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</p:spPr>
        <p:txBody>
          <a:bodyPr/>
          <a:lstStyle/>
          <a:p>
            <a:r>
              <a:rPr lang="en-US" noProof="0" dirty="0"/>
              <a:t>Summarize customer support issues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AC899039-005F-CAED-1E8F-675EE3372E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938" y="1438275"/>
            <a:ext cx="2571750" cy="627063"/>
          </a:xfrm>
        </p:spPr>
        <p:txBody>
          <a:bodyPr/>
          <a:lstStyle/>
          <a:p>
            <a:r>
              <a:rPr lang="en-US" noProof="0" dirty="0"/>
              <a:t>Develop a Power Automate workflow to notify claims agents of issues with their customers.</a:t>
            </a:r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108FD01D-BF8B-FFFA-7C36-B86E719DD46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</p:spPr>
        <p:txBody>
          <a:bodyPr/>
          <a:lstStyle/>
          <a:p>
            <a:r>
              <a:rPr lang="en-US" noProof="0" dirty="0"/>
              <a:t>Update a claims form</a:t>
            </a:r>
          </a:p>
        </p:txBody>
      </p:sp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E15E5C99-D660-F5F5-8DF1-6020F566862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/>
          <a:lstStyle/>
          <a:p>
            <a:r>
              <a:rPr lang="en-US" noProof="0" dirty="0"/>
              <a:t>Use Copilot to update a claims form based on information in an email.</a:t>
            </a:r>
          </a:p>
        </p:txBody>
      </p:sp>
      <p:sp>
        <p:nvSpPr>
          <p:cNvPr id="113" name="Text Placeholder 112">
            <a:extLst>
              <a:ext uri="{FF2B5EF4-FFF2-40B4-BE49-F238E27FC236}">
                <a16:creationId xmlns:a16="http://schemas.microsoft.com/office/drawing/2014/main" id="{B0BC4240-F37D-719C-67EB-860042912DB5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dirty="0">
                <a:latin typeface="+mj-lt"/>
              </a:rPr>
              <a:t>Quickly get answers to questions </a:t>
            </a:r>
            <a:r>
              <a:rPr lang="en-US" noProof="0" dirty="0"/>
              <a:t>about policy coverages.</a:t>
            </a:r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7C715DA4-A935-2549-9534-4A77D6B2052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</p:spPr>
        <p:txBody>
          <a:bodyPr/>
          <a:lstStyle/>
          <a:p>
            <a:r>
              <a:rPr lang="en-US" noProof="0" dirty="0"/>
              <a:t>Search repository</a:t>
            </a:r>
          </a:p>
        </p:txBody>
      </p:sp>
      <p:sp>
        <p:nvSpPr>
          <p:cNvPr id="109" name="Text Placeholder 108">
            <a:extLst>
              <a:ext uri="{FF2B5EF4-FFF2-40B4-BE49-F238E27FC236}">
                <a16:creationId xmlns:a16="http://schemas.microsoft.com/office/drawing/2014/main" id="{F2C81798-D9D5-CDEB-EF10-69E950DEC3B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/>
          <a:lstStyle/>
          <a:p>
            <a:r>
              <a:rPr lang="en-US" noProof="0" dirty="0"/>
              <a:t>Use a custom agent built using Copilot Studio to find answers to common questions.</a:t>
            </a:r>
          </a:p>
        </p:txBody>
      </p:sp>
      <p:sp>
        <p:nvSpPr>
          <p:cNvPr id="123" name="Text Placeholder 122">
            <a:extLst>
              <a:ext uri="{FF2B5EF4-FFF2-40B4-BE49-F238E27FC236}">
                <a16:creationId xmlns:a16="http://schemas.microsoft.com/office/drawing/2014/main" id="{34222C2D-0C9E-0096-6E48-D8741D49BA44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dirty="0">
                <a:latin typeface="+mj-lt"/>
              </a:rPr>
              <a:t>Quickly update claims forms </a:t>
            </a:r>
            <a:r>
              <a:rPr lang="en-US" noProof="0" dirty="0"/>
              <a:t>without having to search for specific content.</a:t>
            </a:r>
          </a:p>
        </p:txBody>
      </p:sp>
      <p:sp>
        <p:nvSpPr>
          <p:cNvPr id="115" name="Text Placeholder 114">
            <a:extLst>
              <a:ext uri="{FF2B5EF4-FFF2-40B4-BE49-F238E27FC236}">
                <a16:creationId xmlns:a16="http://schemas.microsoft.com/office/drawing/2014/main" id="{A3424D87-ECEE-78AE-01ED-B01BFFFD72C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dirty="0">
                <a:latin typeface="+mj-lt"/>
              </a:rPr>
              <a:t>Quickly draft email content </a:t>
            </a:r>
            <a:r>
              <a:rPr lang="en-US" noProof="0" dirty="0"/>
              <a:t>with the appropriate tone and depth.</a:t>
            </a:r>
          </a:p>
        </p:txBody>
      </p:sp>
      <p:sp>
        <p:nvSpPr>
          <p:cNvPr id="116" name="Text Placeholder 115">
            <a:extLst>
              <a:ext uri="{FF2B5EF4-FFF2-40B4-BE49-F238E27FC236}">
                <a16:creationId xmlns:a16="http://schemas.microsoft.com/office/drawing/2014/main" id="{AC8F6D8C-E3C4-7119-3E47-C9C90CA073A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</p:spPr>
        <p:txBody>
          <a:bodyPr/>
          <a:lstStyle/>
          <a:p>
            <a:r>
              <a:rPr lang="en-US" noProof="0" dirty="0"/>
              <a:t>Respond to the claim</a:t>
            </a:r>
          </a:p>
        </p:txBody>
      </p:sp>
      <p:sp>
        <p:nvSpPr>
          <p:cNvPr id="117" name="Text Placeholder 116">
            <a:extLst>
              <a:ext uri="{FF2B5EF4-FFF2-40B4-BE49-F238E27FC236}">
                <a16:creationId xmlns:a16="http://schemas.microsoft.com/office/drawing/2014/main" id="{4086AC31-B6B8-082C-AFB5-7597119F1911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/>
          <a:lstStyle/>
          <a:p>
            <a:r>
              <a:rPr lang="en-US" noProof="0" dirty="0"/>
              <a:t>Ask Copilot to draft a response to a customer claim based on the available documentation.</a:t>
            </a:r>
          </a:p>
        </p:txBody>
      </p:sp>
      <p:sp>
        <p:nvSpPr>
          <p:cNvPr id="118" name="Text Placeholder 117">
            <a:extLst>
              <a:ext uri="{FF2B5EF4-FFF2-40B4-BE49-F238E27FC236}">
                <a16:creationId xmlns:a16="http://schemas.microsoft.com/office/drawing/2014/main" id="{EAF540A3-362E-BCE0-A6A7-8E0ADC27EDB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</p:spPr>
        <p:txBody>
          <a:bodyPr/>
          <a:lstStyle/>
          <a:p>
            <a:r>
              <a:rPr lang="en-US" noProof="0" dirty="0"/>
              <a:t>Summarize FNOL call</a:t>
            </a:r>
          </a:p>
        </p:txBody>
      </p: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A364020A-E6AD-236F-BACD-31F00C794411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7425" y="4051300"/>
            <a:ext cx="2571750" cy="627063"/>
          </a:xfrm>
        </p:spPr>
        <p:txBody>
          <a:bodyPr/>
          <a:lstStyle/>
          <a:p>
            <a:r>
              <a:rPr lang="en-US" noProof="0" dirty="0"/>
              <a:t>Generate call transcripts from Teams Phone </a:t>
            </a:r>
            <a:br>
              <a:rPr lang="en-US" noProof="0" dirty="0"/>
            </a:br>
            <a:r>
              <a:rPr lang="en-US" noProof="0" dirty="0"/>
              <a:t>and create summaries of first notice of loss </a:t>
            </a:r>
            <a:br>
              <a:rPr lang="en-US" noProof="0" dirty="0"/>
            </a:br>
            <a:r>
              <a:rPr lang="en-US" noProof="0" dirty="0"/>
              <a:t>(FNOL) calls.</a:t>
            </a:r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0C166227-A460-9AAA-3ECF-59FE144B0DB0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dirty="0">
                <a:latin typeface="+mj-lt"/>
              </a:rPr>
              <a:t>Quickly summarize documentation </a:t>
            </a:r>
            <a:r>
              <a:rPr lang="en-US" noProof="0" dirty="0"/>
              <a:t>across internal documents and customer calls and emails.</a:t>
            </a:r>
          </a:p>
        </p:txBody>
      </p:sp>
      <p:sp>
        <p:nvSpPr>
          <p:cNvPr id="121" name="Text Placeholder 120">
            <a:extLst>
              <a:ext uri="{FF2B5EF4-FFF2-40B4-BE49-F238E27FC236}">
                <a16:creationId xmlns:a16="http://schemas.microsoft.com/office/drawing/2014/main" id="{552E2D98-32FE-B86A-3ECE-14AFC041239F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</p:spPr>
        <p:txBody>
          <a:bodyPr/>
          <a:lstStyle/>
          <a:p>
            <a:r>
              <a:rPr lang="en-US" noProof="0" dirty="0"/>
              <a:t>Prepare for a meeting</a:t>
            </a:r>
          </a:p>
        </p:txBody>
      </p:sp>
      <p:sp>
        <p:nvSpPr>
          <p:cNvPr id="122" name="Text Placeholder 121">
            <a:extLst>
              <a:ext uri="{FF2B5EF4-FFF2-40B4-BE49-F238E27FC236}">
                <a16:creationId xmlns:a16="http://schemas.microsoft.com/office/drawing/2014/main" id="{13660732-8019-F5E2-E5AA-A76693990384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/>
          <a:lstStyle/>
          <a:p>
            <a:r>
              <a:rPr lang="en-US" noProof="0" dirty="0"/>
              <a:t>Summarize claim content prior to a settlement discussion.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4B93FCE2-D3B9-FC92-8AC1-95EBE5DE1FF9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dirty="0">
                <a:latin typeface="+mj-lt"/>
              </a:rPr>
              <a:t>Ensure call transcripts are captured </a:t>
            </a:r>
            <a:r>
              <a:rPr lang="en-US" noProof="0" dirty="0"/>
              <a:t>and important points are captured in </a:t>
            </a:r>
            <a:br>
              <a:rPr lang="en-US" noProof="0" dirty="0"/>
            </a:br>
            <a:r>
              <a:rPr lang="en-US" noProof="0" dirty="0"/>
              <a:t>a summary.</a:t>
            </a:r>
          </a:p>
        </p:txBody>
      </p:sp>
      <p:sp>
        <p:nvSpPr>
          <p:cNvPr id="124" name="Text Placeholder 123">
            <a:extLst>
              <a:ext uri="{FF2B5EF4-FFF2-40B4-BE49-F238E27FC236}">
                <a16:creationId xmlns:a16="http://schemas.microsoft.com/office/drawing/2014/main" id="{9528241E-3170-BD52-943A-7C70DA822283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</p:spPr>
        <p:txBody>
          <a:bodyPr/>
          <a:lstStyle/>
          <a:p>
            <a:r>
              <a:rPr lang="en-US" noProof="0" dirty="0"/>
              <a:t>Value benefit</a:t>
            </a:r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7826A037-BA5B-A2C1-5952-FEEF5B9D441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</p:spPr>
        <p:txBody>
          <a:bodyPr/>
          <a:lstStyle/>
          <a:p>
            <a:r>
              <a:rPr lang="en-US" noProof="0" dirty="0"/>
              <a:t>KPIs impacted</a:t>
            </a:r>
          </a:p>
        </p:txBody>
      </p:sp>
      <p:pic>
        <p:nvPicPr>
          <p:cNvPr id="129" name="Picture 2" descr="Microsoft Power Automate Logo Download in SVG Vector or PNG File Format">
            <a:extLst>
              <a:ext uri="{FF2B5EF4-FFF2-40B4-BE49-F238E27FC236}">
                <a16:creationId xmlns:a16="http://schemas.microsoft.com/office/drawing/2014/main" id="{01063EB5-E0E1-B7FC-4AEF-9930CFEDDF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82938" y="2203293"/>
            <a:ext cx="271768" cy="22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0A3EF84-3082-DCEA-90AE-FB4246C6C521}"/>
              </a:ext>
            </a:extLst>
          </p:cNvPr>
          <p:cNvGrpSpPr/>
          <p:nvPr/>
        </p:nvGrpSpPr>
        <p:grpSpPr>
          <a:xfrm>
            <a:off x="320719" y="3778836"/>
            <a:ext cx="1771607" cy="504622"/>
            <a:chOff x="320719" y="4228589"/>
            <a:chExt cx="1771607" cy="504622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105A674C-9CC4-61FC-BBE7-6514AF3FE871}"/>
                </a:ext>
              </a:extLst>
            </p:cNvPr>
            <p:cNvGrpSpPr/>
            <p:nvPr/>
          </p:nvGrpSpPr>
          <p:grpSpPr>
            <a:xfrm>
              <a:off x="320719" y="4228589"/>
              <a:ext cx="1771605" cy="216000"/>
              <a:chOff x="320719" y="4224848"/>
              <a:chExt cx="1771605" cy="219456"/>
            </a:xfrm>
          </p:grpSpPr>
          <p:sp>
            <p:nvSpPr>
              <p:cNvPr id="176" name="Rectangle: Rounded Corners 6">
                <a:extLst>
                  <a:ext uri="{FF2B5EF4-FFF2-40B4-BE49-F238E27FC236}">
                    <a16:creationId xmlns:a16="http://schemas.microsoft.com/office/drawing/2014/main" id="{D6192C6B-93F6-E2E1-AC68-F931BF3D01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 bwMode="auto">
              <a:xfrm>
                <a:off x="320719" y="4224848"/>
                <a:ext cx="1771605" cy="21945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78D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8D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 panose="020B0702040204020203" pitchFamily="34" charset="0"/>
                  </a:rPr>
                  <a:t>Client retention</a:t>
                </a:r>
              </a:p>
            </p:txBody>
          </p:sp>
          <p:pic>
            <p:nvPicPr>
              <p:cNvPr id="177" name="Graphic 176">
                <a:extLst>
                  <a:ext uri="{FF2B5EF4-FFF2-40B4-BE49-F238E27FC236}">
                    <a16:creationId xmlns:a16="http://schemas.microsoft.com/office/drawing/2014/main" id="{5D307EDF-2340-58D9-4D44-3BCA8A790C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67506" y="4260849"/>
                <a:ext cx="144000" cy="144000"/>
              </a:xfrm>
              <a:prstGeom prst="rect">
                <a:avLst/>
              </a:prstGeom>
            </p:spPr>
          </p:pic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7749FA30-F735-77AB-687C-173A84482D20}"/>
                </a:ext>
              </a:extLst>
            </p:cNvPr>
            <p:cNvGrpSpPr/>
            <p:nvPr/>
          </p:nvGrpSpPr>
          <p:grpSpPr>
            <a:xfrm>
              <a:off x="320721" y="4517211"/>
              <a:ext cx="1771605" cy="216000"/>
              <a:chOff x="320721" y="4517211"/>
              <a:chExt cx="1771605" cy="216000"/>
            </a:xfrm>
          </p:grpSpPr>
          <p:sp>
            <p:nvSpPr>
              <p:cNvPr id="174" name="Rectangle: Rounded Corners 6">
                <a:extLst>
                  <a:ext uri="{FF2B5EF4-FFF2-40B4-BE49-F238E27FC236}">
                    <a16:creationId xmlns:a16="http://schemas.microsoft.com/office/drawing/2014/main" id="{3A87F4DC-0CFC-43DF-FDDC-27BEBA94CD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21" y="4517211"/>
                <a:ext cx="1771605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78D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8D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/>
                  </a:rPr>
                  <a:t>Opex % of revenue</a:t>
                </a:r>
              </a:p>
            </p:txBody>
          </p:sp>
          <p:pic>
            <p:nvPicPr>
              <p:cNvPr id="175" name="Graphic 174">
                <a:extLst>
                  <a:ext uri="{FF2B5EF4-FFF2-40B4-BE49-F238E27FC236}">
                    <a16:creationId xmlns:a16="http://schemas.microsoft.com/office/drawing/2014/main" id="{382F9D48-C8F5-A3B0-45ED-792FE103D4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67507" y="4552645"/>
                <a:ext cx="144000" cy="141732"/>
              </a:xfrm>
              <a:prstGeom prst="rect">
                <a:avLst/>
              </a:prstGeom>
            </p:spPr>
          </p:pic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861E2408-9DC0-6152-E3A2-EB3D0995AF49}"/>
              </a:ext>
            </a:extLst>
          </p:cNvPr>
          <p:cNvGrpSpPr/>
          <p:nvPr/>
        </p:nvGrpSpPr>
        <p:grpSpPr>
          <a:xfrm>
            <a:off x="320719" y="5020658"/>
            <a:ext cx="1771607" cy="504622"/>
            <a:chOff x="320719" y="5293823"/>
            <a:chExt cx="1771607" cy="504622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D4F5861A-3A71-B895-5F02-920CFFF43E45}"/>
                </a:ext>
              </a:extLst>
            </p:cNvPr>
            <p:cNvGrpSpPr/>
            <p:nvPr/>
          </p:nvGrpSpPr>
          <p:grpSpPr>
            <a:xfrm>
              <a:off x="320719" y="5293823"/>
              <a:ext cx="1771605" cy="216000"/>
              <a:chOff x="320719" y="5270676"/>
              <a:chExt cx="1771605" cy="216000"/>
            </a:xfrm>
          </p:grpSpPr>
          <p:sp>
            <p:nvSpPr>
              <p:cNvPr id="183" name="Rectangle: Rounded Corners 6">
                <a:extLst>
                  <a:ext uri="{FF2B5EF4-FFF2-40B4-BE49-F238E27FC236}">
                    <a16:creationId xmlns:a16="http://schemas.microsoft.com/office/drawing/2014/main" id="{62CB4741-1E6F-63FA-050A-76FF9E7C06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19" y="5270676"/>
                <a:ext cx="1771605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C03BC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3BC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 panose="020B0702040204020203" pitchFamily="34" charset="0"/>
                  </a:rPr>
                  <a:t>Revenue growth</a:t>
                </a:r>
              </a:p>
            </p:txBody>
          </p:sp>
          <p:pic>
            <p:nvPicPr>
              <p:cNvPr id="184" name="Graphic 183">
                <a:extLst>
                  <a:ext uri="{FF2B5EF4-FFF2-40B4-BE49-F238E27FC236}">
                    <a16:creationId xmlns:a16="http://schemas.microsoft.com/office/drawing/2014/main" id="{F20D9D99-9290-3A00-C756-7DFA968F00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67505" y="5306676"/>
                <a:ext cx="144000" cy="144000"/>
              </a:xfrm>
              <a:prstGeom prst="rect">
                <a:avLst/>
              </a:prstGeom>
            </p:spPr>
          </p:pic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BDD17484-BDED-CB57-DBAD-16C9D82C0B45}"/>
                </a:ext>
              </a:extLst>
            </p:cNvPr>
            <p:cNvGrpSpPr/>
            <p:nvPr/>
          </p:nvGrpSpPr>
          <p:grpSpPr>
            <a:xfrm>
              <a:off x="320721" y="5582445"/>
              <a:ext cx="1771605" cy="216000"/>
              <a:chOff x="320721" y="5582445"/>
              <a:chExt cx="1771605" cy="216000"/>
            </a:xfrm>
          </p:grpSpPr>
          <p:sp>
            <p:nvSpPr>
              <p:cNvPr id="181" name="Rectangle: Rounded Corners 180">
                <a:extLst>
                  <a:ext uri="{FF2B5EF4-FFF2-40B4-BE49-F238E27FC236}">
                    <a16:creationId xmlns:a16="http://schemas.microsoft.com/office/drawing/2014/main" id="{6210EAD1-05BF-871A-9E5B-FFC4AA538A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21" y="5582445"/>
                <a:ext cx="1771605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C03BC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3BC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 panose="020B0702040204020203" pitchFamily="34" charset="0"/>
                  </a:rPr>
                  <a:t>Cost savings</a:t>
                </a:r>
              </a:p>
            </p:txBody>
          </p:sp>
          <p:pic>
            <p:nvPicPr>
              <p:cNvPr id="182" name="Graphic 181">
                <a:extLst>
                  <a:ext uri="{FF2B5EF4-FFF2-40B4-BE49-F238E27FC236}">
                    <a16:creationId xmlns:a16="http://schemas.microsoft.com/office/drawing/2014/main" id="{F2C92AAA-5D92-2AEE-B1D8-6B7813BE47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67505" y="5618445"/>
                <a:ext cx="144000" cy="144000"/>
              </a:xfrm>
              <a:prstGeom prst="rect">
                <a:avLst/>
              </a:prstGeom>
            </p:spPr>
          </p:pic>
        </p:grp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9D91D197-91A5-CFA0-9344-DC7632C71D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29077" y="4884029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pic>
        <p:nvPicPr>
          <p:cNvPr id="80" name="Picture 50">
            <a:hlinkClick r:id="rId8"/>
            <a:extLst>
              <a:ext uri="{FF2B5EF4-FFF2-40B4-BE49-F238E27FC236}">
                <a16:creationId xmlns:a16="http://schemas.microsoft.com/office/drawing/2014/main" id="{358121CD-DABE-2658-ACAD-3A0017A1A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0325" y="4839786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A96D4AC-F41A-5F31-2985-537ACC0998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45284" y="2251283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pic>
        <p:nvPicPr>
          <p:cNvPr id="85" name="Picture 50">
            <a:hlinkClick r:id="rId8"/>
            <a:extLst>
              <a:ext uri="{FF2B5EF4-FFF2-40B4-BE49-F238E27FC236}">
                <a16:creationId xmlns:a16="http://schemas.microsoft.com/office/drawing/2014/main" id="{49172A15-0409-A985-4E2F-5042E5F1E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6682" y="2207040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755551DB-5BD7-66FE-1FC8-6B6B9CA4B92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52452" y="4884029"/>
            <a:ext cx="1490793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pic>
        <p:nvPicPr>
          <p:cNvPr id="92" name="Picture 50">
            <a:hlinkClick r:id="rId8"/>
            <a:extLst>
              <a:ext uri="{FF2B5EF4-FFF2-40B4-BE49-F238E27FC236}">
                <a16:creationId xmlns:a16="http://schemas.microsoft.com/office/drawing/2014/main" id="{79B6C09D-844B-DD8E-BB5C-A342AA5A0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938" y="4852995"/>
            <a:ext cx="241516" cy="2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TextBox 140">
            <a:extLst>
              <a:ext uri="{FF2B5EF4-FFF2-40B4-BE49-F238E27FC236}">
                <a16:creationId xmlns:a16="http://schemas.microsoft.com/office/drawing/2014/main" id="{DA9AAB41-D517-734E-4E30-1D6CB215BC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27307" y="2075544"/>
            <a:ext cx="2156668" cy="47895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SharePoint repository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EB17031-2C0B-61DE-BC35-70766C876F3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52452" y="2238074"/>
            <a:ext cx="210312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Power Automate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A8EB0CB-C59E-6FF2-5A31-9AEDD94969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45285" y="4743519"/>
            <a:ext cx="2193890" cy="434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sp>
        <p:nvSpPr>
          <p:cNvPr id="5" name="Text Placeholder 170">
            <a:extLst>
              <a:ext uri="{FF2B5EF4-FFF2-40B4-BE49-F238E27FC236}">
                <a16:creationId xmlns:a16="http://schemas.microsoft.com/office/drawing/2014/main" id="{90AC2D97-03C8-3B8E-A15E-F34C466C2FCD}"/>
              </a:ext>
            </a:extLst>
          </p:cNvPr>
          <p:cNvSpPr txBox="1">
            <a:spLocks/>
          </p:cNvSpPr>
          <p:nvPr/>
        </p:nvSpPr>
        <p:spPr>
          <a:xfrm>
            <a:off x="10253382" y="521099"/>
            <a:ext cx="163393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b="0" i="0" kern="1200" spc="0" baseline="0">
                <a:solidFill>
                  <a:srgbClr val="0078D4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22860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kern="1200" spc="-20" baseline="0">
                <a:solidFill>
                  <a:srgbClr val="B1B3B3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Extend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Segoe UI Semibold"/>
              <a:ea typeface="+mn-ea"/>
              <a:cs typeface="Segoe UI Semibold" panose="020B0502040204020203" pitchFamily="34" charset="0"/>
            </a:endParaRPr>
          </a:p>
        </p:txBody>
      </p:sp>
      <p:pic>
        <p:nvPicPr>
          <p:cNvPr id="3" name="Graphic 2" descr="Copilot for Sales logo">
            <a:extLst>
              <a:ext uri="{FF2B5EF4-FFF2-40B4-BE49-F238E27FC236}">
                <a16:creationId xmlns:a16="http://schemas.microsoft.com/office/drawing/2014/main" id="{AC3249C8-7B17-69F6-7BB1-D5C9DB13DE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38183" y="2225571"/>
            <a:ext cx="265126" cy="265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0D5A9E-98FD-BE06-F625-FD72D9BD173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581" y="4828385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6774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254</Words>
  <Application>Microsoft Office PowerPoint</Application>
  <PresentationFormat>Widescreen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Modernize claims processes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2025-10-26T02:13:36Z</dcterms:created>
  <dcterms:modified xsi:type="dcterms:W3CDTF">2025-10-26T03:55:25Z</dcterms:modified>
</cp:coreProperties>
</file>