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6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2ABE-3CB3-F866-C55F-86518766D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9FAAC-580B-4EF9-2908-9C470D791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0B537-F14F-C312-81D8-1366358D4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63F3-688A-3208-175F-008BDC78A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8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3D4C1-3EB3-E8ED-8D3B-7B5EED186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4621D87-C799-C77A-4EFB-9B763A997F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dirty="0"/>
              <a:t>Use AI to accelerate decision-making, improving accuracy, and ensuring regulatory compliance.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5BC5B3CA-3DA3-7746-17CB-B93465E91E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 noProof="0" dirty="0"/>
              <a:t>Insurance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118D9E7A-6219-82CC-12DC-631441AA14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82" name="Title 81">
            <a:extLst>
              <a:ext uri="{FF2B5EF4-FFF2-40B4-BE49-F238E27FC236}">
                <a16:creationId xmlns:a16="http://schemas.microsoft.com/office/drawing/2014/main" id="{381FDC30-7A37-59B4-C837-52E60D8F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vert="horz"/>
          <a:lstStyle/>
          <a:p>
            <a:r>
              <a:rPr lang="en-US" noProof="0" dirty="0"/>
              <a:t>Improve underwriting risk analysis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07FAA9EE-8E55-CBE5-C543-B35C439BC0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Quickly identifies critical underwriting issues, enabling faster response and prioritization of high-risk cases.</a:t>
            </a:r>
            <a:endParaRPr lang="en-US" noProof="0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954E5F1F-43DE-94FF-BE70-D89C83FAE0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035534"/>
            <a:ext cx="2705292" cy="327705"/>
          </a:xfrm>
        </p:spPr>
        <p:txBody>
          <a:bodyPr/>
          <a:lstStyle/>
          <a:p>
            <a:r>
              <a:rPr lang="en-US" noProof="0" dirty="0"/>
              <a:t>Summarize and prioritize incoming requests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0D8995D3-44CE-CCA5-4BD6-9BDCCF7C47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938" y="1438275"/>
            <a:ext cx="2571750" cy="627063"/>
          </a:xfrm>
        </p:spPr>
        <p:txBody>
          <a:bodyPr/>
          <a:lstStyle/>
          <a:p>
            <a:r>
              <a:rPr lang="en-US" dirty="0"/>
              <a:t>Organize and surface urgent client requests and claims from high-volume emails.</a:t>
            </a:r>
            <a:endParaRPr lang="en-US" noProof="0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95821BEC-0BDB-995E-2164-13FC9C81EFB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Gather and analyze customer data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08524B5-E20F-02E7-DF78-8181232760D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dirty="0"/>
              <a:t>Before a risk assessment, employee prompts Copilot to extract and summarize client coverage history, recent claims, and compliance status from CRM and policy systems.</a:t>
            </a:r>
            <a:endParaRPr lang="en-US" noProof="0" dirty="0"/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D158B353-B733-2683-4737-15C7622A470C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Reduce manual effort, increase consistency, and speeds up document creation for underwriting decisions.</a:t>
            </a:r>
            <a:endParaRPr lang="en-US" noProof="0" dirty="0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A906BD6D-AF5B-DE22-3013-C422AABC84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Automate document drafting and editing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93C1B115-69CA-27BE-099B-0DE3E264A61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Leverage Copilot in Word </a:t>
            </a:r>
            <a:r>
              <a:rPr lang="en-US" dirty="0"/>
              <a:t>to draft proposals, policy updates, and client communications using templates and previous examples.</a:t>
            </a:r>
            <a:endParaRPr lang="en-US" noProof="0" dirty="0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98A75FE6-77AD-F9B5-DD54-4750DD3B347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Ensures the underwriter is fully informed, improving assessment accuracy and customer satisfaction.</a:t>
            </a:r>
            <a:endParaRPr lang="en-US" noProof="0" dirty="0"/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B57FC66D-947F-7461-8223-865857A410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Streamlines creation of clear, impactful presentations for clients, supporting transparent risk analysis and decision-making.</a:t>
            </a:r>
            <a:endParaRPr lang="en-US" noProof="0" dirty="0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56B490C4-EA77-C28B-0CF0-355B37B8C57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Prepare client-facing presentation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C4399C59-F17A-4FAC-8E33-5D573D01D7E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dirty="0"/>
              <a:t>Use Copilot in PowerPoint to create presentations from Word documents and prepare for customer meetings.</a:t>
            </a:r>
            <a:endParaRPr lang="en-US" noProof="0" dirty="0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69B34D9D-A358-7B83-34D5-B21402AB1A0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Summarize and draft proposal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6C984B67-0395-37B3-052F-D33FEE99AA0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7425" y="4051300"/>
            <a:ext cx="2571750" cy="627063"/>
          </a:xfrm>
        </p:spPr>
        <p:txBody>
          <a:bodyPr/>
          <a:lstStyle/>
          <a:p>
            <a:r>
              <a:rPr lang="en-US" dirty="0"/>
              <a:t>Summarize information collected from each system for the property to create a risk assessment analysis and recommended quote.</a:t>
            </a:r>
            <a:endParaRPr lang="en-US" noProof="0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444FD1F6-A612-ACB7-C847-ACB391578243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Applies sophisticated risk modeling and compliance monitoring to identify exposures and ensure regulatory adherence.</a:t>
            </a:r>
            <a:endParaRPr lang="en-US" noProof="0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6A730CA-D5E3-1C48-B87F-715CF6CB2C7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Conduct risk assessment and modeling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2AAE9342-F456-ED45-28BF-6DAEB1B341E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dirty="0"/>
              <a:t>Use Copilot Studio agents to run risk models, analyze property and customer data, and summarize risk factors for the underwriting decision.</a:t>
            </a:r>
            <a:endParaRPr lang="en-US" noProof="0" dirty="0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1350BF1-B2E2-0E8B-7AB7-321497619E0D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Simplifies complex policy comparisons, making it easier to communicate risk and recommendations to clients.</a:t>
            </a:r>
            <a:endParaRPr lang="en-US" noProof="0" dirty="0"/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BB5DB657-6E41-A467-D018-9FC62AF8CF1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1C5DAF08-EF4C-D8AD-76DA-E4D1D88B7E8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0732B069-37E6-B248-4661-BAC6CB479DE4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B9F42C44-09B7-AB2F-B61D-13B915B6472B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76" name="Rectangle: Rounded Corners 6">
                <a:extLst>
                  <a:ext uri="{FF2B5EF4-FFF2-40B4-BE49-F238E27FC236}">
                    <a16:creationId xmlns:a16="http://schemas.microsoft.com/office/drawing/2014/main" id="{71AE6F13-F7E2-DD7D-9997-08653B423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Client retention</a:t>
                </a:r>
              </a:p>
            </p:txBody>
          </p:sp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8F4EDF1B-AAA2-6BB2-9FCC-672062ECA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88CA32C-D379-22DE-DBA9-E2932E0473A1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74" name="Rectangle: Rounded Corners 6">
                <a:extLst>
                  <a:ext uri="{FF2B5EF4-FFF2-40B4-BE49-F238E27FC236}">
                    <a16:creationId xmlns:a16="http://schemas.microsoft.com/office/drawing/2014/main" id="{3223879A-52C7-B3CB-D1AD-9FB89B216F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Opex % of revenue</a:t>
                </a:r>
              </a:p>
            </p:txBody>
          </p:sp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DF2B4C28-91ED-61C4-A476-FC50560B9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2255F24-838D-EF40-78AA-2B7D8B7DFE28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5ABCE71-6FC3-C263-C253-15D9FF2DCB0B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183" name="Rectangle: Rounded Corners 6">
                <a:extLst>
                  <a:ext uri="{FF2B5EF4-FFF2-40B4-BE49-F238E27FC236}">
                    <a16:creationId xmlns:a16="http://schemas.microsoft.com/office/drawing/2014/main" id="{22D892CE-068D-4BD2-9D10-823066512E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Revenue growth</a:t>
                </a: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BC02E636-5078-E390-DF12-EE43789E6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734A7B7F-8395-CB1B-9F41-A56AAE2FB922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15054BC4-9343-0857-98AB-B5192576E3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182" name="Graphic 181">
                <a:extLst>
                  <a:ext uri="{FF2B5EF4-FFF2-40B4-BE49-F238E27FC236}">
                    <a16:creationId xmlns:a16="http://schemas.microsoft.com/office/drawing/2014/main" id="{41267C4D-5074-8167-888D-527D02C5E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D40F3EB-913A-1C19-456B-488B5CE9C1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487126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Excel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5" name="Text Placeholder 170">
            <a:extLst>
              <a:ext uri="{FF2B5EF4-FFF2-40B4-BE49-F238E27FC236}">
                <a16:creationId xmlns:a16="http://schemas.microsoft.com/office/drawing/2014/main" id="{BD4DE61B-38E1-F47A-B55F-7E39C7F36715}"/>
              </a:ext>
            </a:extLst>
          </p:cNvPr>
          <p:cNvSpPr txBox="1">
            <a:spLocks/>
          </p:cNvSpPr>
          <p:nvPr/>
        </p:nvSpPr>
        <p:spPr>
          <a:xfrm>
            <a:off x="10253382" y="521099"/>
            <a:ext cx="1633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0" i="0" kern="1200" spc="0" baseline="0">
                <a:solidFill>
                  <a:srgbClr val="0078D4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Extend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DC0DA-B34E-F5E6-99BB-176A75531A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2250101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925B4-A58C-0C5B-EC69-9D472876F7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8415" y="2250101"/>
            <a:ext cx="215666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F68F0C-09A6-F51D-FF7F-CCB2F5F9EA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2044" y="4871261"/>
            <a:ext cx="219389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2C45C1-55DA-676C-675D-FA98737C8A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530493" y="4815617"/>
            <a:ext cx="1954968" cy="2651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91B6C5-615F-B250-E98E-4CA0AC77C4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68097" y="2188546"/>
            <a:ext cx="2156668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C5155-3760-3DC8-DEB5-11E78D23D3D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325" y="2194457"/>
            <a:ext cx="265176" cy="265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CB7D4-DAA8-1868-9BD7-C12CB7E499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925" y="2194457"/>
            <a:ext cx="265176" cy="265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65D10-6088-8FB0-E223-23F9742393D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938" y="4815617"/>
            <a:ext cx="265176" cy="265176"/>
          </a:xfrm>
          <a:prstGeom prst="rect">
            <a:avLst/>
          </a:prstGeom>
        </p:spPr>
      </p:pic>
      <p:pic>
        <p:nvPicPr>
          <p:cNvPr id="9" name="Graphic 8" descr="Copilot for Sales logo">
            <a:extLst>
              <a:ext uri="{FF2B5EF4-FFF2-40B4-BE49-F238E27FC236}">
                <a16:creationId xmlns:a16="http://schemas.microsoft.com/office/drawing/2014/main" id="{B3FE1843-D4F4-FC12-17A4-8A6B11616E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9188" y="2194483"/>
            <a:ext cx="265126" cy="265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14087-9151-791B-1EDC-66292F18FF3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325" y="4815617"/>
            <a:ext cx="265176" cy="2651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94576-F55B-B3AD-A362-5C1B29D744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741" y="4815617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00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Improve underwriting risk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2025-10-26T03:57:04Z</dcterms:modified>
</cp:coreProperties>
</file>